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2"/>
    <p:restoredTop sz="94309"/>
  </p:normalViewPr>
  <p:slideViewPr>
    <p:cSldViewPr snapToGrid="0" snapToObjects="1">
      <p:cViewPr>
        <p:scale>
          <a:sx n="120" d="100"/>
          <a:sy n="120" d="100"/>
        </p:scale>
        <p:origin x="228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B2BD5-C5B8-704B-BB18-CFB258753B52}" type="datetimeFigureOut">
              <a:rPr lang="en-US" smtClean="0"/>
              <a:t>7/22/16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B74AA-22A0-3E43-AC60-22A57A5F1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9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THE OPPORTUNITY</a:t>
            </a:r>
          </a:p>
          <a:p>
            <a:pPr defTabSz="465887">
              <a:defRPr/>
            </a:pPr>
            <a:r>
              <a:rPr lang="en-US" i="1" dirty="0"/>
              <a:t>We have taken a look at your market and recognize these opportunities.</a:t>
            </a:r>
          </a:p>
          <a:p>
            <a:endParaRPr lang="en-US" u="sng" dirty="0"/>
          </a:p>
          <a:p>
            <a:r>
              <a:rPr lang="en-US" b="1" dirty="0">
                <a:latin typeface="Avenir Roman"/>
                <a:cs typeface="Avenir Roman"/>
              </a:rPr>
              <a:t>Talking Points:</a:t>
            </a:r>
            <a:endParaRPr lang="en-US" dirty="0">
              <a:solidFill>
                <a:srgbClr val="0D2240"/>
              </a:solidFill>
              <a:latin typeface="Century Gothic"/>
              <a:cs typeface="Century Gothic"/>
            </a:endParaRPr>
          </a:p>
          <a:p>
            <a:pPr marL="291179" indent="-291179" defTabSz="465887">
              <a:buFont typeface="Arial"/>
              <a:buChar char="•"/>
              <a:defRPr/>
            </a:pPr>
            <a:r>
              <a:rPr lang="en-US" dirty="0" err="1">
                <a:solidFill>
                  <a:srgbClr val="0D2240"/>
                </a:solidFill>
                <a:latin typeface="Century Gothic"/>
                <a:cs typeface="Century Gothic"/>
              </a:rPr>
              <a:t>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857C-4C63-5047-A98F-913CC0DE31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THE OPPORTUNITY</a:t>
            </a:r>
          </a:p>
          <a:p>
            <a:pPr defTabSz="465887">
              <a:defRPr/>
            </a:pPr>
            <a:r>
              <a:rPr lang="en-US" i="1" dirty="0"/>
              <a:t>We have taken a look at your market and recognize these opportunities.</a:t>
            </a:r>
          </a:p>
          <a:p>
            <a:endParaRPr lang="en-US" u="sng" dirty="0"/>
          </a:p>
          <a:p>
            <a:r>
              <a:rPr lang="en-US" b="1" dirty="0">
                <a:latin typeface="Avenir Roman"/>
                <a:cs typeface="Avenir Roman"/>
              </a:rPr>
              <a:t>Talking Points:</a:t>
            </a:r>
            <a:endParaRPr lang="en-US" dirty="0">
              <a:solidFill>
                <a:srgbClr val="0D2240"/>
              </a:solidFill>
              <a:latin typeface="Century Gothic"/>
              <a:cs typeface="Century Gothic"/>
            </a:endParaRPr>
          </a:p>
          <a:p>
            <a:pPr marL="291179" indent="-291179" defTabSz="465887">
              <a:buFont typeface="Arial"/>
              <a:buChar char="•"/>
              <a:defRPr/>
            </a:pPr>
            <a:r>
              <a:rPr lang="en-US" dirty="0" err="1">
                <a:solidFill>
                  <a:srgbClr val="0D2240"/>
                </a:solidFill>
                <a:latin typeface="Century Gothic"/>
                <a:cs typeface="Century Gothic"/>
              </a:rPr>
              <a:t>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857C-4C63-5047-A98F-913CC0DE31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u="sng" dirty="0" smtClean="0"/>
              <a:t>OUR PROCESS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/>
              <a:t>This </a:t>
            </a:r>
            <a:r>
              <a:rPr lang="en-US" sz="1200" i="1" baseline="0" dirty="0" err="1" smtClean="0"/>
              <a:t>infographic</a:t>
            </a:r>
            <a:r>
              <a:rPr lang="en-US" sz="1200" i="1" baseline="0" dirty="0" smtClean="0"/>
              <a:t> shows how we put our client’s plans into action.</a:t>
            </a:r>
          </a:p>
          <a:p>
            <a:endParaRPr lang="en-US" sz="1200" b="0" u="sng" dirty="0" smtClean="0"/>
          </a:p>
          <a:p>
            <a:r>
              <a:rPr lang="en-US" sz="1200" b="1" u="none" dirty="0" smtClean="0">
                <a:latin typeface="Avenir Roman"/>
                <a:cs typeface="Avenir Roman"/>
              </a:rPr>
              <a:t>Talking Points:</a:t>
            </a:r>
            <a:endParaRPr lang="en-US" sz="1200" baseline="0" dirty="0" smtClean="0">
              <a:solidFill>
                <a:srgbClr val="0D2240"/>
              </a:solidFill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aseline="0" dirty="0" smtClean="0">
                <a:solidFill>
                  <a:srgbClr val="0D2240"/>
                </a:solidFill>
                <a:latin typeface="Century Gothic"/>
                <a:cs typeface="Century Gothic"/>
              </a:rPr>
              <a:t>We build partners for life by proving the effectiveness of our campaigns time and time again.</a:t>
            </a:r>
          </a:p>
          <a:p>
            <a:pPr marL="285750" indent="-285750">
              <a:buFont typeface="Arial"/>
              <a:buChar char="•"/>
            </a:pPr>
            <a:r>
              <a:rPr lang="en-US" sz="1200" baseline="0" dirty="0" smtClean="0">
                <a:solidFill>
                  <a:srgbClr val="0D2240"/>
                </a:solidFill>
                <a:latin typeface="Century Gothic"/>
                <a:cs typeface="Century Gothic"/>
              </a:rPr>
              <a:t>We want to efficiently build and deliver a marketing strategy with complete transparency in collaboration with you.</a:t>
            </a:r>
          </a:p>
          <a:p>
            <a:pPr marL="285750" indent="-285750">
              <a:buFont typeface="Arial"/>
              <a:buChar char="•"/>
            </a:pPr>
            <a:r>
              <a:rPr lang="en-US" sz="1200" baseline="0" dirty="0" smtClean="0">
                <a:solidFill>
                  <a:srgbClr val="0D2240"/>
                </a:solidFill>
                <a:latin typeface="Century Gothic"/>
                <a:cs typeface="Century Gothic"/>
              </a:rPr>
              <a:t>(if applicable) We have already gone through a preliminary discovery with you to understand your objectives: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baseline="0" dirty="0" smtClean="0">
                <a:solidFill>
                  <a:srgbClr val="0D2240"/>
                </a:solidFill>
                <a:latin typeface="Century Gothic"/>
                <a:cs typeface="Century Gothic"/>
              </a:rPr>
              <a:t>Objective 1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baseline="0" dirty="0" smtClean="0">
                <a:solidFill>
                  <a:srgbClr val="0D2240"/>
                </a:solidFill>
                <a:latin typeface="Century Gothic"/>
                <a:cs typeface="Century Gothic"/>
              </a:rPr>
              <a:t>Objective 2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baseline="0" dirty="0" smtClean="0">
                <a:solidFill>
                  <a:srgbClr val="0D2240"/>
                </a:solidFill>
                <a:latin typeface="Century Gothic"/>
                <a:cs typeface="Century Gothic"/>
              </a:rPr>
              <a:t>Objective 3</a:t>
            </a: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Based on these objectives, we met with our leading digital strategist to build a custom solution for you.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We will swiftly implement your plan and...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baseline="0" dirty="0" smtClean="0">
                <a:solidFill>
                  <a:srgbClr val="0D2240"/>
                </a:solidFill>
                <a:latin typeface="Century Gothic"/>
                <a:cs typeface="Century Gothic"/>
              </a:rPr>
              <a:t>Launch your creative (which you indicated you’d like us to do / which you indicated you will provide)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baseline="0" dirty="0" smtClean="0">
                <a:solidFill>
                  <a:srgbClr val="0D2240"/>
                </a:solidFill>
                <a:latin typeface="Century Gothic"/>
                <a:cs typeface="Century Gothic"/>
              </a:rPr>
              <a:t>We will track, measure and optimize your campaign</a:t>
            </a:r>
          </a:p>
          <a:p>
            <a:pPr marL="742950" lvl="1" indent="-285750">
              <a:buFont typeface="Lucida Grande"/>
              <a:buChar char="-"/>
            </a:pPr>
            <a:r>
              <a:rPr lang="en-US" sz="1200" baseline="0" dirty="0" smtClean="0">
                <a:solidFill>
                  <a:srgbClr val="0D2240"/>
                </a:solidFill>
                <a:latin typeface="Century Gothic"/>
                <a:cs typeface="Century Gothic"/>
              </a:rPr>
              <a:t>We will look for opportunities to maximize your results and grow your business</a:t>
            </a:r>
          </a:p>
          <a:p>
            <a:pPr marL="742950" lvl="1" indent="-285750">
              <a:buFont typeface="Lucida Grande"/>
              <a:buChar char="-"/>
            </a:pPr>
            <a:endParaRPr lang="en-US" sz="1200" baseline="0" dirty="0" smtClean="0">
              <a:solidFill>
                <a:srgbClr val="0D2240"/>
              </a:solidFill>
              <a:latin typeface="Century Gothic"/>
              <a:cs typeface="Century Gothic"/>
            </a:endParaRPr>
          </a:p>
          <a:p>
            <a:r>
              <a:rPr lang="en-US" sz="1200" b="1" u="none" dirty="0" smtClean="0">
                <a:latin typeface="Avenir Roman"/>
                <a:cs typeface="Avenir Roman"/>
              </a:rPr>
              <a:t>Optional:</a:t>
            </a:r>
            <a:endParaRPr lang="en-US" sz="1200" baseline="0" dirty="0" smtClean="0">
              <a:solidFill>
                <a:srgbClr val="0D2240"/>
              </a:solidFill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aseline="0" dirty="0" smtClean="0">
                <a:solidFill>
                  <a:srgbClr val="0D2240"/>
                </a:solidFill>
                <a:latin typeface="Century Gothic"/>
                <a:cs typeface="Century Gothic"/>
              </a:rPr>
              <a:t>In the U.S., 61% of digital use is from mobile devices, with 43% from mobile apps.</a:t>
            </a:r>
          </a:p>
          <a:p>
            <a:pPr marL="285750" indent="-285750">
              <a:buFont typeface="Arial"/>
              <a:buChar char="•"/>
            </a:pPr>
            <a:r>
              <a:rPr lang="en-US" sz="1200" baseline="0" dirty="0" smtClean="0">
                <a:solidFill>
                  <a:srgbClr val="0D2240"/>
                </a:solidFill>
                <a:latin typeface="Century Gothic"/>
                <a:cs typeface="Century Gothic"/>
              </a:rPr>
              <a:t>The online desktop audience represents 39% of the market and is shifting to mobile.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857C-4C63-5047-A98F-913CC0DE31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u="sng" dirty="0" smtClean="0"/>
              <a:t>OUR APPROACH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/>
              <a:t>This graphic chart demonstrates our approach to build you a campaign that works.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none" dirty="0" smtClean="0">
                <a:latin typeface="Avenir Roman"/>
                <a:cs typeface="Avenir Roman"/>
              </a:rPr>
              <a:t>Notes:</a:t>
            </a:r>
            <a:endParaRPr lang="en-US" sz="1200" i="1" baseline="0" dirty="0" smtClean="0"/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1" kern="1200" dirty="0" smtClean="0">
                <a:solidFill>
                  <a:srgbClr val="0D2240"/>
                </a:solidFill>
                <a:latin typeface="Century Gothic"/>
                <a:ea typeface="+mn-ea"/>
                <a:cs typeface="Century Gothic"/>
              </a:rPr>
              <a:t>Use this slide to demonstrate our approach to the challenge. 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1" kern="1200" dirty="0" smtClean="0">
                <a:solidFill>
                  <a:srgbClr val="0D2240"/>
                </a:solidFill>
                <a:latin typeface="Century Gothic"/>
                <a:ea typeface="+mn-ea"/>
                <a:cs typeface="Century Gothic"/>
              </a:rPr>
              <a:t>A supplement for this slide can also be created with an investment calendar built in Excel.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1" kern="1200" dirty="0" smtClean="0">
                <a:solidFill>
                  <a:srgbClr val="0D2240"/>
                </a:solidFill>
                <a:latin typeface="Century Gothic"/>
                <a:ea typeface="+mn-ea"/>
                <a:cs typeface="Century Gothic"/>
              </a:rPr>
              <a:t>Product-specific slides can also be included to support tactics for the overall campaign.</a:t>
            </a:r>
          </a:p>
          <a:p>
            <a:endParaRPr lang="en-US" sz="1200" b="0" u="sng" dirty="0" smtClean="0"/>
          </a:p>
          <a:p>
            <a:r>
              <a:rPr lang="en-US" sz="1200" b="1" u="none" dirty="0" smtClean="0">
                <a:latin typeface="Avenir Roman"/>
                <a:cs typeface="Avenir Roman"/>
              </a:rPr>
              <a:t>Talking Points:</a:t>
            </a:r>
            <a:endParaRPr lang="en-US" sz="1200" baseline="0" dirty="0" smtClean="0">
              <a:solidFill>
                <a:srgbClr val="0D2240"/>
              </a:solidFill>
              <a:latin typeface="Century Gothic"/>
              <a:cs typeface="Century Gothic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>
                <a:solidFill>
                  <a:srgbClr val="0D2240"/>
                </a:solidFill>
                <a:latin typeface="Century Gothic"/>
                <a:cs typeface="Century Gothic"/>
              </a:rPr>
              <a:t>Layers of interaction produce layers of results.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>
                <a:solidFill>
                  <a:srgbClr val="0D2240"/>
                </a:solidFill>
                <a:latin typeface="Century Gothic"/>
                <a:cs typeface="Century Gothic"/>
              </a:rPr>
              <a:t>This</a:t>
            </a:r>
            <a:r>
              <a:rPr lang="en-US" sz="1200" baseline="0" dirty="0" smtClean="0">
                <a:solidFill>
                  <a:srgbClr val="0D2240"/>
                </a:solidFill>
                <a:latin typeface="Century Gothic"/>
                <a:cs typeface="Century Gothic"/>
              </a:rPr>
              <a:t> is your customer marketing strategy and how we will position each tactic.</a:t>
            </a:r>
          </a:p>
          <a:p>
            <a:pPr marL="742950" lvl="1" indent="-285750">
              <a:buFont typeface="Lucida Grande"/>
              <a:buChar char="-"/>
            </a:pPr>
            <a:r>
              <a:rPr lang="en-US" i="1" baseline="0" dirty="0" smtClean="0"/>
              <a:t>Walk through each tactic, pointing out how it will be positioned to the client’s audience at each stage.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rgbClr val="0D2240"/>
                </a:solidFill>
                <a:latin typeface="Century Gothic"/>
                <a:ea typeface="+mn-ea"/>
                <a:cs typeface="Century Gothic"/>
              </a:rPr>
              <a:t>Please note that this model moves from left to right (high funnel to low funnel)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rgbClr val="0D2240"/>
                </a:solidFill>
                <a:latin typeface="Century Gothic"/>
                <a:ea typeface="+mn-ea"/>
                <a:cs typeface="Century Gothic"/>
              </a:rPr>
              <a:t>In order to build your business, we put the most resources on your largest audience – the AWARENESS phase.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 smtClean="0">
                <a:solidFill>
                  <a:srgbClr val="0D2240"/>
                </a:solidFill>
                <a:latin typeface="Century Gothic"/>
                <a:ea typeface="+mn-ea"/>
                <a:cs typeface="Century Gothic"/>
              </a:rPr>
              <a:t>This is your largest pool of potential advertisers. All other phases are segments of this audience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857C-4C63-5047-A98F-913CC0DE31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8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</a:t>
            </a:r>
            <a:r>
              <a:rPr lang="en-US" baseline="0" dirty="0" smtClean="0"/>
              <a:t> tell you that cleveland.com needs to do x, we want you to focus on using </a:t>
            </a:r>
            <a:r>
              <a:rPr lang="en-US" dirty="0" smtClean="0"/>
              <a:t>Paywalls limit</a:t>
            </a:r>
            <a:r>
              <a:rPr lang="en-US" baseline="0" dirty="0" smtClean="0"/>
              <a:t> traffic and contradict programmatic approach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Contradict idea of monetizing data, as they limit traffic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B857C-4C63-5047-A98F-913CC0DE31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2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1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02031" y="274638"/>
            <a:ext cx="9866943" cy="1143000"/>
          </a:xfr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D02238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782292" y="2055322"/>
            <a:ext cx="8890000" cy="350996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800"/>
            </a:lvl1pPr>
            <a:lvl2pPr>
              <a:buClrTx/>
              <a:defRPr sz="16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778934" y="1153189"/>
            <a:ext cx="9870269" cy="501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2" y="6278078"/>
            <a:ext cx="2714413" cy="3973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78" y="6228142"/>
            <a:ext cx="1536055" cy="4782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1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02031" y="274638"/>
            <a:ext cx="9866943" cy="1143000"/>
          </a:xfr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D02238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782292" y="2055322"/>
            <a:ext cx="8890000" cy="350996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800"/>
            </a:lvl1pPr>
            <a:lvl2pPr>
              <a:buClrTx/>
              <a:defRPr sz="16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778934" y="1153189"/>
            <a:ext cx="9870269" cy="501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2" y="6278078"/>
            <a:ext cx="2714413" cy="3973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78" y="6228142"/>
            <a:ext cx="1536055" cy="47826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grpSp>
        <p:nvGrpSpPr>
          <p:cNvPr id="31" name="Group 30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30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320" y="1951143"/>
            <a:ext cx="10972800" cy="4525963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83444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479779"/>
            <a:ext cx="12192000" cy="1284136"/>
          </a:xfrm>
          <a:prstGeom prst="rect">
            <a:avLst/>
          </a:prstGeom>
          <a:effectLst>
            <a:outerShdw blurRad="50800" dist="139700" dir="5400000" algn="t" rotWithShape="0">
              <a:prstClr val="black">
                <a:alpha val="8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83444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479779"/>
            <a:ext cx="12192000" cy="1284136"/>
          </a:xfrm>
          <a:prstGeom prst="rect">
            <a:avLst/>
          </a:prstGeom>
          <a:effectLst>
            <a:outerShdw blurRad="50800" dist="139700" dir="5400000" algn="t" rotWithShape="0">
              <a:prstClr val="black">
                <a:alpha val="8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83444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479779"/>
            <a:ext cx="12192000" cy="1284136"/>
          </a:xfrm>
          <a:prstGeom prst="rect">
            <a:avLst/>
          </a:prstGeom>
          <a:effectLst>
            <a:outerShdw blurRad="50800" dist="139700" dir="5400000" algn="t" rotWithShape="0">
              <a:prstClr val="black">
                <a:alpha val="8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23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4707466" y="401638"/>
            <a:ext cx="7211484" cy="5364162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4544848" cy="6383810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33976" y="1203241"/>
            <a:ext cx="3698259" cy="1771415"/>
          </a:xfrm>
        </p:spPr>
        <p:txBody>
          <a:bodyPr>
            <a:noAutofit/>
          </a:bodyPr>
          <a:lstStyle>
            <a:lvl1pPr marL="0" indent="0">
              <a:lnSpc>
                <a:spcPts val="3500"/>
              </a:lnSpc>
              <a:buFontTx/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533976" y="3142522"/>
            <a:ext cx="3632200" cy="16208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4544848" cy="6383810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grpSp>
        <p:nvGrpSpPr>
          <p:cNvPr id="26" name="Group 25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2" y="6278078"/>
            <a:ext cx="2714413" cy="3973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78" y="6228142"/>
            <a:ext cx="1536055" cy="47826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4544848" cy="6383810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1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6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1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507222"/>
            <a:ext cx="528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600200"/>
            <a:ext cx="5486400" cy="1066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First title</a:t>
            </a:r>
            <a:br>
              <a:rPr lang="en-US" dirty="0" smtClean="0"/>
            </a:br>
            <a:r>
              <a:rPr lang="en-US" dirty="0" smtClean="0"/>
              <a:t>Phone number</a:t>
            </a:r>
            <a:br>
              <a:rPr lang="en-US" dirty="0" smtClean="0"/>
            </a:br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819400"/>
            <a:ext cx="5486400" cy="1066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First title</a:t>
            </a:r>
            <a:br>
              <a:rPr lang="en-US" dirty="0" smtClean="0"/>
            </a:br>
            <a:r>
              <a:rPr lang="en-US" dirty="0" smtClean="0"/>
              <a:t>Phone number</a:t>
            </a:r>
            <a:br>
              <a:rPr lang="en-US" dirty="0" smtClean="0"/>
            </a:br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038600"/>
            <a:ext cx="5486400" cy="1066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First title</a:t>
            </a:r>
            <a:br>
              <a:rPr lang="en-US" dirty="0" smtClean="0"/>
            </a:br>
            <a:r>
              <a:rPr lang="en-US" dirty="0" smtClean="0"/>
              <a:t>Phone number</a:t>
            </a:r>
            <a:br>
              <a:rPr lang="en-US" dirty="0" smtClean="0"/>
            </a:br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507222"/>
            <a:ext cx="528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89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02031" y="274638"/>
            <a:ext cx="9866943" cy="1143000"/>
          </a:xfr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D02238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782292" y="2055322"/>
            <a:ext cx="8890000" cy="350996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800"/>
            </a:lvl1pPr>
            <a:lvl2pPr>
              <a:buClrTx/>
              <a:defRPr sz="16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778934" y="1153189"/>
            <a:ext cx="9870269" cy="501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2" y="6278078"/>
            <a:ext cx="2714413" cy="397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78" y="6228142"/>
            <a:ext cx="1536055" cy="4782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12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02031" y="274638"/>
            <a:ext cx="9866943" cy="1143000"/>
          </a:xfr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D02238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782292" y="2055322"/>
            <a:ext cx="8890000" cy="350996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800"/>
            </a:lvl1pPr>
            <a:lvl2pPr>
              <a:buClrTx/>
              <a:defRPr sz="16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778934" y="1153189"/>
            <a:ext cx="9870269" cy="501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2" y="6278078"/>
            <a:ext cx="2714413" cy="397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78" y="6228142"/>
            <a:ext cx="1536055" cy="4782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75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02031" y="274638"/>
            <a:ext cx="9866943" cy="1143000"/>
          </a:xfr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D02238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782292" y="2055322"/>
            <a:ext cx="8890000" cy="350996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800"/>
            </a:lvl1pPr>
            <a:lvl2pPr>
              <a:buClrTx/>
              <a:defRPr sz="16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778934" y="1153189"/>
            <a:ext cx="9870269" cy="501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2" y="6278078"/>
            <a:ext cx="2714413" cy="397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78" y="6228142"/>
            <a:ext cx="1536055" cy="4782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249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320" y="1951143"/>
            <a:ext cx="10972800" cy="4525963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83444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479779"/>
            <a:ext cx="12192000" cy="1284136"/>
          </a:xfrm>
          <a:prstGeom prst="rect">
            <a:avLst/>
          </a:prstGeom>
          <a:effectLst>
            <a:outerShdw blurRad="50800" dist="139700" dir="5400000" algn="t" rotWithShape="0">
              <a:prstClr val="black">
                <a:alpha val="8000"/>
              </a:prst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2" y="6278078"/>
            <a:ext cx="2714413" cy="3973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78" y="6228142"/>
            <a:ext cx="1536055" cy="4782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192000" cy="183444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479779"/>
            <a:ext cx="12192000" cy="1284136"/>
          </a:xfrm>
          <a:prstGeom prst="rect">
            <a:avLst/>
          </a:prstGeom>
          <a:effectLst>
            <a:outerShdw blurRad="50800" dist="139700" dir="5400000" algn="t" rotWithShape="0">
              <a:prstClr val="black">
                <a:alpha val="8000"/>
              </a:prst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82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66457" y="1314752"/>
            <a:ext cx="10763603" cy="0"/>
          </a:xfrm>
          <a:prstGeom prst="line">
            <a:avLst/>
          </a:prstGeom>
          <a:ln w="603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457" y="1314752"/>
            <a:ext cx="10763603" cy="0"/>
          </a:xfrm>
          <a:prstGeom prst="line">
            <a:avLst/>
          </a:prstGeom>
          <a:ln w="603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66457" y="1314752"/>
            <a:ext cx="10763603" cy="0"/>
          </a:xfrm>
          <a:prstGeom prst="line">
            <a:avLst/>
          </a:prstGeom>
          <a:ln w="603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5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4707466" y="401638"/>
            <a:ext cx="7211484" cy="5364162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4544848" cy="6383810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33976" y="1203241"/>
            <a:ext cx="3698259" cy="1771415"/>
          </a:xfrm>
        </p:spPr>
        <p:txBody>
          <a:bodyPr>
            <a:noAutofit/>
          </a:bodyPr>
          <a:lstStyle>
            <a:lvl1pPr marL="0" indent="0">
              <a:lnSpc>
                <a:spcPts val="3500"/>
              </a:lnSpc>
              <a:buFontTx/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533976" y="3142522"/>
            <a:ext cx="3632200" cy="16208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2" y="6278078"/>
            <a:ext cx="2714413" cy="3973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78" y="6228142"/>
            <a:ext cx="1536055" cy="4782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4544848" cy="6383810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grpSp>
        <p:nvGrpSpPr>
          <p:cNvPr id="28" name="Group 27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0794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ottom_logo_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88"/>
            <a:ext cx="1219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7600" y="6356352"/>
            <a:ext cx="2844800" cy="134393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2" y="6278078"/>
            <a:ext cx="2714413" cy="397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78" y="6228142"/>
            <a:ext cx="1536055" cy="478263"/>
          </a:xfrm>
          <a:prstGeom prst="rect">
            <a:avLst/>
          </a:prstGeom>
        </p:spPr>
      </p:pic>
      <p:pic>
        <p:nvPicPr>
          <p:cNvPr id="6" name="Picture 9" descr="bottom_logo_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88"/>
            <a:ext cx="1219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44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74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507222"/>
            <a:ext cx="528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600200"/>
            <a:ext cx="5486400" cy="1066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First title</a:t>
            </a:r>
            <a:br>
              <a:rPr lang="en-US" dirty="0" smtClean="0"/>
            </a:br>
            <a:r>
              <a:rPr lang="en-US" dirty="0" smtClean="0"/>
              <a:t>Phone number</a:t>
            </a:r>
            <a:br>
              <a:rPr lang="en-US" dirty="0" smtClean="0"/>
            </a:br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819400"/>
            <a:ext cx="5486400" cy="1066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First title</a:t>
            </a:r>
            <a:br>
              <a:rPr lang="en-US" dirty="0" smtClean="0"/>
            </a:br>
            <a:r>
              <a:rPr lang="en-US" dirty="0" smtClean="0"/>
              <a:t>Phone number</a:t>
            </a:r>
            <a:br>
              <a:rPr lang="en-US" dirty="0" smtClean="0"/>
            </a:br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038600"/>
            <a:ext cx="5486400" cy="1066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lvl="0"/>
            <a:r>
              <a:rPr lang="en-US" dirty="0" smtClean="0"/>
              <a:t>First name</a:t>
            </a:r>
            <a:br>
              <a:rPr lang="en-US" dirty="0" smtClean="0"/>
            </a:br>
            <a:r>
              <a:rPr lang="en-US" dirty="0" smtClean="0"/>
              <a:t>First title</a:t>
            </a:r>
            <a:br>
              <a:rPr lang="en-US" dirty="0" smtClean="0"/>
            </a:br>
            <a:r>
              <a:rPr lang="en-US" dirty="0" smtClean="0"/>
              <a:t>Phone number</a:t>
            </a:r>
            <a:br>
              <a:rPr lang="en-US" dirty="0" smtClean="0"/>
            </a:br>
            <a:r>
              <a:rPr lang="en-US" dirty="0" smtClean="0"/>
              <a:t>Email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02031" y="274638"/>
            <a:ext cx="9866943" cy="1143000"/>
          </a:xfr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D02238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782292" y="2055322"/>
            <a:ext cx="8890000" cy="350996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800"/>
            </a:lvl1pPr>
            <a:lvl2pPr>
              <a:buClrTx/>
              <a:defRPr sz="16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778934" y="1153189"/>
            <a:ext cx="9870269" cy="501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144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02031" y="274638"/>
            <a:ext cx="9866943" cy="1143000"/>
          </a:xfr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D02238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782292" y="2055322"/>
            <a:ext cx="8890000" cy="350996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800"/>
            </a:lvl1pPr>
            <a:lvl2pPr>
              <a:buClrTx/>
              <a:defRPr sz="16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778934" y="1153189"/>
            <a:ext cx="9870269" cy="501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561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02031" y="274638"/>
            <a:ext cx="9866943" cy="1143000"/>
          </a:xfr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D02238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782292" y="2055322"/>
            <a:ext cx="8890000" cy="350996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800"/>
            </a:lvl1pPr>
            <a:lvl2pPr>
              <a:buClrTx/>
              <a:defRPr sz="16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778934" y="1153189"/>
            <a:ext cx="9870269" cy="501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25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320" y="1951143"/>
            <a:ext cx="10972800" cy="4525963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83444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/>
          <a:stretch/>
        </p:blipFill>
        <p:spPr>
          <a:xfrm>
            <a:off x="0" y="479779"/>
            <a:ext cx="12192000" cy="1284136"/>
          </a:xfrm>
          <a:prstGeom prst="rect">
            <a:avLst/>
          </a:prstGeom>
          <a:effectLst>
            <a:outerShdw blurRad="50800" dist="139700" dir="5400000" algn="t" rotWithShape="0">
              <a:prstClr val="black">
                <a:alpha val="8000"/>
              </a:prst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750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4707466" y="401638"/>
            <a:ext cx="7211484" cy="5364162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4544848" cy="6383810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33976" y="1203241"/>
            <a:ext cx="3698259" cy="1771415"/>
          </a:xfrm>
        </p:spPr>
        <p:txBody>
          <a:bodyPr>
            <a:noAutofit/>
          </a:bodyPr>
          <a:lstStyle>
            <a:lvl1pPr marL="0" indent="0">
              <a:lnSpc>
                <a:spcPts val="3500"/>
              </a:lnSpc>
              <a:buFontTx/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533976" y="3142522"/>
            <a:ext cx="3632200" cy="16208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91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ottom_logo_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7088"/>
            <a:ext cx="1219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7600" y="6356352"/>
            <a:ext cx="2844800" cy="134393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66457" y="1314752"/>
            <a:ext cx="10763603" cy="0"/>
          </a:xfrm>
          <a:prstGeom prst="line">
            <a:avLst/>
          </a:prstGeom>
          <a:ln w="603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66457" y="1314752"/>
            <a:ext cx="10763603" cy="0"/>
          </a:xfrm>
          <a:prstGeom prst="line">
            <a:avLst/>
          </a:prstGeom>
          <a:ln w="603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457" y="1314752"/>
            <a:ext cx="10763603" cy="0"/>
          </a:xfrm>
          <a:prstGeom prst="line">
            <a:avLst/>
          </a:prstGeom>
          <a:ln w="603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1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2747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6723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2747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6723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66457" y="1314752"/>
            <a:ext cx="10763603" cy="0"/>
          </a:xfrm>
          <a:prstGeom prst="line">
            <a:avLst/>
          </a:prstGeom>
          <a:ln w="603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66457" y="1314752"/>
            <a:ext cx="10763603" cy="0"/>
          </a:xfrm>
          <a:prstGeom prst="line">
            <a:avLst/>
          </a:prstGeom>
          <a:ln w="603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6457" y="1314752"/>
            <a:ext cx="10763603" cy="0"/>
          </a:xfrm>
          <a:prstGeom prst="line">
            <a:avLst/>
          </a:prstGeom>
          <a:ln w="603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60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66457" y="1314752"/>
            <a:ext cx="10763603" cy="0"/>
          </a:xfrm>
          <a:prstGeom prst="line">
            <a:avLst/>
          </a:prstGeom>
          <a:ln w="603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66457" y="1314752"/>
            <a:ext cx="10763603" cy="0"/>
          </a:xfrm>
          <a:prstGeom prst="line">
            <a:avLst/>
          </a:prstGeom>
          <a:ln w="603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6457" y="1314752"/>
            <a:ext cx="10763603" cy="0"/>
          </a:xfrm>
          <a:prstGeom prst="line">
            <a:avLst/>
          </a:prstGeom>
          <a:ln w="603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52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9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4784" y="6222655"/>
            <a:ext cx="2844800" cy="365125"/>
          </a:xfrm>
        </p:spPr>
        <p:txBody>
          <a:bodyPr/>
          <a:lstStyle/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02031" y="274638"/>
            <a:ext cx="9866943" cy="1143000"/>
          </a:xfr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D02238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782292" y="2055322"/>
            <a:ext cx="8890000" cy="3509962"/>
          </a:xfrm>
        </p:spPr>
        <p:txBody>
          <a:bodyPr>
            <a:normAutofit/>
          </a:bodyPr>
          <a:lstStyle>
            <a:lvl1pPr>
              <a:buClr>
                <a:srgbClr val="D02238"/>
              </a:buClr>
              <a:defRPr sz="1800"/>
            </a:lvl1pPr>
            <a:lvl2pPr>
              <a:buClrTx/>
              <a:defRPr sz="1600"/>
            </a:lvl2pPr>
            <a:lvl3pPr>
              <a:buClrTx/>
              <a:defRPr sz="16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778934" y="1153189"/>
            <a:ext cx="9870269" cy="501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779939" y="6323330"/>
            <a:ext cx="7128933" cy="350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2" y="6278078"/>
            <a:ext cx="2714413" cy="3973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78" y="6228142"/>
            <a:ext cx="1536055" cy="4782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75" y="6237112"/>
            <a:ext cx="12192000" cy="620889"/>
          </a:xfrm>
          <a:prstGeom prst="rect">
            <a:avLst/>
          </a:prstGeom>
          <a:solidFill>
            <a:srgbClr val="D022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29246"/>
          <a:stretch/>
        </p:blipFill>
        <p:spPr>
          <a:xfrm flipV="1">
            <a:off x="0" y="5802771"/>
            <a:ext cx="12192000" cy="908583"/>
          </a:xfrm>
          <a:prstGeom prst="rect">
            <a:avLst/>
          </a:prstGeom>
          <a:effectLst>
            <a:outerShdw blurRad="95250" dist="101600" dir="16200000" rotWithShape="0">
              <a:prstClr val="black">
                <a:alpha val="15000"/>
              </a:prst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7918528" y="6283541"/>
            <a:ext cx="3856091" cy="297203"/>
            <a:chOff x="5938896" y="6283540"/>
            <a:chExt cx="2892068" cy="29720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938896" y="6292454"/>
              <a:ext cx="0" cy="2584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260" y="6283540"/>
              <a:ext cx="2701704" cy="29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508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31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3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877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CC9CC-720B-064A-A629-D6237B04D2C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943" y="6442782"/>
            <a:ext cx="694060" cy="36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580"/>
        </a:lnSpc>
        <a:spcBef>
          <a:spcPct val="0"/>
        </a:spcBef>
        <a:buNone/>
        <a:defRPr sz="3400" kern="1200" cap="all">
          <a:solidFill>
            <a:schemeClr val="bg1">
              <a:lumMod val="50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mailto:sales@masslive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jp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jpg"/><Relationship Id="rId16" Type="http://schemas.openxmlformats.org/officeDocument/2006/relationships/image" Target="../media/image41.jpg"/><Relationship Id="rId17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jp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8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22152"/>
            <a:ext cx="12191999" cy="6843231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26" y="5914117"/>
            <a:ext cx="1406087" cy="81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6447" y="2506717"/>
            <a:ext cx="5439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INSERT CLIENT NAME HERE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4" y="5947890"/>
            <a:ext cx="3068539" cy="1014093"/>
          </a:xfrm>
          <a:prstGeom prst="rect">
            <a:avLst/>
          </a:prstGeom>
          <a:noFill/>
        </p:spPr>
        <p:txBody>
          <a:bodyPr wrap="square" lIns="89887" tIns="44943" rIns="89887" bIns="44943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  <a:p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Digital Media Strategist</a:t>
            </a:r>
          </a:p>
          <a:p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123.456.7890</a:t>
            </a:r>
            <a:endParaRPr lang="en-US" sz="12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masslivesales@masslive.com</a:t>
            </a:r>
            <a:endParaRPr lang="en-US" sz="1200" b="1" dirty="0">
              <a:solidFill>
                <a:schemeClr val="bg1"/>
              </a:solidFill>
              <a:cs typeface="Arial" pitchFamily="34" charset="0"/>
              <a:hlinkClick r:id="rId4"/>
            </a:endParaRPr>
          </a:p>
          <a:p>
            <a:endParaRPr 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2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wedge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257092"/>
            <a:ext cx="10840599" cy="5113867"/>
          </a:xfrm>
          <a:prstGeom prst="rect">
            <a:avLst/>
          </a:prstGeom>
        </p:spPr>
      </p:pic>
      <p:pic>
        <p:nvPicPr>
          <p:cNvPr id="51" name="Picture 50" descr="header_whi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56120"/>
            <a:ext cx="9430440" cy="857941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720" y="295055"/>
            <a:ext cx="10972800" cy="779701"/>
          </a:xfrm>
        </p:spPr>
        <p:txBody>
          <a:bodyPr/>
          <a:lstStyle/>
          <a:p>
            <a:r>
              <a:rPr lang="en-US" dirty="0" smtClean="0"/>
              <a:t>Current Situation for </a:t>
            </a:r>
            <a:r>
              <a:rPr lang="en-US" dirty="0" smtClean="0">
                <a:solidFill>
                  <a:srgbClr val="C00000"/>
                </a:solidFill>
              </a:rPr>
              <a:t>Colleges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Content Placeholder 45"/>
          <p:cNvSpPr txBox="1">
            <a:spLocks/>
          </p:cNvSpPr>
          <p:nvPr/>
        </p:nvSpPr>
        <p:spPr>
          <a:xfrm>
            <a:off x="609600" y="1548384"/>
            <a:ext cx="9144001" cy="53096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82880" indent="-34290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»"/>
              <a:defRPr sz="105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/>
            <a:endParaRPr lang="en-US" sz="2133" dirty="0"/>
          </a:p>
        </p:txBody>
      </p:sp>
      <p:sp>
        <p:nvSpPr>
          <p:cNvPr id="3" name="Rectangle 2"/>
          <p:cNvSpPr/>
          <p:nvPr/>
        </p:nvSpPr>
        <p:spPr>
          <a:xfrm>
            <a:off x="285921" y="2209968"/>
            <a:ext cx="10268755" cy="3354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spcAft>
                <a:spcPts val="8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2133" dirty="0">
                <a:latin typeface="Avenir Book" charset="0"/>
                <a:ea typeface="Avenir Book" charset="0"/>
                <a:cs typeface="Avenir Book" charset="0"/>
              </a:rPr>
              <a:t>College enrollment numbers are plateauing</a:t>
            </a:r>
          </a:p>
          <a:p>
            <a:pPr marL="380990" indent="-380990">
              <a:spcAft>
                <a:spcPts val="8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2133" dirty="0">
                <a:latin typeface="Avenir Book" charset="0"/>
                <a:ea typeface="Avenir Book" charset="0"/>
                <a:cs typeface="Avenir Book" charset="0"/>
              </a:rPr>
              <a:t>90% of schools are trying to enroll 50% of available students</a:t>
            </a:r>
          </a:p>
          <a:p>
            <a:pPr marL="380990" indent="-380990">
              <a:spcAft>
                <a:spcPts val="8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2133" dirty="0">
                <a:latin typeface="Avenir Book" charset="0"/>
                <a:ea typeface="Avenir Book" charset="0"/>
                <a:cs typeface="Avenir Book" charset="0"/>
              </a:rPr>
              <a:t>Average yield rate of accepted students who enroll continues to decline</a:t>
            </a:r>
          </a:p>
          <a:p>
            <a:pPr marL="380990" indent="-380990">
              <a:spcAft>
                <a:spcPts val="8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2133" dirty="0">
                <a:latin typeface="Avenir Book" charset="0"/>
                <a:ea typeface="Avenir Book" charset="0"/>
                <a:cs typeface="Avenir Book" charset="0"/>
              </a:rPr>
              <a:t>High cost of enrollment per student </a:t>
            </a:r>
            <a:endParaRPr lang="en-US" sz="2133" dirty="0">
              <a:latin typeface="Avenir Book" charset="0"/>
              <a:ea typeface="Avenir Book" charset="0"/>
              <a:cs typeface="Avenir Book" charset="0"/>
            </a:endParaRPr>
          </a:p>
          <a:p>
            <a:pPr marL="1600160" lvl="2" indent="-380990">
              <a:spcAft>
                <a:spcPts val="800"/>
              </a:spcAft>
              <a:buClr>
                <a:srgbClr val="C00000"/>
              </a:buClr>
              <a:buFont typeface="Courier New" charset="0"/>
              <a:buChar char="o"/>
            </a:pPr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$</a:t>
            </a:r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331 average cost to enroll 1 student into state college</a:t>
            </a:r>
          </a:p>
          <a:p>
            <a:pPr marL="1600160" lvl="2" indent="-380990">
              <a:spcAft>
                <a:spcPts val="800"/>
              </a:spcAft>
              <a:buClr>
                <a:srgbClr val="C00000"/>
              </a:buClr>
              <a:buFont typeface="Courier New" charset="0"/>
              <a:buChar char="o"/>
            </a:pPr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$2120 average cost to enroll 1 student into a private college *</a:t>
            </a:r>
          </a:p>
          <a:p>
            <a:pPr marL="380990" indent="-380990">
              <a:spcAft>
                <a:spcPts val="8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2133" dirty="0">
                <a:latin typeface="Avenir Book" charset="0"/>
                <a:ea typeface="Avenir Book" charset="0"/>
                <a:cs typeface="Avenir Book" charset="0"/>
              </a:rPr>
              <a:t>Average student pays only 48% of full tuition</a:t>
            </a:r>
          </a:p>
          <a:p>
            <a:pPr marL="380990" indent="-380990">
              <a:spcAft>
                <a:spcPts val="8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sz="2133" dirty="0">
                <a:latin typeface="Avenir Book" charset="0"/>
                <a:ea typeface="Avenir Book" charset="0"/>
                <a:cs typeface="Avenir Book" charset="0"/>
              </a:rPr>
              <a:t>Net tuition revenue is declining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922" y="6081213"/>
            <a:ext cx="557731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* 2014 Report - National Association for College Admission (NACAC)</a:t>
            </a:r>
            <a:endParaRPr lang="en-US" sz="1467" dirty="0"/>
          </a:p>
        </p:txBody>
      </p:sp>
      <p:sp>
        <p:nvSpPr>
          <p:cNvPr id="5" name="Rectangle 4"/>
          <p:cNvSpPr/>
          <p:nvPr/>
        </p:nvSpPr>
        <p:spPr>
          <a:xfrm>
            <a:off x="285922" y="1487309"/>
            <a:ext cx="3842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Undergraduate Enrollment</a:t>
            </a:r>
          </a:p>
        </p:txBody>
      </p:sp>
    </p:spTree>
    <p:extLst>
      <p:ext uri="{BB962C8B-B14F-4D97-AF65-F5344CB8AC3E}">
        <p14:creationId xmlns:p14="http://schemas.microsoft.com/office/powerpoint/2010/main" val="1067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"/>
            <a:ext cx="12192000" cy="62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wedge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216" y="1166675"/>
            <a:ext cx="10105253" cy="5166480"/>
          </a:xfrm>
          <a:prstGeom prst="rect">
            <a:avLst/>
          </a:prstGeom>
        </p:spPr>
      </p:pic>
      <p:pic>
        <p:nvPicPr>
          <p:cNvPr id="51" name="Picture 50" descr="header_whi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56120"/>
            <a:ext cx="10554677" cy="857941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" y="308734"/>
            <a:ext cx="10972800" cy="779701"/>
          </a:xfrm>
        </p:spPr>
        <p:txBody>
          <a:bodyPr/>
          <a:lstStyle/>
          <a:p>
            <a:r>
              <a:rPr lang="en-US" dirty="0"/>
              <a:t>Challenges of connecting with </a:t>
            </a:r>
            <a:r>
              <a:rPr lang="en-US" dirty="0">
                <a:solidFill>
                  <a:srgbClr val="C00000"/>
                </a:solidFill>
              </a:rPr>
              <a:t>students</a:t>
            </a:r>
          </a:p>
        </p:txBody>
      </p:sp>
      <p:sp>
        <p:nvSpPr>
          <p:cNvPr id="20" name="Content Placeholder 45"/>
          <p:cNvSpPr txBox="1">
            <a:spLocks/>
          </p:cNvSpPr>
          <p:nvPr/>
        </p:nvSpPr>
        <p:spPr>
          <a:xfrm>
            <a:off x="705337" y="1317463"/>
            <a:ext cx="9144001" cy="53096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82880" indent="-34290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»"/>
              <a:defRPr sz="105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/>
            <a:endParaRPr lang="en-US" sz="2133" dirty="0"/>
          </a:p>
        </p:txBody>
      </p:sp>
      <p:sp>
        <p:nvSpPr>
          <p:cNvPr id="3" name="Rectangle 2"/>
          <p:cNvSpPr/>
          <p:nvPr/>
        </p:nvSpPr>
        <p:spPr>
          <a:xfrm>
            <a:off x="285921" y="1714793"/>
            <a:ext cx="10268755" cy="464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Clr>
                <a:srgbClr val="C00000"/>
              </a:buClr>
              <a:buFont typeface="Arial" charset="0"/>
              <a:buChar char="•"/>
            </a:pPr>
            <a:r>
              <a:rPr lang="en-US" sz="2133" dirty="0">
                <a:latin typeface="Avenir Book" charset="0"/>
                <a:ea typeface="Avenir Book" charset="0"/>
                <a:cs typeface="Avenir Book" charset="0"/>
              </a:rPr>
              <a:t>Email</a:t>
            </a:r>
          </a:p>
          <a:p>
            <a:pPr marL="990575" lvl="1" indent="-380990">
              <a:buClr>
                <a:srgbClr val="C00000"/>
              </a:buClr>
              <a:buFont typeface="Courier New" charset="0"/>
              <a:buChar char="o"/>
            </a:pPr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65% of teens  and 76% of parents name email as their preferred method of communication</a:t>
            </a:r>
          </a:p>
          <a:p>
            <a:pPr marL="990575" lvl="1" indent="-380990">
              <a:buClr>
                <a:srgbClr val="C00000"/>
              </a:buClr>
              <a:buFont typeface="Courier New" charset="0"/>
              <a:buChar char="o"/>
            </a:pPr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Metrics: open rate, click rate</a:t>
            </a:r>
          </a:p>
          <a:p>
            <a:pPr marL="990575" lvl="1" indent="-380990">
              <a:buClr>
                <a:srgbClr val="C00000"/>
              </a:buClr>
              <a:buFont typeface="Arial" charset="0"/>
              <a:buChar char="•"/>
            </a:pPr>
            <a:endParaRPr lang="en-US" sz="2133" dirty="0">
              <a:latin typeface="Avenir Book" charset="0"/>
              <a:ea typeface="Avenir Book" charset="0"/>
              <a:cs typeface="Avenir Book" charset="0"/>
            </a:endParaRPr>
          </a:p>
          <a:p>
            <a:pPr marL="380990" indent="-380990">
              <a:buClr>
                <a:srgbClr val="C00000"/>
              </a:buClr>
              <a:buFont typeface="Arial" charset="0"/>
              <a:buChar char="•"/>
            </a:pPr>
            <a:r>
              <a:rPr lang="en-US" sz="2133" dirty="0">
                <a:latin typeface="Avenir Book" charset="0"/>
                <a:ea typeface="Avenir Book" charset="0"/>
                <a:cs typeface="Avenir Book" charset="0"/>
              </a:rPr>
              <a:t>direct mail</a:t>
            </a:r>
          </a:p>
          <a:p>
            <a:pPr marL="990575" lvl="1" indent="-380990">
              <a:buClr>
                <a:srgbClr val="C00000"/>
              </a:buClr>
              <a:buFont typeface="Courier New" charset="0"/>
              <a:buChar char="o"/>
            </a:pPr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70% of Americans say direct mail is more personal than the internet </a:t>
            </a:r>
          </a:p>
          <a:p>
            <a:pPr marL="990575" lvl="1" indent="-380990">
              <a:buClr>
                <a:srgbClr val="C00000"/>
              </a:buClr>
              <a:buFont typeface="Courier New" charset="0"/>
              <a:buChar char="o"/>
            </a:pPr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A majority of the population under 40 does not open direct mail</a:t>
            </a:r>
          </a:p>
          <a:p>
            <a:pPr marL="990575" lvl="1" indent="-380990">
              <a:buClr>
                <a:srgbClr val="C00000"/>
              </a:buClr>
              <a:buFont typeface="Courier New" charset="0"/>
              <a:buChar char="o"/>
            </a:pPr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Metrics: </a:t>
            </a:r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?</a:t>
            </a:r>
            <a:endParaRPr lang="en-US" sz="1867" dirty="0">
              <a:latin typeface="Avenir Book" charset="0"/>
              <a:ea typeface="Avenir Book" charset="0"/>
              <a:cs typeface="Avenir Book" charset="0"/>
            </a:endParaRPr>
          </a:p>
          <a:p>
            <a:pPr marL="990575" lvl="1" indent="-380990">
              <a:buClr>
                <a:srgbClr val="C00000"/>
              </a:buClr>
              <a:buFont typeface="Arial" charset="0"/>
              <a:buChar char="•"/>
            </a:pPr>
            <a:endParaRPr lang="en-US" sz="2133" dirty="0">
              <a:latin typeface="Avenir Book" charset="0"/>
              <a:ea typeface="Avenir Book" charset="0"/>
              <a:cs typeface="Avenir Book" charset="0"/>
            </a:endParaRPr>
          </a:p>
          <a:p>
            <a:pPr marL="380990" indent="-380990">
              <a:buClr>
                <a:srgbClr val="C00000"/>
              </a:buClr>
              <a:buFont typeface="Arial" charset="0"/>
              <a:buChar char="•"/>
            </a:pPr>
            <a:r>
              <a:rPr lang="en-US" sz="2133" dirty="0">
                <a:latin typeface="Avenir Book" charset="0"/>
                <a:ea typeface="Avenir Book" charset="0"/>
                <a:cs typeface="Avenir Book" charset="0"/>
              </a:rPr>
              <a:t>Phone</a:t>
            </a:r>
          </a:p>
          <a:p>
            <a:pPr marL="990575" lvl="1" indent="-380990">
              <a:buClr>
                <a:srgbClr val="C00000"/>
              </a:buClr>
              <a:buFont typeface="Courier New" charset="0"/>
              <a:buChar char="o"/>
            </a:pPr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64% of Americans own a smart phone</a:t>
            </a:r>
          </a:p>
          <a:p>
            <a:pPr marL="990575" lvl="1" indent="-380990">
              <a:buClr>
                <a:srgbClr val="C00000"/>
              </a:buClr>
              <a:buFont typeface="Courier New" charset="0"/>
              <a:buChar char="o"/>
            </a:pPr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Prefer short update text on upcoming deadlines over voice calls</a:t>
            </a:r>
          </a:p>
          <a:p>
            <a:pPr marL="990575" lvl="1" indent="-380990">
              <a:buClr>
                <a:srgbClr val="C00000"/>
              </a:buClr>
              <a:buFont typeface="Courier New" charset="0"/>
              <a:buChar char="o"/>
            </a:pPr>
            <a:r>
              <a:rPr lang="en-US" sz="1867" dirty="0">
                <a:latin typeface="Avenir Book" charset="0"/>
                <a:ea typeface="Avenir Book" charset="0"/>
                <a:cs typeface="Avenir Book" charset="0"/>
              </a:rPr>
              <a:t>Metrics: ?</a:t>
            </a:r>
          </a:p>
          <a:p>
            <a:pPr marL="380990" indent="-380990">
              <a:spcAft>
                <a:spcPts val="800"/>
              </a:spcAft>
              <a:buClr>
                <a:srgbClr val="C00000"/>
              </a:buClr>
              <a:buFont typeface="Arial" charset="0"/>
              <a:buChar char="•"/>
            </a:pPr>
            <a:endParaRPr lang="en-US" sz="2133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921" y="1283906"/>
            <a:ext cx="5380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B70F20"/>
                </a:solidFill>
                <a:latin typeface="Avenir Book" charset="0"/>
                <a:ea typeface="Avenir Book" charset="0"/>
                <a:cs typeface="Avenir Book" charset="0"/>
              </a:rPr>
              <a:t>Current Outreach Strategies</a:t>
            </a:r>
          </a:p>
          <a:p>
            <a:pPr marL="380990" indent="-380990">
              <a:buFont typeface="Arial" charset="0"/>
              <a:buChar char="•"/>
            </a:pPr>
            <a:endParaRPr lang="en-US" sz="2400" b="1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4277"/>
            <a:ext cx="10972800" cy="4718788"/>
          </a:xfrm>
        </p:spPr>
      </p:pic>
      <p:sp>
        <p:nvSpPr>
          <p:cNvPr id="4" name="TextBox 3"/>
          <p:cNvSpPr txBox="1"/>
          <p:nvPr/>
        </p:nvSpPr>
        <p:spPr>
          <a:xfrm>
            <a:off x="4404572" y="37910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Now and then – How </a:t>
            </a:r>
            <a:r>
              <a:rPr lang="en-US" sz="2400" dirty="0">
                <a:solidFill>
                  <a:srgbClr val="C00000"/>
                </a:solidFill>
              </a:rPr>
              <a:t>to connect in the future?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-1" y="327586"/>
            <a:ext cx="4344473" cy="565349"/>
          </a:xfrm>
          <a:prstGeom prst="homePlate">
            <a:avLst/>
          </a:prstGeom>
          <a:solidFill>
            <a:srgbClr val="B70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b="1" dirty="0">
                <a:solidFill>
                  <a:prstClr val="white"/>
                </a:solidFill>
                <a:latin typeface="Avenir Heavy" charset="0"/>
                <a:ea typeface="Avenir Heavy" charset="0"/>
                <a:cs typeface="Avenir Heavy" charset="0"/>
              </a:rPr>
              <a:t>Influencers of Student Decisions</a:t>
            </a:r>
            <a:endParaRPr lang="en-US" sz="1867" b="1" dirty="0">
              <a:solidFill>
                <a:prstClr val="white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48360518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40080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0" y="0"/>
            <a:ext cx="12192000" cy="64517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1" name="Picture 50" descr="header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56120"/>
            <a:ext cx="9266596" cy="857941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9423"/>
          </a:xfrm>
        </p:spPr>
        <p:txBody>
          <a:bodyPr/>
          <a:lstStyle/>
          <a:p>
            <a:r>
              <a:rPr lang="en-US" dirty="0" smtClean="0"/>
              <a:t>A clear, efficient path </a:t>
            </a:r>
            <a:r>
              <a:rPr lang="en-US" dirty="0" smtClean="0">
                <a:solidFill>
                  <a:srgbClr val="B70F20"/>
                </a:solidFill>
              </a:rPr>
              <a:t>forward</a:t>
            </a:r>
            <a:endParaRPr lang="en-US" dirty="0">
              <a:solidFill>
                <a:srgbClr val="B70F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" y="1184907"/>
            <a:ext cx="6774031" cy="465400"/>
          </a:xfrm>
          <a:prstGeom prst="rect">
            <a:avLst/>
          </a:prstGeom>
          <a:noFill/>
        </p:spPr>
        <p:txBody>
          <a:bodyPr wrap="square" lIns="135843" tIns="67921" rIns="135843" bIns="67921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en-US" sz="2133">
                <a:solidFill>
                  <a:srgbClr val="000000"/>
                </a:solidFill>
                <a:latin typeface="Avenir Black"/>
                <a:cs typeface="Avenir Black"/>
              </a:rPr>
              <a:t>BUILDING THE NEXT CLASS OF FRESHMAN</a:t>
            </a:r>
            <a:endParaRPr lang="en-US" sz="2133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0108" y="1721217"/>
            <a:ext cx="10406128" cy="4636090"/>
            <a:chOff x="444924" y="2171146"/>
            <a:chExt cx="8443674" cy="4152447"/>
          </a:xfrm>
        </p:grpSpPr>
        <p:pic>
          <p:nvPicPr>
            <p:cNvPr id="11" name="Picture 10" descr="discover_red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174" y="2555874"/>
              <a:ext cx="1876425" cy="1876425"/>
            </a:xfrm>
            <a:prstGeom prst="rect">
              <a:avLst/>
            </a:prstGeom>
          </p:spPr>
        </p:pic>
        <p:pic>
          <p:nvPicPr>
            <p:cNvPr id="12" name="Picture 11" descr="deliver_red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3574" y="2555874"/>
              <a:ext cx="1876425" cy="18764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4924" y="4188695"/>
              <a:ext cx="2819698" cy="2134898"/>
            </a:xfrm>
            <a:prstGeom prst="rect">
              <a:avLst/>
            </a:prstGeom>
            <a:noFill/>
          </p:spPr>
          <p:txBody>
            <a:bodyPr wrap="square" lIns="135843" tIns="67921" rIns="135843" bIns="67921" anchor="ctr">
              <a:spAutoFit/>
            </a:bodyPr>
            <a:lstStyle/>
            <a:p>
              <a:pPr marL="0" lvl="1" algn="ctr">
                <a:spcAft>
                  <a:spcPts val="1200"/>
                </a:spcAft>
                <a:defRPr/>
              </a:pPr>
              <a:endParaRPr lang="en-US" altLang="en-US" sz="2133" dirty="0">
                <a:latin typeface="Avenir Black"/>
                <a:cs typeface="Avenir Black"/>
              </a:endParaRPr>
            </a:p>
            <a:p>
              <a:pPr marL="0" lvl="1" algn="ctr">
                <a:spcAft>
                  <a:spcPts val="1200"/>
                </a:spcAft>
                <a:defRPr/>
              </a:pPr>
              <a:r>
                <a:rPr lang="en-US" altLang="en-US" sz="2133" dirty="0">
                  <a:latin typeface="Avenir Black"/>
                  <a:cs typeface="Avenir Black"/>
                </a:rPr>
                <a:t>Student CRM Analysis </a:t>
              </a:r>
            </a:p>
            <a:p>
              <a:pPr marL="0" lvl="1" algn="ctr">
                <a:spcAft>
                  <a:spcPts val="1200"/>
                </a:spcAft>
                <a:defRPr/>
              </a:pPr>
              <a:r>
                <a:rPr lang="en-US" altLang="en-US" sz="1733" dirty="0">
                  <a:latin typeface="Avenir Heavy" charset="0"/>
                  <a:ea typeface="Avenir Heavy" charset="0"/>
                  <a:cs typeface="Avenir Heavy" charset="0"/>
                </a:rPr>
                <a:t>Understand behaviors, interests of your accepted students and their parents</a:t>
              </a:r>
              <a:endParaRPr lang="en-US" altLang="en-US" sz="1733" dirty="0">
                <a:latin typeface="Avenir Heavy" charset="0"/>
                <a:ea typeface="Avenir Heavy" charset="0"/>
                <a:cs typeface="Avenir Heavy" charset="0"/>
              </a:endParaRPr>
            </a:p>
            <a:p>
              <a:pPr marL="0" lvl="1" algn="ctr">
                <a:spcAft>
                  <a:spcPts val="1200"/>
                </a:spcAft>
                <a:defRPr/>
              </a:pPr>
              <a:endParaRPr lang="en-US" sz="2133" dirty="0">
                <a:latin typeface="Avenir Black"/>
                <a:cs typeface="Avenir Black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25242" y="4646508"/>
              <a:ext cx="2783193" cy="1510106"/>
            </a:xfrm>
            <a:prstGeom prst="rect">
              <a:avLst/>
            </a:prstGeom>
            <a:noFill/>
          </p:spPr>
          <p:txBody>
            <a:bodyPr wrap="square" lIns="135843" tIns="67921" rIns="135843" bIns="67921" anchor="ctr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altLang="en-US" sz="2133" dirty="0">
                  <a:latin typeface="Avenir Black"/>
                  <a:cs typeface="Avenir Black"/>
                </a:rPr>
                <a:t>Outreach Strategy</a:t>
              </a:r>
            </a:p>
            <a:p>
              <a:pPr algn="ctr">
                <a:spcAft>
                  <a:spcPts val="1200"/>
                </a:spcAft>
                <a:defRPr/>
              </a:pPr>
              <a:r>
                <a:rPr lang="en-US" sz="1733" dirty="0">
                  <a:latin typeface="Avenir Heavy" charset="0"/>
                  <a:ea typeface="Avenir Heavy" charset="0"/>
                  <a:cs typeface="Avenir Heavy" charset="0"/>
                </a:rPr>
                <a:t>S</a:t>
              </a:r>
              <a:r>
                <a:rPr lang="en-US" sz="1733" dirty="0">
                  <a:latin typeface="Avenir Heavy" charset="0"/>
                  <a:ea typeface="Avenir Heavy" charset="0"/>
                  <a:cs typeface="Avenir Heavy" charset="0"/>
                </a:rPr>
                <a:t>trategy to reach each student and their parents with the right message through the right channel </a:t>
              </a:r>
              <a:endParaRPr lang="en-US" sz="1733" dirty="0"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8872" y="4694971"/>
              <a:ext cx="2398721" cy="1510106"/>
            </a:xfrm>
            <a:prstGeom prst="rect">
              <a:avLst/>
            </a:prstGeom>
            <a:noFill/>
          </p:spPr>
          <p:txBody>
            <a:bodyPr wrap="square" lIns="135843" tIns="67921" rIns="135843" bIns="67921" anchor="ctr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altLang="en-US" sz="2133" dirty="0">
                  <a:latin typeface="Avenir Black"/>
                  <a:cs typeface="Avenir Black"/>
                </a:rPr>
                <a:t>Deliver</a:t>
              </a:r>
            </a:p>
            <a:p>
              <a:pPr algn="ctr">
                <a:spcAft>
                  <a:spcPts val="1200"/>
                </a:spcAft>
                <a:defRPr/>
              </a:pPr>
              <a:r>
                <a:rPr lang="en-US" sz="1733" dirty="0">
                  <a:latin typeface="Avenir Heavy" charset="0"/>
                  <a:ea typeface="Avenir Heavy" charset="0"/>
                  <a:cs typeface="Avenir Heavy" charset="0"/>
                </a:rPr>
                <a:t>The right message through the preferred channel with the right frequency</a:t>
              </a:r>
              <a:endParaRPr lang="en-US" sz="1733" dirty="0"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596901" y="3302188"/>
              <a:ext cx="2463799" cy="344438"/>
            </a:xfrm>
            <a:prstGeom prst="rect">
              <a:avLst/>
            </a:prstGeom>
            <a:noFill/>
          </p:spPr>
          <p:txBody>
            <a:bodyPr wrap="square" lIns="135843" tIns="67921" rIns="135843" bIns="67921" anchor="ctr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altLang="en-US" sz="1867" dirty="0">
                  <a:latin typeface="Avenir Medium"/>
                  <a:cs typeface="Avenir Medium"/>
                </a:rPr>
                <a:t>COLLABORATION</a:t>
              </a:r>
              <a:endParaRPr lang="en-US" sz="1867" dirty="0">
                <a:latin typeface="Avenir Medium"/>
                <a:cs typeface="Avenir Medium"/>
              </a:endParaRPr>
            </a:p>
          </p:txBody>
        </p:sp>
        <p:grpSp>
          <p:nvGrpSpPr>
            <p:cNvPr id="17" name="Group 67"/>
            <p:cNvGrpSpPr/>
            <p:nvPr/>
          </p:nvGrpSpPr>
          <p:grpSpPr>
            <a:xfrm>
              <a:off x="863600" y="2171146"/>
              <a:ext cx="8024998" cy="2640888"/>
              <a:chOff x="748935" y="2082800"/>
              <a:chExt cx="8140742" cy="2679700"/>
            </a:xfrm>
          </p:grpSpPr>
          <p:cxnSp>
            <p:nvCxnSpPr>
              <p:cNvPr id="19" name="Straight Arrow Connector 18"/>
              <p:cNvCxnSpPr>
                <a:stCxn id="40" idx="5"/>
              </p:cNvCxnSpPr>
              <p:nvPr/>
            </p:nvCxnSpPr>
            <p:spPr>
              <a:xfrm rot="16200000" flipH="1">
                <a:off x="2909439" y="3699118"/>
                <a:ext cx="1588" cy="785121"/>
              </a:xfrm>
              <a:prstGeom prst="straightConnector1">
                <a:avLst/>
              </a:prstGeom>
              <a:ln w="25400" cap="rnd" cmpd="sng" algn="ctr">
                <a:solidFill>
                  <a:srgbClr val="5A5A59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6200000" flipH="1">
                <a:off x="2909440" y="2327518"/>
                <a:ext cx="1588" cy="785121"/>
              </a:xfrm>
              <a:prstGeom prst="straightConnector1">
                <a:avLst/>
              </a:prstGeom>
              <a:ln w="25400" cap="rnd" cmpd="sng" algn="ctr">
                <a:solidFill>
                  <a:srgbClr val="5A5A59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16200000" flipH="1">
                <a:off x="5322440" y="3711818"/>
                <a:ext cx="1588" cy="785121"/>
              </a:xfrm>
              <a:prstGeom prst="straightConnector1">
                <a:avLst/>
              </a:prstGeom>
              <a:ln w="25400" cap="rnd" cmpd="sng" algn="ctr">
                <a:solidFill>
                  <a:srgbClr val="5A5A59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6200000" flipH="1">
                <a:off x="5322441" y="2340218"/>
                <a:ext cx="1588" cy="785121"/>
              </a:xfrm>
              <a:prstGeom prst="straightConnector1">
                <a:avLst/>
              </a:prstGeom>
              <a:ln w="25400" cap="rnd" cmpd="sng" algn="ctr">
                <a:solidFill>
                  <a:srgbClr val="5A5A59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9"/>
              <p:cNvGrpSpPr/>
              <p:nvPr/>
            </p:nvGrpSpPr>
            <p:grpSpPr>
              <a:xfrm>
                <a:off x="901700" y="2082800"/>
                <a:ext cx="7912100" cy="2679700"/>
                <a:chOff x="901700" y="2082800"/>
                <a:chExt cx="7912100" cy="26797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3302000" y="2476500"/>
                  <a:ext cx="1892300" cy="18923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901700" y="2476500"/>
                  <a:ext cx="1892300" cy="18923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Oval 9"/>
                <p:cNvSpPr/>
                <p:nvPr/>
              </p:nvSpPr>
              <p:spPr>
                <a:xfrm>
                  <a:off x="5702300" y="2476500"/>
                  <a:ext cx="1892300" cy="18923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7632700" y="2082800"/>
                  <a:ext cx="787400" cy="787400"/>
                </a:xfrm>
                <a:prstGeom prst="ellipse">
                  <a:avLst/>
                </a:prstGeom>
                <a:solidFill>
                  <a:srgbClr val="B70F2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8026400" y="3022600"/>
                  <a:ext cx="787400" cy="787400"/>
                </a:xfrm>
                <a:prstGeom prst="ellipse">
                  <a:avLst/>
                </a:prstGeom>
                <a:solidFill>
                  <a:srgbClr val="B70F2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7632700" y="3975100"/>
                  <a:ext cx="787400" cy="787400"/>
                </a:xfrm>
                <a:prstGeom prst="ellipse">
                  <a:avLst/>
                </a:prstGeom>
                <a:solidFill>
                  <a:srgbClr val="B70F2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7556824" y="4230521"/>
                <a:ext cx="939154" cy="292497"/>
              </a:xfrm>
              <a:prstGeom prst="rect">
                <a:avLst/>
              </a:prstGeom>
              <a:noFill/>
            </p:spPr>
            <p:txBody>
              <a:bodyPr wrap="square" lIns="135843" tIns="67921" rIns="135843" bIns="67921" anchor="ctr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:r>
                  <a:rPr lang="en-US" altLang="en-US" sz="1200" dirty="0">
                    <a:solidFill>
                      <a:prstClr val="white"/>
                    </a:solidFill>
                    <a:latin typeface="Avenir Medium"/>
                    <a:cs typeface="Avenir Medium"/>
                  </a:rPr>
                  <a:t>GROW</a:t>
                </a:r>
                <a:endParaRPr lang="en-US" sz="1200" dirty="0">
                  <a:solidFill>
                    <a:prstClr val="white"/>
                  </a:solidFill>
                  <a:latin typeface="Avenir Medium"/>
                  <a:cs typeface="Avenir Medium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556823" y="2338219"/>
                <a:ext cx="939154" cy="292497"/>
              </a:xfrm>
              <a:prstGeom prst="rect">
                <a:avLst/>
              </a:prstGeom>
              <a:noFill/>
            </p:spPr>
            <p:txBody>
              <a:bodyPr wrap="square" lIns="135843" tIns="67921" rIns="135843" bIns="67921" anchor="ctr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:r>
                  <a:rPr lang="en-US" altLang="en-US" sz="1200" dirty="0">
                    <a:solidFill>
                      <a:prstClr val="white"/>
                    </a:solidFill>
                    <a:latin typeface="Avenir Medium"/>
                    <a:cs typeface="Avenir Medium"/>
                  </a:rPr>
                  <a:t>LAUNCH</a:t>
                </a:r>
                <a:endParaRPr lang="en-US" sz="1200" dirty="0">
                  <a:solidFill>
                    <a:prstClr val="white"/>
                  </a:solidFill>
                  <a:latin typeface="Avenir Medium"/>
                  <a:cs typeface="Avenir Medium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50523" y="3278021"/>
                <a:ext cx="939154" cy="292497"/>
              </a:xfrm>
              <a:prstGeom prst="rect">
                <a:avLst/>
              </a:prstGeom>
              <a:noFill/>
            </p:spPr>
            <p:txBody>
              <a:bodyPr wrap="square" lIns="135843" tIns="67921" rIns="135843" bIns="67921" anchor="ctr">
                <a:spAutoFit/>
              </a:bodyPr>
              <a:lstStyle/>
              <a:p>
                <a:pPr algn="ctr">
                  <a:spcAft>
                    <a:spcPts val="1200"/>
                  </a:spcAft>
                  <a:defRPr/>
                </a:pPr>
                <a:r>
                  <a:rPr lang="en-US" altLang="en-US" sz="1200" dirty="0">
                    <a:solidFill>
                      <a:prstClr val="white"/>
                    </a:solidFill>
                    <a:latin typeface="Avenir Medium"/>
                    <a:cs typeface="Avenir Medium"/>
                  </a:rPr>
                  <a:t>OPTIMIZE</a:t>
                </a:r>
                <a:endParaRPr lang="en-US" sz="1200" dirty="0">
                  <a:solidFill>
                    <a:prstClr val="white"/>
                  </a:solidFill>
                  <a:latin typeface="Avenir Medium"/>
                  <a:cs typeface="Avenir Medium"/>
                </a:endParaRPr>
              </a:p>
            </p:txBody>
          </p:sp>
          <p:cxnSp>
            <p:nvCxnSpPr>
              <p:cNvPr id="27" name="Straight Connector 26"/>
              <p:cNvCxnSpPr>
                <a:stCxn id="40" idx="6"/>
                <a:endCxn id="39" idx="2"/>
              </p:cNvCxnSpPr>
              <p:nvPr/>
            </p:nvCxnSpPr>
            <p:spPr>
              <a:xfrm>
                <a:off x="2794000" y="3422650"/>
                <a:ext cx="5080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194300" y="3435533"/>
                <a:ext cx="5080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6" idx="1"/>
              </p:cNvCxnSpPr>
              <p:nvPr/>
            </p:nvCxnSpPr>
            <p:spPr>
              <a:xfrm>
                <a:off x="7569521" y="3422652"/>
                <a:ext cx="381003" cy="161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378700" y="4013200"/>
                <a:ext cx="292100" cy="1714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7378700" y="2635250"/>
                <a:ext cx="292100" cy="1968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3251200" y="3378200"/>
                <a:ext cx="101600" cy="10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651500" y="3391083"/>
                <a:ext cx="101600" cy="10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620000" y="2584450"/>
                <a:ext cx="101600" cy="10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975600" y="3371850"/>
                <a:ext cx="101600" cy="10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20000" y="4133850"/>
                <a:ext cx="101600" cy="10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748935" y="4105172"/>
                <a:ext cx="267065" cy="1611"/>
              </a:xfrm>
              <a:prstGeom prst="straightConnector1">
                <a:avLst/>
              </a:prstGeom>
              <a:ln w="25400" cap="rnd" cmpd="sng" algn="ctr">
                <a:solidFill>
                  <a:srgbClr val="5A5A59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748935" y="2733573"/>
                <a:ext cx="267068" cy="1611"/>
              </a:xfrm>
              <a:prstGeom prst="straightConnector1">
                <a:avLst/>
              </a:prstGeom>
              <a:ln w="25400" cap="rnd" cmpd="sng" algn="ctr">
                <a:solidFill>
                  <a:srgbClr val="5A5A59"/>
                </a:solidFill>
                <a:prstDash val="sysDot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17" descr="strategize_red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4699" y="2286000"/>
              <a:ext cx="1997881" cy="2214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445"/>
            <a:ext cx="10972800" cy="779701"/>
          </a:xfrm>
        </p:spPr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2757"/>
            <a:ext cx="10972800" cy="4547673"/>
          </a:xfrm>
        </p:spPr>
        <p:txBody>
          <a:bodyPr/>
          <a:lstStyle/>
          <a:p>
            <a:pPr marL="1127732"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56332" y="1563717"/>
            <a:ext cx="2389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Personalized</a:t>
            </a:r>
          </a:p>
          <a:p>
            <a:pPr algn="r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Targeted</a:t>
            </a:r>
          </a:p>
          <a:p>
            <a:pPr algn="r"/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Trackable</a:t>
            </a:r>
          </a:p>
          <a:p>
            <a:pPr algn="r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90" y="1563717"/>
            <a:ext cx="8089523" cy="517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4926" y="2087295"/>
            <a:ext cx="629435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MASSLIVE MEDIA DATA MANAGEMENT PLATFORM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Data matching platform to match users to devices, social media accounts and sites across the web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3851" y="2087295"/>
            <a:ext cx="176854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51328" y="2799678"/>
            <a:ext cx="1109805" cy="543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92316" y="3540642"/>
            <a:ext cx="1268818" cy="685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1"/>
            <a:ext cx="12192000" cy="6400801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4" name="Picture 43" descr="wedge_large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600" y="1"/>
            <a:ext cx="11836401" cy="64008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599" y="274639"/>
            <a:ext cx="11341100" cy="779701"/>
          </a:xfrm>
        </p:spPr>
        <p:txBody>
          <a:bodyPr/>
          <a:lstStyle/>
          <a:p>
            <a:r>
              <a:rPr lang="en-US" dirty="0" smtClean="0"/>
              <a:t>Path to </a:t>
            </a:r>
            <a:r>
              <a:rPr lang="en-US" dirty="0" smtClean="0">
                <a:solidFill>
                  <a:srgbClr val="C00000"/>
                </a:solidFill>
              </a:rPr>
              <a:t>Enrollment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171720" y="1386092"/>
            <a:ext cx="11410681" cy="5014709"/>
            <a:chOff x="418103" y="1063572"/>
            <a:chExt cx="8197378" cy="3357533"/>
          </a:xfrm>
        </p:grpSpPr>
        <p:grpSp>
          <p:nvGrpSpPr>
            <p:cNvPr id="3" name="Group 4"/>
            <p:cNvGrpSpPr/>
            <p:nvPr/>
          </p:nvGrpSpPr>
          <p:grpSpPr>
            <a:xfrm>
              <a:off x="672553" y="1164829"/>
              <a:ext cx="7942928" cy="3256276"/>
              <a:chOff x="733778" y="1236611"/>
              <a:chExt cx="7570610" cy="3103642"/>
            </a:xfrm>
          </p:grpSpPr>
          <p:grpSp>
            <p:nvGrpSpPr>
              <p:cNvPr id="5" name="Group 23"/>
              <p:cNvGrpSpPr/>
              <p:nvPr/>
            </p:nvGrpSpPr>
            <p:grpSpPr>
              <a:xfrm>
                <a:off x="733778" y="1236611"/>
                <a:ext cx="7570610" cy="297951"/>
                <a:chOff x="733778" y="1522685"/>
                <a:chExt cx="7570610" cy="297951"/>
              </a:xfrm>
            </p:grpSpPr>
            <p:sp>
              <p:nvSpPr>
                <p:cNvPr id="12" name="Pentagon 11"/>
                <p:cNvSpPr/>
                <p:nvPr/>
              </p:nvSpPr>
              <p:spPr>
                <a:xfrm>
                  <a:off x="733778" y="1527286"/>
                  <a:ext cx="7570610" cy="293350"/>
                </a:xfrm>
                <a:prstGeom prst="homePlate">
                  <a:avLst/>
                </a:prstGeom>
                <a:solidFill>
                  <a:srgbClr val="0001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68046" y="1527286"/>
                  <a:ext cx="1316272" cy="242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67" dirty="0">
                      <a:solidFill>
                        <a:schemeClr val="bg1"/>
                      </a:solidFill>
                      <a:latin typeface="Avenir Black"/>
                      <a:cs typeface="Avenir Black"/>
                    </a:rPr>
                    <a:t>AWARENESS</a:t>
                  </a:r>
                  <a:endParaRPr lang="en-US" sz="1867" dirty="0">
                    <a:solidFill>
                      <a:schemeClr val="bg1"/>
                    </a:solidFill>
                    <a:latin typeface="Avenir Black"/>
                    <a:cs typeface="Avenir Black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780062" y="1522685"/>
                  <a:ext cx="1505540" cy="242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67" dirty="0">
                      <a:solidFill>
                        <a:schemeClr val="bg1"/>
                      </a:solidFill>
                      <a:latin typeface="Avenir Black"/>
                      <a:cs typeface="Avenir Black"/>
                    </a:rPr>
                    <a:t>APLICATION</a:t>
                  </a:r>
                  <a:endParaRPr lang="en-US" sz="1867" dirty="0">
                    <a:solidFill>
                      <a:schemeClr val="bg1"/>
                    </a:solidFill>
                    <a:latin typeface="Avenir Black"/>
                    <a:cs typeface="Avenir Black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752789" y="1525899"/>
                  <a:ext cx="1411061" cy="242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67" dirty="0">
                      <a:solidFill>
                        <a:schemeClr val="bg1"/>
                      </a:solidFill>
                      <a:latin typeface="Avenir Black"/>
                      <a:cs typeface="Avenir Black"/>
                    </a:rPr>
                    <a:t>ENROLLMENT</a:t>
                  </a:r>
                  <a:endParaRPr lang="en-US" sz="1867" dirty="0">
                    <a:solidFill>
                      <a:schemeClr val="bg1"/>
                    </a:solidFill>
                    <a:latin typeface="Avenir Black"/>
                    <a:cs typeface="Avenir Black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735398" y="1527286"/>
                  <a:ext cx="979755" cy="242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67" dirty="0">
                      <a:solidFill>
                        <a:schemeClr val="bg1"/>
                      </a:solidFill>
                      <a:latin typeface="Avenir Black"/>
                      <a:cs typeface="Avenir Black"/>
                    </a:rPr>
                    <a:t>DEPOSIT</a:t>
                  </a:r>
                  <a:endParaRPr lang="en-US" sz="1867" dirty="0">
                    <a:solidFill>
                      <a:schemeClr val="bg1"/>
                    </a:solidFill>
                    <a:latin typeface="Avenir Black"/>
                    <a:cs typeface="Avenir Black"/>
                  </a:endParaRPr>
                </a:p>
              </p:txBody>
            </p:sp>
          </p:grpSp>
          <p:cxnSp>
            <p:nvCxnSpPr>
              <p:cNvPr id="7" name="Straight Connector 6"/>
              <p:cNvCxnSpPr/>
              <p:nvPr/>
            </p:nvCxnSpPr>
            <p:spPr>
              <a:xfrm rot="5400000">
                <a:off x="-626602" y="2971969"/>
                <a:ext cx="2736567" cy="1"/>
              </a:xfrm>
              <a:prstGeom prst="line">
                <a:avLst/>
              </a:prstGeom>
              <a:ln w="6350" cmpd="sng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1169742" y="2971969"/>
                <a:ext cx="2736567" cy="1"/>
              </a:xfrm>
              <a:prstGeom prst="line">
                <a:avLst/>
              </a:prstGeom>
              <a:ln w="6350" cmpd="sng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3144945" y="2971969"/>
                <a:ext cx="2736567" cy="1"/>
              </a:xfrm>
              <a:prstGeom prst="line">
                <a:avLst/>
              </a:prstGeom>
              <a:ln w="6350" cmpd="sng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120853" y="2971969"/>
                <a:ext cx="2736567" cy="1"/>
              </a:xfrm>
              <a:prstGeom prst="line">
                <a:avLst/>
              </a:prstGeom>
              <a:ln w="6350" cmpd="sng">
                <a:solidFill>
                  <a:schemeClr val="bg1">
                    <a:lumMod val="7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Picture 28" descr="se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103" y="1063572"/>
              <a:ext cx="521115" cy="521116"/>
            </a:xfrm>
            <a:prstGeom prst="rect">
              <a:avLst/>
            </a:prstGeom>
          </p:spPr>
        </p:pic>
        <p:pic>
          <p:nvPicPr>
            <p:cNvPr id="30" name="Picture 29" descr="think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4499" y="1063572"/>
              <a:ext cx="521115" cy="521115"/>
            </a:xfrm>
            <a:prstGeom prst="rect">
              <a:avLst/>
            </a:prstGeom>
          </p:spPr>
        </p:pic>
        <p:pic>
          <p:nvPicPr>
            <p:cNvPr id="31" name="Picture 30" descr="do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6842" y="1063572"/>
              <a:ext cx="521115" cy="521115"/>
            </a:xfrm>
            <a:prstGeom prst="rect">
              <a:avLst/>
            </a:prstGeom>
          </p:spPr>
        </p:pic>
        <p:pic>
          <p:nvPicPr>
            <p:cNvPr id="32" name="Picture 31" descr="love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8214" y="1063572"/>
              <a:ext cx="521115" cy="521115"/>
            </a:xfrm>
            <a:prstGeom prst="rect">
              <a:avLst/>
            </a:prstGeom>
          </p:spPr>
        </p:pic>
        <p:sp>
          <p:nvSpPr>
            <p:cNvPr id="38" name="Pentagon 37"/>
            <p:cNvSpPr/>
            <p:nvPr/>
          </p:nvSpPr>
          <p:spPr>
            <a:xfrm>
              <a:off x="670362" y="1863281"/>
              <a:ext cx="7562707" cy="218722"/>
            </a:xfrm>
            <a:prstGeom prst="homePlat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67" b="1" dirty="0">
                  <a:solidFill>
                    <a:schemeClr val="tx1"/>
                  </a:solidFill>
                  <a:latin typeface="Century Gothic"/>
                  <a:cs typeface="Century Gothic"/>
                </a:rPr>
                <a:t>Digital Display with call-to-action</a:t>
              </a:r>
              <a:endParaRPr lang="en-US" sz="1467" b="1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9" name="Pentagon 38"/>
            <p:cNvSpPr/>
            <p:nvPr/>
          </p:nvSpPr>
          <p:spPr>
            <a:xfrm>
              <a:off x="2565532" y="2835084"/>
              <a:ext cx="5667537" cy="209806"/>
            </a:xfrm>
            <a:prstGeom prst="homePlat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67" dirty="0">
                  <a:solidFill>
                    <a:srgbClr val="000000"/>
                  </a:solidFill>
                  <a:latin typeface="Avenir Black"/>
                  <a:cs typeface="Avenir Black"/>
                </a:rPr>
                <a:t>Email supported by Digital Display</a:t>
              </a:r>
              <a:endParaRPr lang="en-US" sz="1467" dirty="0">
                <a:solidFill>
                  <a:srgbClr val="000000"/>
                </a:solidFill>
                <a:latin typeface="Avenir Black"/>
                <a:cs typeface="Avenir Black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5600" y="893650"/>
            <a:ext cx="807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Example: </a:t>
            </a:r>
            <a:r>
              <a:rPr lang="en-US" sz="240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Critical Touchpoints of </a:t>
            </a:r>
            <a:r>
              <a:rPr lang="en-US" sz="2400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Engineering Student</a:t>
            </a:r>
            <a:endParaRPr lang="en-US" sz="2400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522863" y="5297613"/>
            <a:ext cx="10527224" cy="373447"/>
          </a:xfrm>
          <a:prstGeom prst="homePlate">
            <a:avLst/>
          </a:prstGeom>
          <a:solidFill>
            <a:srgbClr val="0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67" dirty="0">
                <a:solidFill>
                  <a:srgbClr val="000000"/>
                </a:solidFill>
                <a:latin typeface="Avenir Black"/>
                <a:cs typeface="Avenir Black"/>
              </a:rPr>
              <a:t>Social Media </a:t>
            </a:r>
            <a:endParaRPr lang="en-US" sz="1467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1876" y="3058817"/>
            <a:ext cx="1174456" cy="652531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  <p:sp>
        <p:nvSpPr>
          <p:cNvPr id="28" name="Oval 27"/>
          <p:cNvSpPr/>
          <p:nvPr/>
        </p:nvSpPr>
        <p:spPr>
          <a:xfrm>
            <a:off x="4771084" y="4502578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Oval 32"/>
          <p:cNvSpPr/>
          <p:nvPr/>
        </p:nvSpPr>
        <p:spPr>
          <a:xfrm>
            <a:off x="6190829" y="4486141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Oval 33"/>
          <p:cNvSpPr/>
          <p:nvPr/>
        </p:nvSpPr>
        <p:spPr>
          <a:xfrm>
            <a:off x="3328228" y="4502578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/>
          <p:cNvSpPr/>
          <p:nvPr/>
        </p:nvSpPr>
        <p:spPr>
          <a:xfrm>
            <a:off x="6186771" y="3058818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Oval 35"/>
          <p:cNvSpPr/>
          <p:nvPr/>
        </p:nvSpPr>
        <p:spPr>
          <a:xfrm>
            <a:off x="4735153" y="3057010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Oval 36"/>
          <p:cNvSpPr/>
          <p:nvPr/>
        </p:nvSpPr>
        <p:spPr>
          <a:xfrm>
            <a:off x="3369885" y="3057010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val 40"/>
          <p:cNvSpPr/>
          <p:nvPr/>
        </p:nvSpPr>
        <p:spPr>
          <a:xfrm>
            <a:off x="1934387" y="3066133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Oval 42"/>
          <p:cNvSpPr/>
          <p:nvPr/>
        </p:nvSpPr>
        <p:spPr>
          <a:xfrm>
            <a:off x="7511572" y="3066133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Oval 45"/>
          <p:cNvSpPr/>
          <p:nvPr/>
        </p:nvSpPr>
        <p:spPr>
          <a:xfrm>
            <a:off x="9036920" y="3049694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Oval 46"/>
          <p:cNvSpPr/>
          <p:nvPr/>
        </p:nvSpPr>
        <p:spPr>
          <a:xfrm>
            <a:off x="7511572" y="4486140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Oval 47"/>
          <p:cNvSpPr/>
          <p:nvPr/>
        </p:nvSpPr>
        <p:spPr>
          <a:xfrm>
            <a:off x="6179216" y="5709664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Oval 49"/>
          <p:cNvSpPr/>
          <p:nvPr/>
        </p:nvSpPr>
        <p:spPr>
          <a:xfrm>
            <a:off x="4692793" y="5671060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Oval 50"/>
          <p:cNvSpPr/>
          <p:nvPr/>
        </p:nvSpPr>
        <p:spPr>
          <a:xfrm>
            <a:off x="3338439" y="5671060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Oval 51"/>
          <p:cNvSpPr/>
          <p:nvPr/>
        </p:nvSpPr>
        <p:spPr>
          <a:xfrm>
            <a:off x="7578507" y="5671060"/>
            <a:ext cx="1219200" cy="652529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5123054" y="2522537"/>
            <a:ext cx="311140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Need to add touchpoint examples – maybe some graphics instead</a:t>
            </a:r>
          </a:p>
        </p:txBody>
      </p:sp>
    </p:spTree>
    <p:extLst>
      <p:ext uri="{BB962C8B-B14F-4D97-AF65-F5344CB8AC3E}">
        <p14:creationId xmlns:p14="http://schemas.microsoft.com/office/powerpoint/2010/main" val="18300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91" r="10933"/>
          <a:stretch/>
        </p:blipFill>
        <p:spPr>
          <a:xfrm>
            <a:off x="5975592" y="-16934"/>
            <a:ext cx="6216408" cy="6432535"/>
          </a:xfrm>
          <a:prstGeom prst="rect">
            <a:avLst/>
          </a:prstGeom>
        </p:spPr>
      </p:pic>
      <p:pic>
        <p:nvPicPr>
          <p:cNvPr id="5" name="Picture 4" descr="wedge_large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-16936"/>
            <a:ext cx="8067792" cy="6429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623"/>
            <a:ext cx="10972800" cy="779701"/>
          </a:xfrm>
        </p:spPr>
        <p:txBody>
          <a:bodyPr/>
          <a:lstStyle/>
          <a:p>
            <a:r>
              <a:rPr lang="en-US" dirty="0" smtClean="0"/>
              <a:t>Tracking </a:t>
            </a:r>
            <a:r>
              <a:rPr lang="en-US" dirty="0" smtClean="0">
                <a:solidFill>
                  <a:srgbClr val="C00000"/>
                </a:solidFill>
              </a:rPr>
              <a:t>Enrollment Intend</a:t>
            </a:r>
            <a:endParaRPr lang="en-US" dirty="0"/>
          </a:p>
        </p:txBody>
      </p:sp>
      <p:sp>
        <p:nvSpPr>
          <p:cNvPr id="7" name="Text Placeholder 73"/>
          <p:cNvSpPr txBox="1">
            <a:spLocks/>
          </p:cNvSpPr>
          <p:nvPr/>
        </p:nvSpPr>
        <p:spPr>
          <a:xfrm>
            <a:off x="760119" y="1002325"/>
            <a:ext cx="5958416" cy="5088252"/>
          </a:xfrm>
          <a:prstGeom prst="rect">
            <a:avLst/>
          </a:prstGeom>
        </p:spPr>
        <p:txBody>
          <a:bodyPr>
            <a:spAutoFit/>
          </a:bodyPr>
          <a:lstStyle>
            <a:lvl1pPr marL="182880" indent="-34290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B70F20"/>
              </a:buClr>
              <a:buFont typeface="Arial"/>
              <a:buChar char="»"/>
              <a:defRPr sz="1050" kern="1200">
                <a:solidFill>
                  <a:schemeClr val="tx1"/>
                </a:solidFill>
                <a:latin typeface="Avenir Roman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910" indent="-306910">
              <a:spcAft>
                <a:spcPts val="533"/>
              </a:spcAft>
              <a:buNone/>
            </a:pPr>
            <a:r>
              <a:rPr lang="en-US" altLang="en-US" sz="2133" dirty="0">
                <a:solidFill>
                  <a:srgbClr val="B70F20"/>
                </a:solidFill>
                <a:latin typeface="Avenir Medium"/>
                <a:cs typeface="Avenir Medium"/>
              </a:rPr>
              <a:t>We agree on the same Key Performance Indicators to Prove Success:</a:t>
            </a:r>
          </a:p>
          <a:p>
            <a:pPr marL="438901" indent="-31114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33" dirty="0">
                <a:solidFill>
                  <a:srgbClr val="000000"/>
                </a:solidFill>
                <a:cs typeface="Avenir Roman"/>
              </a:rPr>
              <a:t>Traffic increase</a:t>
            </a:r>
          </a:p>
          <a:p>
            <a:pPr marL="438901" indent="-31114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33" dirty="0">
                <a:solidFill>
                  <a:srgbClr val="000000"/>
                </a:solidFill>
                <a:cs typeface="Avenir Roman"/>
              </a:rPr>
              <a:t>Click through rate</a:t>
            </a:r>
          </a:p>
          <a:p>
            <a:pPr marL="438901" indent="-31114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33" dirty="0">
                <a:solidFill>
                  <a:srgbClr val="000000"/>
                </a:solidFill>
                <a:cs typeface="Avenir Roman"/>
              </a:rPr>
              <a:t>Page views</a:t>
            </a:r>
          </a:p>
          <a:p>
            <a:pPr marL="438901" indent="-31114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33" dirty="0">
                <a:solidFill>
                  <a:srgbClr val="000000"/>
                </a:solidFill>
                <a:cs typeface="Avenir Roman"/>
              </a:rPr>
              <a:t>Email opens</a:t>
            </a:r>
          </a:p>
          <a:p>
            <a:pPr marL="438901" indent="-31114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33" dirty="0">
                <a:solidFill>
                  <a:srgbClr val="000000"/>
                </a:solidFill>
                <a:cs typeface="Avenir Roman"/>
              </a:rPr>
              <a:t>Email forwards</a:t>
            </a:r>
          </a:p>
          <a:p>
            <a:pPr marL="438901" indent="-31114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33" dirty="0">
                <a:solidFill>
                  <a:srgbClr val="000000"/>
                </a:solidFill>
                <a:cs typeface="Avenir Roman"/>
              </a:rPr>
              <a:t>Email link &amp; attachment views</a:t>
            </a:r>
          </a:p>
          <a:p>
            <a:pPr marL="127758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altLang="en-US" sz="2133" dirty="0">
              <a:solidFill>
                <a:srgbClr val="000000"/>
              </a:solidFill>
              <a:latin typeface="Avenir Medium"/>
              <a:cs typeface="Avenir Medium"/>
            </a:endParaRPr>
          </a:p>
          <a:p>
            <a:pPr marL="127758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altLang="en-US" sz="2133" dirty="0">
                <a:solidFill>
                  <a:srgbClr val="B70F20"/>
                </a:solidFill>
                <a:latin typeface="Avenir Medium"/>
                <a:cs typeface="Avenir Medium"/>
              </a:rPr>
              <a:t>To gather data, we’ll use the following:</a:t>
            </a:r>
          </a:p>
          <a:p>
            <a:pPr marL="438901" indent="-31114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33" dirty="0">
                <a:solidFill>
                  <a:srgbClr val="000000"/>
                </a:solidFill>
                <a:cs typeface="Avenir Roman"/>
              </a:rPr>
              <a:t>UTM Codes</a:t>
            </a:r>
          </a:p>
          <a:p>
            <a:pPr marL="438901" indent="-31114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33" dirty="0">
                <a:solidFill>
                  <a:srgbClr val="000000"/>
                </a:solidFill>
                <a:cs typeface="Avenir Roman"/>
              </a:rPr>
              <a:t>Pixels</a:t>
            </a:r>
          </a:p>
          <a:p>
            <a:pPr marL="438901" indent="-31114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33" dirty="0">
                <a:solidFill>
                  <a:srgbClr val="000000"/>
                </a:solidFill>
                <a:cs typeface="Avenir Roman"/>
              </a:rPr>
              <a:t>Google Analytics</a:t>
            </a:r>
          </a:p>
        </p:txBody>
      </p:sp>
    </p:spTree>
    <p:extLst>
      <p:ext uri="{BB962C8B-B14F-4D97-AF65-F5344CB8AC3E}">
        <p14:creationId xmlns:p14="http://schemas.microsoft.com/office/powerpoint/2010/main" val="4656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2891" y="2255031"/>
            <a:ext cx="7686219" cy="3541681"/>
            <a:chOff x="645007" y="2130240"/>
            <a:chExt cx="10248291" cy="47222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461" y="2176036"/>
              <a:ext cx="1184496" cy="93167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332" y="2143387"/>
              <a:ext cx="1450803" cy="9643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713" y="3361551"/>
              <a:ext cx="1487966" cy="8209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309" y="5985712"/>
              <a:ext cx="1862569" cy="6449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07" y="5864750"/>
              <a:ext cx="1145855" cy="7734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92" y="4677341"/>
              <a:ext cx="963800" cy="8662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6147" y="4821240"/>
              <a:ext cx="1747151" cy="57840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646" y="2130240"/>
              <a:ext cx="1026893" cy="10101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195" y="3150618"/>
              <a:ext cx="1242801" cy="12428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709" y="5650471"/>
              <a:ext cx="1373725" cy="12020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88" y="2260597"/>
              <a:ext cx="1382013" cy="4935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646" y="4537093"/>
              <a:ext cx="1146696" cy="114669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461" y="4794171"/>
              <a:ext cx="1581353" cy="63254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92" y="3553573"/>
              <a:ext cx="1169580" cy="4382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903" y="3552196"/>
              <a:ext cx="2163396" cy="43964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0373" y="5874654"/>
              <a:ext cx="1113761" cy="753645"/>
            </a:xfrm>
            <a:prstGeom prst="rect">
              <a:avLst/>
            </a:prstGeom>
          </p:spPr>
        </p:pic>
      </p:grp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1981200" y="1554839"/>
            <a:ext cx="8522556" cy="493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Advance 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strives to deliver student-centered marketing solutions that deliver ROI for our education clients – from large universities to local community colleges.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Higher education clients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EFF8-3C3F-3C42-8151-6AFD38962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sLive Media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sLive Media Theme" id="{826DA862-5397-9445-8C3E-128296BFE86A}" vid="{6BD9C711-671E-F742-BF21-07B116F9CD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MassLive Media Theme</Template>
  <TotalTime>448</TotalTime>
  <Words>825</Words>
  <Application>Microsoft Macintosh PowerPoint</Application>
  <PresentationFormat>Widescreen</PresentationFormat>
  <Paragraphs>136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Avenir Black</vt:lpstr>
      <vt:lpstr>Avenir Book</vt:lpstr>
      <vt:lpstr>Avenir Heavy</vt:lpstr>
      <vt:lpstr>Avenir Medium</vt:lpstr>
      <vt:lpstr>Avenir Roman</vt:lpstr>
      <vt:lpstr>Calibri</vt:lpstr>
      <vt:lpstr>Century Gothic</vt:lpstr>
      <vt:lpstr>Courier New</vt:lpstr>
      <vt:lpstr>Helvetica</vt:lpstr>
      <vt:lpstr>Lucida Grande</vt:lpstr>
      <vt:lpstr>Arial</vt:lpstr>
      <vt:lpstr>MassLive Media Theme</vt:lpstr>
      <vt:lpstr>PowerPoint Presentation</vt:lpstr>
      <vt:lpstr>Current Situation for Colleges</vt:lpstr>
      <vt:lpstr>Challenges of connecting with students</vt:lpstr>
      <vt:lpstr>PowerPoint Presentation</vt:lpstr>
      <vt:lpstr>A clear, efficient path forward</vt:lpstr>
      <vt:lpstr>Our approach</vt:lpstr>
      <vt:lpstr>Path to Enrollment</vt:lpstr>
      <vt:lpstr>Tracking Enrollment Intend</vt:lpstr>
      <vt:lpstr>Higher education clients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2016-07-22T12:53:31Z</dcterms:created>
  <dcterms:modified xsi:type="dcterms:W3CDTF">2016-07-22T20:21:40Z</dcterms:modified>
</cp:coreProperties>
</file>