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4541"/>
  </p:normalViewPr>
  <p:slideViewPr>
    <p:cSldViewPr snapToGrid="0" snapToObjects="1">
      <p:cViewPr varScale="1">
        <p:scale>
          <a:sx n="121" d="100"/>
          <a:sy n="121" d="100"/>
        </p:scale>
        <p:origin x="1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ED8DE-2F7E-8D4E-879F-64FBAED88CBC}" type="datetimeFigureOut">
              <a:rPr lang="en-US" smtClean="0"/>
              <a:t>12/19/16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6D742-D5EF-0D43-96C5-55014A5FECD9}" type="slidenum">
              <a:rPr lang="en-US" smtClean="0"/>
              <a:t>‹#›</a:t>
            </a:fld>
            <a:endParaRPr lang="en-US"/>
          </a:p>
        </p:txBody>
      </p:sp>
    </p:spTree>
    <p:extLst>
      <p:ext uri="{BB962C8B-B14F-4D97-AF65-F5344CB8AC3E}">
        <p14:creationId xmlns:p14="http://schemas.microsoft.com/office/powerpoint/2010/main" val="95828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CHALLENGE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Western Mass Motorsports company was having challenges with brand awareness and poor online presence. The business was lacking a high search ranking and was being lost among their competitors.</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KPI</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Increase website traffic</a:t>
            </a:r>
          </a:p>
          <a:p>
            <a:r>
              <a:rPr lang="en-US" sz="1200" b="0" i="0" kern="1200" dirty="0" smtClean="0">
                <a:solidFill>
                  <a:schemeClr val="tx1"/>
                </a:solidFill>
                <a:effectLst/>
                <a:latin typeface="+mn-lt"/>
                <a:ea typeface="+mn-ea"/>
                <a:cs typeface="+mn-cs"/>
              </a:rPr>
              <a:t>Track and increase phone leads</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STRATEGIES</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MassLive</a:t>
            </a:r>
            <a:r>
              <a:rPr lang="en-US" sz="1200" b="0" i="0" kern="1200" dirty="0" smtClean="0">
                <a:solidFill>
                  <a:schemeClr val="tx1"/>
                </a:solidFill>
                <a:effectLst/>
                <a:latin typeface="+mn-lt"/>
                <a:ea typeface="+mn-ea"/>
                <a:cs typeface="+mn-cs"/>
              </a:rPr>
              <a:t> Media evaluated their search engine marketing and created a custom plan focusing on key products for new client acquisition. The strategy included a re-marketing component serving general brand messaging to consumers who engaged with their website. A con-questing plan was also launched to bid on competitors within Google. Call tracking was implemented to monitor and record phone leads.</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RESULTS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58% year over year increase in website traffic</a:t>
            </a:r>
          </a:p>
          <a:p>
            <a:r>
              <a:rPr lang="en-US" sz="1200" b="0" i="0" kern="1200" dirty="0" smtClean="0">
                <a:solidFill>
                  <a:schemeClr val="tx1"/>
                </a:solidFill>
                <a:effectLst/>
                <a:latin typeface="+mn-lt"/>
                <a:ea typeface="+mn-ea"/>
                <a:cs typeface="+mn-cs"/>
              </a:rPr>
              <a:t>30% of their website traffic attributed to paid search</a:t>
            </a:r>
          </a:p>
          <a:p>
            <a:r>
              <a:rPr lang="en-US" sz="1200" b="0" i="0" kern="1200" dirty="0" smtClean="0">
                <a:solidFill>
                  <a:schemeClr val="tx1"/>
                </a:solidFill>
                <a:effectLst/>
                <a:latin typeface="+mn-lt"/>
                <a:ea typeface="+mn-ea"/>
                <a:cs typeface="+mn-cs"/>
              </a:rPr>
              <a:t>50% increase in sales for key products.</a:t>
            </a:r>
          </a:p>
          <a:p>
            <a:r>
              <a:rPr lang="en-US" sz="1200" b="0" i="0" kern="1200" dirty="0" smtClean="0">
                <a:solidFill>
                  <a:schemeClr val="tx1"/>
                </a:solidFill>
                <a:effectLst/>
                <a:latin typeface="+mn-lt"/>
                <a:ea typeface="+mn-ea"/>
                <a:cs typeface="+mn-cs"/>
              </a:rPr>
              <a:t>150% increase in sales of leading brand’s product line</a:t>
            </a:r>
          </a:p>
          <a:p>
            <a:r>
              <a:rPr lang="en-US" sz="1200" b="0" i="0" kern="1200" dirty="0" smtClean="0">
                <a:solidFill>
                  <a:schemeClr val="tx1"/>
                </a:solidFill>
                <a:effectLst/>
                <a:latin typeface="+mn-lt"/>
                <a:ea typeface="+mn-ea"/>
                <a:cs typeface="+mn-cs"/>
              </a:rPr>
              <a:t>Overall quality lead activity has increased by 25%</a:t>
            </a:r>
          </a:p>
          <a:p>
            <a:r>
              <a:rPr lang="en-US" sz="1200" b="0" i="0" kern="1200" dirty="0" smtClean="0">
                <a:solidFill>
                  <a:schemeClr val="tx1"/>
                </a:solidFill>
                <a:effectLst/>
                <a:latin typeface="+mn-lt"/>
                <a:ea typeface="+mn-ea"/>
                <a:cs typeface="+mn-cs"/>
              </a:rPr>
              <a:t>Con-questing click through rate of 4.21%</a:t>
            </a:r>
          </a:p>
          <a:p>
            <a:r>
              <a:rPr lang="en-US" sz="1200" b="0" i="0" kern="1200" dirty="0" smtClean="0">
                <a:solidFill>
                  <a:schemeClr val="tx1"/>
                </a:solidFill>
                <a:effectLst/>
                <a:latin typeface="+mn-lt"/>
                <a:ea typeface="+mn-ea"/>
                <a:cs typeface="+mn-cs"/>
              </a:rPr>
              <a:t>Over 300 calls in 6 months</a:t>
            </a:r>
          </a:p>
          <a:p>
            <a:r>
              <a:rPr lang="en-US" sz="1200" b="0" i="0" kern="1200" dirty="0" smtClean="0">
                <a:solidFill>
                  <a:schemeClr val="tx1"/>
                </a:solidFill>
                <a:effectLst/>
                <a:latin typeface="+mn-lt"/>
                <a:ea typeface="+mn-ea"/>
                <a:cs typeface="+mn-cs"/>
              </a:rPr>
              <a:t>As a result of their sales growth, the business competed with over 30 businesses in the region to receive a top brand’s Dealer of the Year Award</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KEY CLIENT FINDINGS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Their previous SEM plan managed by another vendor wasn’t being optimized for their business</a:t>
            </a:r>
          </a:p>
          <a:p>
            <a:r>
              <a:rPr lang="en-US" sz="1200" b="0" i="0" kern="1200" dirty="0" smtClean="0">
                <a:solidFill>
                  <a:schemeClr val="tx1"/>
                </a:solidFill>
                <a:effectLst/>
                <a:latin typeface="+mn-lt"/>
                <a:ea typeface="+mn-ea"/>
                <a:cs typeface="+mn-cs"/>
              </a:rPr>
              <a:t>Keyword research fueled the strategy to focus on specific products and target lower funnel sales opportunities</a:t>
            </a:r>
          </a:p>
          <a:p>
            <a:r>
              <a:rPr lang="en-US" sz="1200" b="0" i="0" kern="1200" dirty="0" smtClean="0">
                <a:solidFill>
                  <a:schemeClr val="tx1"/>
                </a:solidFill>
                <a:effectLst/>
                <a:latin typeface="+mn-lt"/>
                <a:ea typeface="+mn-ea"/>
                <a:cs typeface="+mn-cs"/>
              </a:rPr>
              <a:t>Call tracking allowed management to monitor their customer service and identify leads in need of follow up</a:t>
            </a:r>
          </a:p>
          <a:p>
            <a:pPr rtl="0"/>
            <a:endParaRPr lang="en-US" dirty="0"/>
          </a:p>
        </p:txBody>
      </p:sp>
    </p:spTree>
    <p:extLst>
      <p:ext uri="{BB962C8B-B14F-4D97-AF65-F5344CB8AC3E}">
        <p14:creationId xmlns:p14="http://schemas.microsoft.com/office/powerpoint/2010/main" val="188207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CHALLENGE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leading industrial and commercial manufacturer located in Western MA was looking to optimize their search strategy. Their goal was to capitalize on their full potential of the search market for their industry.</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KPI</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Gain visibility in search by ranking on first page of Google search results</a:t>
            </a:r>
          </a:p>
          <a:p>
            <a:r>
              <a:rPr lang="en-US" sz="1200" b="0" i="0" kern="1200" dirty="0" smtClean="0">
                <a:solidFill>
                  <a:schemeClr val="tx1"/>
                </a:solidFill>
                <a:effectLst/>
                <a:latin typeface="+mn-lt"/>
                <a:ea typeface="+mn-ea"/>
                <a:cs typeface="+mn-cs"/>
              </a:rPr>
              <a:t>Increase in overall site traffic; drive traffic to 4 key site sections to increase consumer engagement</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STRATEGIES</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MassLive</a:t>
            </a:r>
            <a:r>
              <a:rPr lang="en-US" sz="1200" b="0" i="0" kern="1200" dirty="0" smtClean="0">
                <a:solidFill>
                  <a:schemeClr val="tx1"/>
                </a:solidFill>
                <a:effectLst/>
                <a:latin typeface="+mn-lt"/>
                <a:ea typeface="+mn-ea"/>
                <a:cs typeface="+mn-cs"/>
              </a:rPr>
              <a:t> Media launched a customized SEM campaign optimized for the client’s specific products and services. An emphasis was placed on driving traffic to 4 key site sections to increase consumer engagement and education of products.</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RESULTS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Over 43% search impression share of targeted keywords</a:t>
            </a:r>
          </a:p>
          <a:p>
            <a:r>
              <a:rPr lang="en-US" sz="1200" b="0" i="0" kern="1200" dirty="0" smtClean="0">
                <a:solidFill>
                  <a:schemeClr val="tx1"/>
                </a:solidFill>
                <a:effectLst/>
                <a:latin typeface="+mn-lt"/>
                <a:ea typeface="+mn-ea"/>
                <a:cs typeface="+mn-cs"/>
              </a:rPr>
              <a:t>Notable increase in click-</a:t>
            </a:r>
            <a:r>
              <a:rPr lang="en-US" sz="1200" b="0" i="0" kern="1200" dirty="0" err="1" smtClean="0">
                <a:solidFill>
                  <a:schemeClr val="tx1"/>
                </a:solidFill>
                <a:effectLst/>
                <a:latin typeface="+mn-lt"/>
                <a:ea typeface="+mn-ea"/>
                <a:cs typeface="+mn-cs"/>
              </a:rPr>
              <a:t>throughs</a:t>
            </a:r>
            <a:r>
              <a:rPr lang="en-US" sz="1200" b="0" i="0" kern="1200" dirty="0" smtClean="0">
                <a:solidFill>
                  <a:schemeClr val="tx1"/>
                </a:solidFill>
                <a:effectLst/>
                <a:latin typeface="+mn-lt"/>
                <a:ea typeface="+mn-ea"/>
                <a:cs typeface="+mn-cs"/>
              </a:rPr>
              <a:t>: 16,016 clicks during the campaign; 3.7% click-through rate</a:t>
            </a:r>
          </a:p>
          <a:p>
            <a:r>
              <a:rPr lang="en-US" sz="1200" b="0" i="0" kern="1200" dirty="0" smtClean="0">
                <a:solidFill>
                  <a:schemeClr val="tx1"/>
                </a:solidFill>
                <a:effectLst/>
                <a:latin typeface="+mn-lt"/>
                <a:ea typeface="+mn-ea"/>
                <a:cs typeface="+mn-cs"/>
              </a:rPr>
              <a:t>48% increase in overall site traffic with substantial improvements to key sections</a:t>
            </a:r>
          </a:p>
          <a:p>
            <a:r>
              <a:rPr lang="en-US" sz="1200" b="0" i="0" kern="1200" dirty="0" smtClean="0">
                <a:solidFill>
                  <a:schemeClr val="tx1"/>
                </a:solidFill>
                <a:effectLst/>
                <a:latin typeface="+mn-lt"/>
                <a:ea typeface="+mn-ea"/>
                <a:cs typeface="+mn-cs"/>
              </a:rPr>
              <a:t>Maintained low bounce rate of 52%</a:t>
            </a:r>
          </a:p>
          <a:p>
            <a:r>
              <a:rPr lang="en-US" sz="1200" b="0" i="0" kern="1200" dirty="0" smtClean="0">
                <a:solidFill>
                  <a:schemeClr val="tx1"/>
                </a:solidFill>
                <a:effectLst/>
                <a:latin typeface="+mn-lt"/>
                <a:ea typeface="+mn-ea"/>
                <a:cs typeface="+mn-cs"/>
              </a:rPr>
              <a:t>Overall quality lead activity has increased by 25%</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KEY CLIENT FINDINGS</a:t>
            </a:r>
            <a:br>
              <a:rPr lang="en-US" sz="1200" b="1"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Organic search is not enough to support sufficient levels of web traffic</a:t>
            </a:r>
          </a:p>
          <a:p>
            <a:r>
              <a:rPr lang="en-US" sz="1200" b="0" i="0" kern="1200" dirty="0" smtClean="0">
                <a:solidFill>
                  <a:schemeClr val="tx1"/>
                </a:solidFill>
                <a:effectLst/>
                <a:latin typeface="+mn-lt"/>
                <a:ea typeface="+mn-ea"/>
                <a:cs typeface="+mn-cs"/>
              </a:rPr>
              <a:t>A search engine marketing plan catered to your target consumer supports online visibility and increased conversion of quality leads.</a:t>
            </a:r>
          </a:p>
          <a:p>
            <a:r>
              <a:rPr lang="en-US" sz="1200" b="0" i="0" kern="1200" dirty="0" smtClean="0">
                <a:solidFill>
                  <a:schemeClr val="tx1"/>
                </a:solidFill>
                <a:effectLst/>
                <a:latin typeface="+mn-lt"/>
                <a:ea typeface="+mn-ea"/>
                <a:cs typeface="+mn-cs"/>
              </a:rPr>
              <a:t>The ad campaigns reached the right targeted audience as indicated by preserving their already low bounce rate</a:t>
            </a:r>
          </a:p>
          <a:p>
            <a:r>
              <a:rPr lang="en-US" sz="1200" b="0" i="0" kern="1200" dirty="0" smtClean="0">
                <a:solidFill>
                  <a:schemeClr val="tx1"/>
                </a:solidFill>
                <a:effectLst/>
                <a:latin typeface="+mn-lt"/>
                <a:ea typeface="+mn-ea"/>
                <a:cs typeface="+mn-cs"/>
              </a:rPr>
              <a:t>Partnering with experts in the digital marketing field was of great benefit to the business. Due to resource constraints it was challenging to manage the daily search activities internally, while </a:t>
            </a:r>
            <a:r>
              <a:rPr lang="en-US" sz="1200" b="0" i="0" kern="1200" dirty="0" err="1" smtClean="0">
                <a:solidFill>
                  <a:schemeClr val="tx1"/>
                </a:solidFill>
                <a:effectLst/>
                <a:latin typeface="+mn-lt"/>
                <a:ea typeface="+mn-ea"/>
                <a:cs typeface="+mn-cs"/>
              </a:rPr>
              <a:t>MassLive</a:t>
            </a:r>
            <a:r>
              <a:rPr lang="en-US" sz="1200" b="0" i="0" kern="1200" dirty="0" smtClean="0">
                <a:solidFill>
                  <a:schemeClr val="tx1"/>
                </a:solidFill>
                <a:effectLst/>
                <a:latin typeface="+mn-lt"/>
                <a:ea typeface="+mn-ea"/>
                <a:cs typeface="+mn-cs"/>
              </a:rPr>
              <a:t> Media proved to be an asset by ultimately acting as an extension of the marketing team.</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9424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153995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l">
              <a:defRPr/>
            </a:lvl1pPr>
          </a:lstStyle>
          <a:p>
            <a:fld id="{A5E69062-A909-1947-88B2-C50CBE627D90}" type="slidenum">
              <a:rPr lang="en-US" smtClean="0"/>
              <a:t>‹#›</a:t>
            </a:fld>
            <a:endParaRPr lang="en-US"/>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
        <p:nvSpPr>
          <p:cNvPr id="12" name="Rectangle 11"/>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16" name="Rectangle 15"/>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9" name="Picture 2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30" name="Group 29"/>
          <p:cNvGrpSpPr/>
          <p:nvPr/>
        </p:nvGrpSpPr>
        <p:grpSpPr>
          <a:xfrm>
            <a:off x="5938897" y="6283542"/>
            <a:ext cx="2892068" cy="297203"/>
            <a:chOff x="5938896" y="6283540"/>
            <a:chExt cx="2892068" cy="297203"/>
          </a:xfrm>
        </p:grpSpPr>
        <p:cxnSp>
          <p:nvCxnSpPr>
            <p:cNvPr id="31" name="Straight Connector 30"/>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
        <p:nvSpPr>
          <p:cNvPr id="12" name="Rectangle 11"/>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14" name="Group 13"/>
          <p:cNvGrpSpPr/>
          <p:nvPr/>
        </p:nvGrpSpPr>
        <p:grpSpPr>
          <a:xfrm>
            <a:off x="5938897" y="6283542"/>
            <a:ext cx="2892068" cy="297203"/>
            <a:chOff x="5938896" y="6283540"/>
            <a:chExt cx="2892068" cy="297203"/>
          </a:xfrm>
        </p:grpSpPr>
        <p:cxnSp>
          <p:nvCxnSpPr>
            <p:cNvPr id="15" name="Straight Connector 14"/>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29" name="Rectangle 28"/>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31" name="Group 30"/>
          <p:cNvGrpSpPr/>
          <p:nvPr/>
        </p:nvGrpSpPr>
        <p:grpSpPr>
          <a:xfrm>
            <a:off x="5938897" y="6283542"/>
            <a:ext cx="2892068" cy="297203"/>
            <a:chOff x="5938896" y="6283540"/>
            <a:chExt cx="2892068" cy="297203"/>
          </a:xfrm>
        </p:grpSpPr>
        <p:cxnSp>
          <p:nvCxnSpPr>
            <p:cNvPr id="32" name="Straight Connector 3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740" y="1951144"/>
            <a:ext cx="8229600" cy="4525963"/>
          </a:xfrm>
        </p:spPr>
        <p:txBody>
          <a:bodyPr>
            <a:normAutofit/>
          </a:bodyPr>
          <a:lstStyle>
            <a:lvl1pPr>
              <a:buClr>
                <a:srgbClr val="D02238"/>
              </a:buClr>
              <a:defRPr sz="135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sp>
        <p:nvSpPr>
          <p:cNvPr id="7" name="Rectangle 6"/>
          <p:cNvSpPr/>
          <p:nvPr/>
        </p:nvSpPr>
        <p:spPr>
          <a:xfrm>
            <a:off x="0" y="0"/>
            <a:ext cx="9144000" cy="183444"/>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36192"/>
          <a:stretch/>
        </p:blipFill>
        <p:spPr>
          <a:xfrm>
            <a:off x="0" y="479779"/>
            <a:ext cx="9144000" cy="1284136"/>
          </a:xfrm>
          <a:prstGeom prst="rect">
            <a:avLst/>
          </a:prstGeom>
          <a:effectLst>
            <a:outerShdw blurRad="50800" dist="139700" dir="5400000" algn="t" rotWithShape="0">
              <a:prstClr val="black">
                <a:alpha val="8000"/>
              </a:prstClr>
            </a:outerShdw>
          </a:effectLst>
        </p:spPr>
      </p:pic>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14" name="Text Placeholder 13"/>
          <p:cNvSpPr>
            <a:spLocks noGrp="1"/>
          </p:cNvSpPr>
          <p:nvPr>
            <p:ph type="body" sz="quarter" idx="13"/>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
        <p:nvSpPr>
          <p:cNvPr id="13" name="Rectangle 12"/>
          <p:cNvSpPr/>
          <p:nvPr/>
        </p:nvSpPr>
        <p:spPr>
          <a:xfrm>
            <a:off x="0" y="0"/>
            <a:ext cx="9144000" cy="183444"/>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a:ext>
            </a:extLst>
          </a:blip>
          <a:srcRect l="36192"/>
          <a:stretch/>
        </p:blipFill>
        <p:spPr>
          <a:xfrm>
            <a:off x="0" y="479779"/>
            <a:ext cx="9144000" cy="1284136"/>
          </a:xfrm>
          <a:prstGeom prst="rect">
            <a:avLst/>
          </a:prstGeom>
          <a:effectLst>
            <a:outerShdw blurRad="50800" dist="139700" dir="5400000" algn="t" rotWithShape="0">
              <a:prstClr val="black">
                <a:alpha val="8000"/>
              </a:prstClr>
            </a:outerShdw>
          </a:effectLst>
        </p:spPr>
      </p:pic>
      <p:sp>
        <p:nvSpPr>
          <p:cNvPr id="10" name="Rectangle 9"/>
          <p:cNvSpPr/>
          <p:nvPr/>
        </p:nvSpPr>
        <p:spPr>
          <a:xfrm>
            <a:off x="0" y="0"/>
            <a:ext cx="9144000" cy="183444"/>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l="36192"/>
          <a:stretch/>
        </p:blipFill>
        <p:spPr>
          <a:xfrm>
            <a:off x="0" y="479779"/>
            <a:ext cx="9144000" cy="1284136"/>
          </a:xfrm>
          <a:prstGeom prst="rect">
            <a:avLst/>
          </a:prstGeom>
          <a:effectLst>
            <a:outerShdw blurRad="50800" dist="139700" dir="5400000" algn="t" rotWithShape="0">
              <a:prstClr val="black">
                <a:alpha val="8000"/>
              </a:prstClr>
            </a:outerShdw>
          </a:effectLst>
        </p:spPr>
      </p:pic>
      <p:grpSp>
        <p:nvGrpSpPr>
          <p:cNvPr id="12" name="Group 11"/>
          <p:cNvGrpSpPr/>
          <p:nvPr/>
        </p:nvGrpSpPr>
        <p:grpSpPr>
          <a:xfrm>
            <a:off x="5938897" y="6283542"/>
            <a:ext cx="2892068" cy="297203"/>
            <a:chOff x="5938896" y="6283540"/>
            <a:chExt cx="2892068" cy="297203"/>
          </a:xfrm>
        </p:grpSpPr>
        <p:cxnSp>
          <p:nvCxnSpPr>
            <p:cNvPr id="16" name="Straight Connector 15"/>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0" name="Content Placeholder 19"/>
          <p:cNvSpPr>
            <a:spLocks noGrp="1"/>
          </p:cNvSpPr>
          <p:nvPr>
            <p:ph sz="quarter" idx="13"/>
          </p:nvPr>
        </p:nvSpPr>
        <p:spPr>
          <a:xfrm>
            <a:off x="3530600" y="401638"/>
            <a:ext cx="5408613" cy="5364162"/>
          </a:xfrm>
        </p:spPr>
        <p:txBody>
          <a:bodyPr/>
          <a:lstStyle>
            <a:lvl1pPr>
              <a:defRPr sz="1800"/>
            </a:lvl1pPr>
            <a:lvl2pPr>
              <a:defRPr sz="135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17"/>
          <p:cNvSpPr/>
          <p:nvPr/>
        </p:nvSpPr>
        <p:spPr>
          <a:xfrm>
            <a:off x="0" y="0"/>
            <a:ext cx="3408636" cy="6383810"/>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14"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15" name="Group 14"/>
          <p:cNvGrpSpPr/>
          <p:nvPr/>
        </p:nvGrpSpPr>
        <p:grpSpPr>
          <a:xfrm>
            <a:off x="5938897" y="6283542"/>
            <a:ext cx="2892068" cy="297203"/>
            <a:chOff x="5938896" y="6283540"/>
            <a:chExt cx="2892068" cy="297203"/>
          </a:xfrm>
        </p:grpSpPr>
        <p:cxnSp>
          <p:nvCxnSpPr>
            <p:cNvPr id="16" name="Straight Connector 15"/>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2" name="Text Placeholder 21"/>
          <p:cNvSpPr>
            <a:spLocks noGrp="1"/>
          </p:cNvSpPr>
          <p:nvPr>
            <p:ph type="body" sz="quarter" idx="14" hasCustomPrompt="1"/>
          </p:nvPr>
        </p:nvSpPr>
        <p:spPr>
          <a:xfrm>
            <a:off x="400483" y="1203242"/>
            <a:ext cx="2773694" cy="1771415"/>
          </a:xfrm>
        </p:spPr>
        <p:txBody>
          <a:bodyPr>
            <a:noAutofit/>
          </a:bodyPr>
          <a:lstStyle>
            <a:lvl1pPr marL="0" indent="0">
              <a:lnSpc>
                <a:spcPts val="2625"/>
              </a:lnSpc>
              <a:buFontTx/>
              <a:buNone/>
              <a:defRPr sz="31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24" name="Text Placeholder 23"/>
          <p:cNvSpPr>
            <a:spLocks noGrp="1"/>
          </p:cNvSpPr>
          <p:nvPr>
            <p:ph type="body" sz="quarter" idx="15"/>
          </p:nvPr>
        </p:nvSpPr>
        <p:spPr>
          <a:xfrm>
            <a:off x="400482" y="3142522"/>
            <a:ext cx="2724150" cy="1620838"/>
          </a:xfrm>
        </p:spPr>
        <p:txBody>
          <a:bodyPr>
            <a:noAutofit/>
          </a:bodyPr>
          <a:lstStyle>
            <a:lvl1pPr marL="0" indent="0">
              <a:buFontTx/>
              <a:buNone/>
              <a:defRPr sz="1650">
                <a:solidFill>
                  <a:srgbClr val="FFFFFF"/>
                </a:solidFill>
              </a:defRPr>
            </a:lvl1pPr>
            <a:lvl2pPr marL="342900" indent="0">
              <a:buFontTx/>
              <a:buNone/>
              <a:defRPr sz="1650"/>
            </a:lvl2pPr>
            <a:lvl3pPr marL="685800" indent="0">
              <a:buFontTx/>
              <a:buNone/>
              <a:defRPr sz="1650"/>
            </a:lvl3pPr>
            <a:lvl4pPr marL="1028700" indent="0">
              <a:buFontTx/>
              <a:buNone/>
              <a:defRPr sz="1650"/>
            </a:lvl4pPr>
            <a:lvl5pPr marL="1371600" indent="0">
              <a:buFontTx/>
              <a:buNone/>
              <a:defRPr sz="1650"/>
            </a:lvl5pPr>
          </a:lstStyle>
          <a:p>
            <a:pPr lvl="0"/>
            <a:r>
              <a:rPr lang="en-US" smtClean="0"/>
              <a:t>Click to edit Master text styles</a:t>
            </a:r>
          </a:p>
        </p:txBody>
      </p:sp>
      <p:sp>
        <p:nvSpPr>
          <p:cNvPr id="25" name="Text Placeholder 13"/>
          <p:cNvSpPr>
            <a:spLocks noGrp="1"/>
          </p:cNvSpPr>
          <p:nvPr>
            <p:ph type="body" sz="quarter" idx="16"/>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
        <p:nvSpPr>
          <p:cNvPr id="19" name="Rectangle 18"/>
          <p:cNvSpPr/>
          <p:nvPr/>
        </p:nvSpPr>
        <p:spPr>
          <a:xfrm>
            <a:off x="0" y="0"/>
            <a:ext cx="3408636" cy="6383810"/>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26" name="Group 25"/>
          <p:cNvGrpSpPr/>
          <p:nvPr/>
        </p:nvGrpSpPr>
        <p:grpSpPr>
          <a:xfrm>
            <a:off x="5938897" y="6283542"/>
            <a:ext cx="2892068" cy="297203"/>
            <a:chOff x="5938896" y="6283540"/>
            <a:chExt cx="2892068" cy="297203"/>
          </a:xfrm>
        </p:grpSpPr>
        <p:cxnSp>
          <p:nvCxnSpPr>
            <p:cNvPr id="27" name="Straight Connector 26"/>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31" name="Rectangle 30"/>
          <p:cNvSpPr/>
          <p:nvPr/>
        </p:nvSpPr>
        <p:spPr>
          <a:xfrm>
            <a:off x="0" y="0"/>
            <a:ext cx="3408636" cy="6383810"/>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34" name="Group 33"/>
          <p:cNvGrpSpPr/>
          <p:nvPr/>
        </p:nvGrpSpPr>
        <p:grpSpPr>
          <a:xfrm>
            <a:off x="5938897" y="6283542"/>
            <a:ext cx="2892068" cy="297203"/>
            <a:chOff x="5938896" y="6283540"/>
            <a:chExt cx="2892068" cy="297203"/>
          </a:xfrm>
        </p:grpSpPr>
        <p:cxnSp>
          <p:nvCxnSpPr>
            <p:cNvPr id="35" name="Straight Connector 34"/>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l">
              <a:defRPr/>
            </a:lvl1pPr>
          </a:lstStyle>
          <a:p>
            <a:fld id="{A5E69062-A909-1947-88B2-C50CBE627D90}" type="slidenum">
              <a:rPr lang="en-US" smtClean="0"/>
              <a:t>‹#›</a:t>
            </a:fld>
            <a:endParaRPr lang="en-US"/>
          </a:p>
        </p:txBody>
      </p:sp>
      <p:sp>
        <p:nvSpPr>
          <p:cNvPr id="4" name="Text Placeholder 2"/>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3" name="TextBox 2"/>
          <p:cNvSpPr txBox="1"/>
          <p:nvPr/>
        </p:nvSpPr>
        <p:spPr>
          <a:xfrm>
            <a:off x="457200" y="1507222"/>
            <a:ext cx="3962400" cy="553998"/>
          </a:xfrm>
          <a:prstGeom prst="rect">
            <a:avLst/>
          </a:prstGeom>
          <a:noFill/>
        </p:spPr>
        <p:txBody>
          <a:bodyPr wrap="square" rtlCol="0">
            <a:spAutoFit/>
          </a:bodyPr>
          <a:lstStyle/>
          <a:p>
            <a:r>
              <a:rPr lang="en-US" sz="3000" dirty="0" smtClean="0"/>
              <a:t>Thank you!</a:t>
            </a:r>
            <a:endParaRPr lang="en-US" sz="3000" dirty="0"/>
          </a:p>
        </p:txBody>
      </p:sp>
      <p:sp>
        <p:nvSpPr>
          <p:cNvPr id="5" name="Text Placeholder 4"/>
          <p:cNvSpPr>
            <a:spLocks noGrp="1"/>
          </p:cNvSpPr>
          <p:nvPr>
            <p:ph type="body" sz="quarter" idx="10" hasCustomPrompt="1"/>
          </p:nvPr>
        </p:nvSpPr>
        <p:spPr>
          <a:xfrm>
            <a:off x="4572000" y="1600200"/>
            <a:ext cx="4114800" cy="1066800"/>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smtClean="0"/>
              <a:t>First name</a:t>
            </a:r>
            <a:br>
              <a:rPr lang="en-US" dirty="0" smtClean="0"/>
            </a:br>
            <a:r>
              <a:rPr lang="en-US" dirty="0" smtClean="0"/>
              <a:t>First title</a:t>
            </a:r>
            <a:br>
              <a:rPr lang="en-US" dirty="0" smtClean="0"/>
            </a:br>
            <a:r>
              <a:rPr lang="en-US" dirty="0" smtClean="0"/>
              <a:t>Phone number</a:t>
            </a:r>
            <a:br>
              <a:rPr lang="en-US" dirty="0" smtClean="0"/>
            </a:br>
            <a:r>
              <a:rPr lang="en-US" dirty="0" smtClean="0"/>
              <a:t>Email address</a:t>
            </a:r>
            <a:endParaRPr lang="en-US" dirty="0"/>
          </a:p>
        </p:txBody>
      </p:sp>
      <p:sp>
        <p:nvSpPr>
          <p:cNvPr id="6" name="Text Placeholder 4"/>
          <p:cNvSpPr>
            <a:spLocks noGrp="1"/>
          </p:cNvSpPr>
          <p:nvPr>
            <p:ph type="body" sz="quarter" idx="11" hasCustomPrompt="1"/>
          </p:nvPr>
        </p:nvSpPr>
        <p:spPr>
          <a:xfrm>
            <a:off x="4572000" y="2819400"/>
            <a:ext cx="4114800" cy="1066800"/>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smtClean="0"/>
              <a:t>First name</a:t>
            </a:r>
            <a:br>
              <a:rPr lang="en-US" dirty="0" smtClean="0"/>
            </a:br>
            <a:r>
              <a:rPr lang="en-US" dirty="0" smtClean="0"/>
              <a:t>First title</a:t>
            </a:r>
            <a:br>
              <a:rPr lang="en-US" dirty="0" smtClean="0"/>
            </a:br>
            <a:r>
              <a:rPr lang="en-US" dirty="0" smtClean="0"/>
              <a:t>Phone number</a:t>
            </a:r>
            <a:br>
              <a:rPr lang="en-US" dirty="0" smtClean="0"/>
            </a:br>
            <a:r>
              <a:rPr lang="en-US" dirty="0" smtClean="0"/>
              <a:t>Email address</a:t>
            </a:r>
            <a:endParaRPr lang="en-US" dirty="0"/>
          </a:p>
        </p:txBody>
      </p:sp>
      <p:sp>
        <p:nvSpPr>
          <p:cNvPr id="7" name="Text Placeholder 4"/>
          <p:cNvSpPr>
            <a:spLocks noGrp="1"/>
          </p:cNvSpPr>
          <p:nvPr>
            <p:ph type="body" sz="quarter" idx="12" hasCustomPrompt="1"/>
          </p:nvPr>
        </p:nvSpPr>
        <p:spPr>
          <a:xfrm>
            <a:off x="4572000" y="4038600"/>
            <a:ext cx="4114800" cy="1066800"/>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smtClean="0"/>
              <a:t>First name</a:t>
            </a:r>
            <a:br>
              <a:rPr lang="en-US" dirty="0" smtClean="0"/>
            </a:br>
            <a:r>
              <a:rPr lang="en-US" dirty="0" smtClean="0"/>
              <a:t>First title</a:t>
            </a:r>
            <a:br>
              <a:rPr lang="en-US" dirty="0" smtClean="0"/>
            </a:br>
            <a:r>
              <a:rPr lang="en-US" dirty="0" smtClean="0"/>
              <a:t>Phone number</a:t>
            </a:r>
            <a:br>
              <a:rPr lang="en-US" dirty="0" smtClean="0"/>
            </a:br>
            <a:r>
              <a:rPr lang="en-US" dirty="0" smtClean="0"/>
              <a:t>Email address</a:t>
            </a:r>
            <a:endParaRPr lang="en-US" dirty="0"/>
          </a:p>
        </p:txBody>
      </p:sp>
      <p:sp>
        <p:nvSpPr>
          <p:cNvPr id="8" name="TextBox 7"/>
          <p:cNvSpPr txBox="1"/>
          <p:nvPr/>
        </p:nvSpPr>
        <p:spPr>
          <a:xfrm>
            <a:off x="457200" y="1507222"/>
            <a:ext cx="3962400" cy="553998"/>
          </a:xfrm>
          <a:prstGeom prst="rect">
            <a:avLst/>
          </a:prstGeom>
          <a:noFill/>
        </p:spPr>
        <p:txBody>
          <a:bodyPr wrap="square" rtlCol="0">
            <a:spAutoFit/>
          </a:bodyPr>
          <a:lstStyle/>
          <a:p>
            <a:r>
              <a:rPr lang="en-US" sz="3000" dirty="0" smtClean="0"/>
              <a:t>Thank you!</a:t>
            </a:r>
            <a:endParaRPr lang="en-US" sz="3000"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14" name="Rectangle 13"/>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16" name="Group 15"/>
          <p:cNvGrpSpPr/>
          <p:nvPr/>
        </p:nvGrpSpPr>
        <p:grpSpPr>
          <a:xfrm>
            <a:off x="5938897" y="6283542"/>
            <a:ext cx="2892068" cy="297203"/>
            <a:chOff x="5938896" y="6283540"/>
            <a:chExt cx="2892068" cy="297203"/>
          </a:xfrm>
        </p:grpSpPr>
        <p:cxnSp>
          <p:nvCxnSpPr>
            <p:cNvPr id="17" name="Straight Connector 16"/>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14" name="Rectangle 13"/>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16" name="Group 15"/>
          <p:cNvGrpSpPr/>
          <p:nvPr/>
        </p:nvGrpSpPr>
        <p:grpSpPr>
          <a:xfrm>
            <a:off x="5938897" y="6283542"/>
            <a:ext cx="2892068" cy="297203"/>
            <a:chOff x="5938896" y="6283540"/>
            <a:chExt cx="2892068" cy="297203"/>
          </a:xfrm>
        </p:grpSpPr>
        <p:cxnSp>
          <p:nvCxnSpPr>
            <p:cNvPr id="17" name="Straight Connector 16"/>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14" name="Rectangle 13"/>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16" name="Group 15"/>
          <p:cNvGrpSpPr/>
          <p:nvPr/>
        </p:nvGrpSpPr>
        <p:grpSpPr>
          <a:xfrm>
            <a:off x="5938897" y="6283542"/>
            <a:ext cx="2892068" cy="297203"/>
            <a:chOff x="5938896" y="6283540"/>
            <a:chExt cx="2892068" cy="297203"/>
          </a:xfrm>
        </p:grpSpPr>
        <p:cxnSp>
          <p:nvCxnSpPr>
            <p:cNvPr id="17" name="Straight Connector 16"/>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740" y="1951144"/>
            <a:ext cx="8229600" cy="4525963"/>
          </a:xfrm>
        </p:spPr>
        <p:txBody>
          <a:bodyPr>
            <a:normAutofit/>
          </a:bodyPr>
          <a:lstStyle>
            <a:lvl1pPr>
              <a:buClr>
                <a:srgbClr val="D02238"/>
              </a:buClr>
              <a:defRPr sz="135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sp>
        <p:nvSpPr>
          <p:cNvPr id="7" name="Rectangle 6"/>
          <p:cNvSpPr/>
          <p:nvPr/>
        </p:nvSpPr>
        <p:spPr>
          <a:xfrm>
            <a:off x="0" y="0"/>
            <a:ext cx="9144000" cy="183444"/>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36192"/>
          <a:stretch/>
        </p:blipFill>
        <p:spPr>
          <a:xfrm>
            <a:off x="0" y="479779"/>
            <a:ext cx="9144000" cy="1284136"/>
          </a:xfrm>
          <a:prstGeom prst="rect">
            <a:avLst/>
          </a:prstGeom>
          <a:effectLst>
            <a:outerShdw blurRad="50800" dist="139700" dir="5400000" algn="t" rotWithShape="0">
              <a:prstClr val="black">
                <a:alpha val="8000"/>
              </a:prstClr>
            </a:outerShdw>
          </a:effectLst>
        </p:spPr>
      </p:pic>
      <p:grpSp>
        <p:nvGrpSpPr>
          <p:cNvPr id="10" name="Group 9"/>
          <p:cNvGrpSpPr/>
          <p:nvPr/>
        </p:nvGrpSpPr>
        <p:grpSpPr>
          <a:xfrm>
            <a:off x="5938897" y="6283542"/>
            <a:ext cx="2892068" cy="297203"/>
            <a:chOff x="5938896" y="6283540"/>
            <a:chExt cx="2892068" cy="297203"/>
          </a:xfrm>
        </p:grpSpPr>
        <p:cxnSp>
          <p:nvCxnSpPr>
            <p:cNvPr id="11" name="Straight Connector 10"/>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14" name="Text Placeholder 13"/>
          <p:cNvSpPr>
            <a:spLocks noGrp="1"/>
          </p:cNvSpPr>
          <p:nvPr>
            <p:ph type="body" sz="quarter" idx="13"/>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16" name="Rectangle 15"/>
          <p:cNvSpPr/>
          <p:nvPr/>
        </p:nvSpPr>
        <p:spPr>
          <a:xfrm>
            <a:off x="0" y="0"/>
            <a:ext cx="9144000" cy="183444"/>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a:ext>
            </a:extLst>
          </a:blip>
          <a:srcRect l="36192"/>
          <a:stretch/>
        </p:blipFill>
        <p:spPr>
          <a:xfrm>
            <a:off x="0" y="479779"/>
            <a:ext cx="9144000" cy="1284136"/>
          </a:xfrm>
          <a:prstGeom prst="rect">
            <a:avLst/>
          </a:prstGeom>
          <a:effectLst>
            <a:outerShdw blurRad="50800" dist="139700" dir="5400000" algn="t" rotWithShape="0">
              <a:prstClr val="black">
                <a:alpha val="8000"/>
              </a:prstClr>
            </a:outerShdw>
          </a:effectLst>
        </p:spPr>
      </p:pic>
      <p:grpSp>
        <p:nvGrpSpPr>
          <p:cNvPr id="18" name="Group 17"/>
          <p:cNvGrpSpPr/>
          <p:nvPr/>
        </p:nvGrpSpPr>
        <p:grpSpPr>
          <a:xfrm>
            <a:off x="5938897" y="6283542"/>
            <a:ext cx="2892068" cy="297203"/>
            <a:chOff x="5938896" y="6283540"/>
            <a:chExt cx="2892068" cy="297203"/>
          </a:xfrm>
        </p:grpSpPr>
        <p:cxnSp>
          <p:nvCxnSpPr>
            <p:cNvPr id="19" name="Straight Connector 18"/>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lgn="l">
              <a:defRPr/>
            </a:lvl1pPr>
          </a:lstStyle>
          <a:p>
            <a:fld id="{A5E69062-A909-1947-88B2-C50CBE627D90}" type="slidenum">
              <a:rPr lang="en-US" smtClean="0"/>
              <a:t>‹#›</a:t>
            </a:fld>
            <a:endParaRPr lang="en-US"/>
          </a:p>
        </p:txBody>
      </p:sp>
      <p:cxnSp>
        <p:nvCxnSpPr>
          <p:cNvPr id="7" name="Straight Connector 6"/>
          <p:cNvCxnSpPr/>
          <p:nvPr/>
        </p:nvCxnSpPr>
        <p:spPr>
          <a:xfrm flipH="1">
            <a:off x="574843" y="1314752"/>
            <a:ext cx="8072702" cy="0"/>
          </a:xfrm>
          <a:prstGeom prst="line">
            <a:avLst/>
          </a:prstGeom>
          <a:ln w="603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0" name="Content Placeholder 19"/>
          <p:cNvSpPr>
            <a:spLocks noGrp="1"/>
          </p:cNvSpPr>
          <p:nvPr>
            <p:ph sz="quarter" idx="13"/>
          </p:nvPr>
        </p:nvSpPr>
        <p:spPr>
          <a:xfrm>
            <a:off x="3530600" y="401638"/>
            <a:ext cx="5408613" cy="5364162"/>
          </a:xfrm>
        </p:spPr>
        <p:txBody>
          <a:bodyPr/>
          <a:lstStyle>
            <a:lvl1pPr>
              <a:defRPr sz="1800"/>
            </a:lvl1pPr>
            <a:lvl2pPr>
              <a:defRPr sz="135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17"/>
          <p:cNvSpPr/>
          <p:nvPr/>
        </p:nvSpPr>
        <p:spPr>
          <a:xfrm>
            <a:off x="0" y="0"/>
            <a:ext cx="3408636" cy="6383810"/>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14"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15" name="Group 14"/>
          <p:cNvGrpSpPr/>
          <p:nvPr/>
        </p:nvGrpSpPr>
        <p:grpSpPr>
          <a:xfrm>
            <a:off x="5938897" y="6283542"/>
            <a:ext cx="2892068" cy="297203"/>
            <a:chOff x="5938896" y="6283540"/>
            <a:chExt cx="2892068" cy="297203"/>
          </a:xfrm>
        </p:grpSpPr>
        <p:cxnSp>
          <p:nvCxnSpPr>
            <p:cNvPr id="16" name="Straight Connector 15"/>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2" name="Text Placeholder 21"/>
          <p:cNvSpPr>
            <a:spLocks noGrp="1"/>
          </p:cNvSpPr>
          <p:nvPr>
            <p:ph type="body" sz="quarter" idx="14" hasCustomPrompt="1"/>
          </p:nvPr>
        </p:nvSpPr>
        <p:spPr>
          <a:xfrm>
            <a:off x="400483" y="1203242"/>
            <a:ext cx="2773694" cy="1771415"/>
          </a:xfrm>
        </p:spPr>
        <p:txBody>
          <a:bodyPr>
            <a:noAutofit/>
          </a:bodyPr>
          <a:lstStyle>
            <a:lvl1pPr marL="0" indent="0">
              <a:lnSpc>
                <a:spcPts val="2625"/>
              </a:lnSpc>
              <a:buFontTx/>
              <a:buNone/>
              <a:defRPr sz="31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24" name="Text Placeholder 23"/>
          <p:cNvSpPr>
            <a:spLocks noGrp="1"/>
          </p:cNvSpPr>
          <p:nvPr>
            <p:ph type="body" sz="quarter" idx="15"/>
          </p:nvPr>
        </p:nvSpPr>
        <p:spPr>
          <a:xfrm>
            <a:off x="400482" y="3142522"/>
            <a:ext cx="2724150" cy="1620838"/>
          </a:xfrm>
        </p:spPr>
        <p:txBody>
          <a:bodyPr>
            <a:noAutofit/>
          </a:bodyPr>
          <a:lstStyle>
            <a:lvl1pPr marL="0" indent="0">
              <a:buFontTx/>
              <a:buNone/>
              <a:defRPr sz="1650">
                <a:solidFill>
                  <a:srgbClr val="FFFFFF"/>
                </a:solidFill>
              </a:defRPr>
            </a:lvl1pPr>
            <a:lvl2pPr marL="342900" indent="0">
              <a:buFontTx/>
              <a:buNone/>
              <a:defRPr sz="1650"/>
            </a:lvl2pPr>
            <a:lvl3pPr marL="685800" indent="0">
              <a:buFontTx/>
              <a:buNone/>
              <a:defRPr sz="1650"/>
            </a:lvl3pPr>
            <a:lvl4pPr marL="1028700" indent="0">
              <a:buFontTx/>
              <a:buNone/>
              <a:defRPr sz="1650"/>
            </a:lvl4pPr>
            <a:lvl5pPr marL="1371600" indent="0">
              <a:buFontTx/>
              <a:buNone/>
              <a:defRPr sz="1650"/>
            </a:lvl5pPr>
          </a:lstStyle>
          <a:p>
            <a:pPr lvl="0"/>
            <a:r>
              <a:rPr lang="en-US" smtClean="0"/>
              <a:t>Click to edit Master text styles</a:t>
            </a:r>
          </a:p>
        </p:txBody>
      </p:sp>
      <p:sp>
        <p:nvSpPr>
          <p:cNvPr id="25" name="Text Placeholder 13"/>
          <p:cNvSpPr>
            <a:spLocks noGrp="1"/>
          </p:cNvSpPr>
          <p:nvPr>
            <p:ph type="body" sz="quarter" idx="16"/>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23" name="Rectangle 22"/>
          <p:cNvSpPr/>
          <p:nvPr/>
        </p:nvSpPr>
        <p:spPr>
          <a:xfrm>
            <a:off x="0" y="0"/>
            <a:ext cx="3408636" cy="6383810"/>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7" name="Picture 26"/>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28" name="Group 27"/>
          <p:cNvGrpSpPr/>
          <p:nvPr/>
        </p:nvGrpSpPr>
        <p:grpSpPr>
          <a:xfrm>
            <a:off x="5938897" y="6283542"/>
            <a:ext cx="2892068" cy="297203"/>
            <a:chOff x="5938896" y="6283540"/>
            <a:chExt cx="2892068" cy="297203"/>
          </a:xfrm>
        </p:grpSpPr>
        <p:cxnSp>
          <p:nvCxnSpPr>
            <p:cNvPr id="29" name="Straight Connector 28"/>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9" descr="bottom_logo_bar"/>
          <p:cNvPicPr>
            <a:picLocks noChangeAspect="1" noChangeArrowheads="1"/>
          </p:cNvPicPr>
          <p:nvPr/>
        </p:nvPicPr>
        <p:blipFill>
          <a:blip r:embed="rId2" cstate="print"/>
          <a:srcRect/>
          <a:stretch>
            <a:fillRect/>
          </a:stretch>
        </p:blipFill>
        <p:spPr bwMode="auto">
          <a:xfrm>
            <a:off x="0" y="5907088"/>
            <a:ext cx="9144000" cy="723900"/>
          </a:xfrm>
          <a:prstGeom prst="rect">
            <a:avLst/>
          </a:prstGeom>
          <a:noFill/>
          <a:ln w="9525">
            <a:noFill/>
            <a:miter lim="800000"/>
            <a:headEnd/>
            <a:tailEnd/>
          </a:ln>
        </p:spPr>
      </p:pic>
      <p:sp>
        <p:nvSpPr>
          <p:cNvPr id="3" name="Slide Number Placeholder 5"/>
          <p:cNvSpPr>
            <a:spLocks noGrp="1"/>
          </p:cNvSpPr>
          <p:nvPr>
            <p:ph type="sldNum" sz="quarter" idx="15"/>
          </p:nvPr>
        </p:nvSpPr>
        <p:spPr>
          <a:xfrm>
            <a:off x="6553200" y="6356353"/>
            <a:ext cx="2133600" cy="134393"/>
          </a:xfrm>
        </p:spPr>
        <p:txBody>
          <a:bodyPr/>
          <a:lstStyle/>
          <a:p>
            <a:fld id="{A5E69062-A909-1947-88B2-C50CBE627D90}" type="slidenum">
              <a:rPr lang="en-US" smtClean="0"/>
              <a:t>‹#›</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pic>
        <p:nvPicPr>
          <p:cNvPr id="6" name="Picture 9" descr="bottom_logo_bar"/>
          <p:cNvPicPr>
            <a:picLocks noChangeAspect="1" noChangeArrowheads="1"/>
          </p:cNvPicPr>
          <p:nvPr/>
        </p:nvPicPr>
        <p:blipFill>
          <a:blip r:embed="rId2" cstate="print"/>
          <a:srcRect/>
          <a:stretch>
            <a:fillRect/>
          </a:stretch>
        </p:blipFill>
        <p:spPr bwMode="auto">
          <a:xfrm>
            <a:off x="0" y="5907088"/>
            <a:ext cx="9144000" cy="723900"/>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5E69062-A909-1947-88B2-C50CBE627D90}" type="slidenum">
              <a:rPr lang="en-US" smtClean="0"/>
              <a:t>‹#›</a:t>
            </a:fld>
            <a:endParaRPr lang="en-US"/>
          </a:p>
        </p:txBody>
      </p:sp>
      <p:sp>
        <p:nvSpPr>
          <p:cNvPr id="4" name="Text Placeholder 2"/>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3" name="TextBox 2"/>
          <p:cNvSpPr txBox="1"/>
          <p:nvPr/>
        </p:nvSpPr>
        <p:spPr>
          <a:xfrm>
            <a:off x="457200" y="1507222"/>
            <a:ext cx="3962400" cy="553998"/>
          </a:xfrm>
          <a:prstGeom prst="rect">
            <a:avLst/>
          </a:prstGeom>
          <a:noFill/>
        </p:spPr>
        <p:txBody>
          <a:bodyPr wrap="square" rtlCol="0">
            <a:spAutoFit/>
          </a:bodyPr>
          <a:lstStyle/>
          <a:p>
            <a:r>
              <a:rPr lang="en-US" sz="3000" dirty="0" smtClean="0"/>
              <a:t>Thank you!</a:t>
            </a:r>
            <a:endParaRPr lang="en-US" sz="3000" dirty="0"/>
          </a:p>
        </p:txBody>
      </p:sp>
      <p:sp>
        <p:nvSpPr>
          <p:cNvPr id="5" name="Text Placeholder 4"/>
          <p:cNvSpPr>
            <a:spLocks noGrp="1"/>
          </p:cNvSpPr>
          <p:nvPr>
            <p:ph type="body" sz="quarter" idx="10" hasCustomPrompt="1"/>
          </p:nvPr>
        </p:nvSpPr>
        <p:spPr>
          <a:xfrm>
            <a:off x="4572000" y="1600200"/>
            <a:ext cx="4114800" cy="1066800"/>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smtClean="0"/>
              <a:t>First name</a:t>
            </a:r>
            <a:br>
              <a:rPr lang="en-US" dirty="0" smtClean="0"/>
            </a:br>
            <a:r>
              <a:rPr lang="en-US" dirty="0" smtClean="0"/>
              <a:t>First title</a:t>
            </a:r>
            <a:br>
              <a:rPr lang="en-US" dirty="0" smtClean="0"/>
            </a:br>
            <a:r>
              <a:rPr lang="en-US" dirty="0" smtClean="0"/>
              <a:t>Phone number</a:t>
            </a:r>
            <a:br>
              <a:rPr lang="en-US" dirty="0" smtClean="0"/>
            </a:br>
            <a:r>
              <a:rPr lang="en-US" dirty="0" smtClean="0"/>
              <a:t>Email address</a:t>
            </a:r>
            <a:endParaRPr lang="en-US" dirty="0"/>
          </a:p>
        </p:txBody>
      </p:sp>
      <p:sp>
        <p:nvSpPr>
          <p:cNvPr id="6" name="Text Placeholder 4"/>
          <p:cNvSpPr>
            <a:spLocks noGrp="1"/>
          </p:cNvSpPr>
          <p:nvPr>
            <p:ph type="body" sz="quarter" idx="11" hasCustomPrompt="1"/>
          </p:nvPr>
        </p:nvSpPr>
        <p:spPr>
          <a:xfrm>
            <a:off x="4572000" y="2819400"/>
            <a:ext cx="4114800" cy="1066800"/>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smtClean="0"/>
              <a:t>First name</a:t>
            </a:r>
            <a:br>
              <a:rPr lang="en-US" dirty="0" smtClean="0"/>
            </a:br>
            <a:r>
              <a:rPr lang="en-US" dirty="0" smtClean="0"/>
              <a:t>First title</a:t>
            </a:r>
            <a:br>
              <a:rPr lang="en-US" dirty="0" smtClean="0"/>
            </a:br>
            <a:r>
              <a:rPr lang="en-US" dirty="0" smtClean="0"/>
              <a:t>Phone number</a:t>
            </a:r>
            <a:br>
              <a:rPr lang="en-US" dirty="0" smtClean="0"/>
            </a:br>
            <a:r>
              <a:rPr lang="en-US" dirty="0" smtClean="0"/>
              <a:t>Email address</a:t>
            </a:r>
            <a:endParaRPr lang="en-US" dirty="0"/>
          </a:p>
        </p:txBody>
      </p:sp>
      <p:sp>
        <p:nvSpPr>
          <p:cNvPr id="7" name="Text Placeholder 4"/>
          <p:cNvSpPr>
            <a:spLocks noGrp="1"/>
          </p:cNvSpPr>
          <p:nvPr>
            <p:ph type="body" sz="quarter" idx="12" hasCustomPrompt="1"/>
          </p:nvPr>
        </p:nvSpPr>
        <p:spPr>
          <a:xfrm>
            <a:off x="4572000" y="4038600"/>
            <a:ext cx="4114800" cy="1066800"/>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smtClean="0"/>
              <a:t>First name</a:t>
            </a:r>
            <a:br>
              <a:rPr lang="en-US" dirty="0" smtClean="0"/>
            </a:br>
            <a:r>
              <a:rPr lang="en-US" dirty="0" smtClean="0"/>
              <a:t>First title</a:t>
            </a:r>
            <a:br>
              <a:rPr lang="en-US" dirty="0" smtClean="0"/>
            </a:br>
            <a:r>
              <a:rPr lang="en-US" dirty="0" smtClean="0"/>
              <a:t>Phone number</a:t>
            </a:r>
            <a:br>
              <a:rPr lang="en-US" dirty="0" smtClean="0"/>
            </a:br>
            <a:r>
              <a:rPr lang="en-US" dirty="0" smtClean="0"/>
              <a:t>Email address</a:t>
            </a:r>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740" y="1951144"/>
            <a:ext cx="8229600" cy="4525963"/>
          </a:xfrm>
        </p:spPr>
        <p:txBody>
          <a:bodyPr>
            <a:normAutofit/>
          </a:bodyPr>
          <a:lstStyle>
            <a:lvl1pPr>
              <a:buClr>
                <a:srgbClr val="D02238"/>
              </a:buClr>
              <a:defRPr sz="135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sp>
        <p:nvSpPr>
          <p:cNvPr id="7" name="Rectangle 6"/>
          <p:cNvSpPr/>
          <p:nvPr/>
        </p:nvSpPr>
        <p:spPr>
          <a:xfrm>
            <a:off x="0" y="0"/>
            <a:ext cx="9144000" cy="183444"/>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36192"/>
          <a:stretch/>
        </p:blipFill>
        <p:spPr>
          <a:xfrm>
            <a:off x="0" y="479779"/>
            <a:ext cx="9144000" cy="1284136"/>
          </a:xfrm>
          <a:prstGeom prst="rect">
            <a:avLst/>
          </a:prstGeom>
          <a:effectLst>
            <a:outerShdw blurRad="50800" dist="139700" dir="5400000" algn="t" rotWithShape="0">
              <a:prstClr val="black">
                <a:alpha val="8000"/>
              </a:prstClr>
            </a:outerShdw>
          </a:effectLst>
        </p:spPr>
      </p:pic>
      <p:grpSp>
        <p:nvGrpSpPr>
          <p:cNvPr id="10" name="Group 9"/>
          <p:cNvGrpSpPr/>
          <p:nvPr/>
        </p:nvGrpSpPr>
        <p:grpSpPr>
          <a:xfrm>
            <a:off x="5938897" y="6283542"/>
            <a:ext cx="2892068" cy="297203"/>
            <a:chOff x="5938896" y="6283540"/>
            <a:chExt cx="2892068" cy="297203"/>
          </a:xfrm>
        </p:grpSpPr>
        <p:cxnSp>
          <p:nvCxnSpPr>
            <p:cNvPr id="11" name="Straight Connector 10"/>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14" name="Text Placeholder 13"/>
          <p:cNvSpPr>
            <a:spLocks noGrp="1"/>
          </p:cNvSpPr>
          <p:nvPr>
            <p:ph type="body" sz="quarter" idx="13"/>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20" name="Content Placeholder 19"/>
          <p:cNvSpPr>
            <a:spLocks noGrp="1"/>
          </p:cNvSpPr>
          <p:nvPr>
            <p:ph sz="quarter" idx="13"/>
          </p:nvPr>
        </p:nvSpPr>
        <p:spPr>
          <a:xfrm>
            <a:off x="3530600" y="401638"/>
            <a:ext cx="5408613" cy="5364162"/>
          </a:xfrm>
        </p:spPr>
        <p:txBody>
          <a:bodyPr/>
          <a:lstStyle>
            <a:lvl1pPr>
              <a:defRPr sz="1800"/>
            </a:lvl1pPr>
            <a:lvl2pPr>
              <a:defRPr sz="135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17"/>
          <p:cNvSpPr/>
          <p:nvPr/>
        </p:nvSpPr>
        <p:spPr>
          <a:xfrm>
            <a:off x="0" y="0"/>
            <a:ext cx="3408636" cy="6383810"/>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14"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15" name="Group 14"/>
          <p:cNvGrpSpPr/>
          <p:nvPr/>
        </p:nvGrpSpPr>
        <p:grpSpPr>
          <a:xfrm>
            <a:off x="5938897" y="6283542"/>
            <a:ext cx="2892068" cy="297203"/>
            <a:chOff x="5938896" y="6283540"/>
            <a:chExt cx="2892068" cy="297203"/>
          </a:xfrm>
        </p:grpSpPr>
        <p:cxnSp>
          <p:nvCxnSpPr>
            <p:cNvPr id="16" name="Straight Connector 15"/>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2" name="Text Placeholder 21"/>
          <p:cNvSpPr>
            <a:spLocks noGrp="1"/>
          </p:cNvSpPr>
          <p:nvPr>
            <p:ph type="body" sz="quarter" idx="14" hasCustomPrompt="1"/>
          </p:nvPr>
        </p:nvSpPr>
        <p:spPr>
          <a:xfrm>
            <a:off x="400483" y="1203242"/>
            <a:ext cx="2773694" cy="1771415"/>
          </a:xfrm>
        </p:spPr>
        <p:txBody>
          <a:bodyPr>
            <a:noAutofit/>
          </a:bodyPr>
          <a:lstStyle>
            <a:lvl1pPr marL="0" indent="0">
              <a:lnSpc>
                <a:spcPts val="2625"/>
              </a:lnSpc>
              <a:buFontTx/>
              <a:buNone/>
              <a:defRPr sz="31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24" name="Text Placeholder 23"/>
          <p:cNvSpPr>
            <a:spLocks noGrp="1"/>
          </p:cNvSpPr>
          <p:nvPr>
            <p:ph type="body" sz="quarter" idx="15"/>
          </p:nvPr>
        </p:nvSpPr>
        <p:spPr>
          <a:xfrm>
            <a:off x="400482" y="3142522"/>
            <a:ext cx="2724150" cy="1620838"/>
          </a:xfrm>
        </p:spPr>
        <p:txBody>
          <a:bodyPr>
            <a:noAutofit/>
          </a:bodyPr>
          <a:lstStyle>
            <a:lvl1pPr marL="0" indent="0">
              <a:buFontTx/>
              <a:buNone/>
              <a:defRPr sz="1650">
                <a:solidFill>
                  <a:srgbClr val="FFFFFF"/>
                </a:solidFill>
              </a:defRPr>
            </a:lvl1pPr>
            <a:lvl2pPr marL="342900" indent="0">
              <a:buFontTx/>
              <a:buNone/>
              <a:defRPr sz="1650"/>
            </a:lvl2pPr>
            <a:lvl3pPr marL="685800" indent="0">
              <a:buFontTx/>
              <a:buNone/>
              <a:defRPr sz="1650"/>
            </a:lvl3pPr>
            <a:lvl4pPr marL="1028700" indent="0">
              <a:buFontTx/>
              <a:buNone/>
              <a:defRPr sz="1650"/>
            </a:lvl4pPr>
            <a:lvl5pPr marL="1371600" indent="0">
              <a:buFontTx/>
              <a:buNone/>
              <a:defRPr sz="1650"/>
            </a:lvl5pPr>
          </a:lstStyle>
          <a:p>
            <a:pPr lvl="0"/>
            <a:r>
              <a:rPr lang="en-US" smtClean="0"/>
              <a:t>Click to edit Master text styles</a:t>
            </a:r>
          </a:p>
        </p:txBody>
      </p:sp>
      <p:sp>
        <p:nvSpPr>
          <p:cNvPr id="25" name="Text Placeholder 13"/>
          <p:cNvSpPr>
            <a:spLocks noGrp="1"/>
          </p:cNvSpPr>
          <p:nvPr>
            <p:ph type="body" sz="quarter" idx="16"/>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2" name="Picture 9" descr="bottom_logo_bar"/>
          <p:cNvPicPr>
            <a:picLocks noChangeAspect="1" noChangeArrowheads="1"/>
          </p:cNvPicPr>
          <p:nvPr/>
        </p:nvPicPr>
        <p:blipFill>
          <a:blip r:embed="rId2" cstate="print"/>
          <a:srcRect/>
          <a:stretch>
            <a:fillRect/>
          </a:stretch>
        </p:blipFill>
        <p:spPr bwMode="auto">
          <a:xfrm>
            <a:off x="0" y="5907088"/>
            <a:ext cx="9144000" cy="723900"/>
          </a:xfrm>
          <a:prstGeom prst="rect">
            <a:avLst/>
          </a:prstGeom>
          <a:noFill/>
          <a:ln w="9525">
            <a:noFill/>
            <a:miter lim="800000"/>
            <a:headEnd/>
            <a:tailEnd/>
          </a:ln>
        </p:spPr>
      </p:pic>
      <p:sp>
        <p:nvSpPr>
          <p:cNvPr id="3" name="Slide Number Placeholder 5"/>
          <p:cNvSpPr>
            <a:spLocks noGrp="1"/>
          </p:cNvSpPr>
          <p:nvPr>
            <p:ph type="sldNum" sz="quarter" idx="15"/>
          </p:nvPr>
        </p:nvSpPr>
        <p:spPr>
          <a:xfrm>
            <a:off x="6553200" y="6356353"/>
            <a:ext cx="2133600" cy="134393"/>
          </a:xfrm>
        </p:spPr>
        <p:txBody>
          <a:bodyPr/>
          <a:lstStyle/>
          <a:p>
            <a:fld id="{A5E69062-A909-1947-88B2-C50CBE627D90}" type="slidenum">
              <a:rPr lang="en-US" smtClean="0"/>
              <a:t>‹#›</a:t>
            </a:fld>
            <a:endParaRPr lang="en-US"/>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l">
              <a:defRPr/>
            </a:lvl1pPr>
          </a:lstStyle>
          <a:p>
            <a:fld id="{A5E69062-A909-1947-88B2-C50CBE627D90}" type="slidenum">
              <a:rPr lang="en-US" smtClean="0"/>
              <a:t>‹#›</a:t>
            </a:fld>
            <a:endParaRPr lang="en-US"/>
          </a:p>
        </p:txBody>
      </p:sp>
      <p:cxnSp>
        <p:nvCxnSpPr>
          <p:cNvPr id="8" name="Straight Connector 7"/>
          <p:cNvCxnSpPr/>
          <p:nvPr/>
        </p:nvCxnSpPr>
        <p:spPr>
          <a:xfrm flipH="1">
            <a:off x="574843" y="1314752"/>
            <a:ext cx="8072702" cy="0"/>
          </a:xfrm>
          <a:prstGeom prst="line">
            <a:avLst/>
          </a:prstGeom>
          <a:ln w="603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lgn="l">
              <a:defRPr/>
            </a:lvl1pPr>
          </a:lstStyle>
          <a:p>
            <a:fld id="{A5E69062-A909-1947-88B2-C50CBE627D90}" type="slidenum">
              <a:rPr lang="en-US" smtClean="0"/>
              <a:t>‹#›</a:t>
            </a:fld>
            <a:endParaRPr lang="en-US"/>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2747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26723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62747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26723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lgn="l">
              <a:defRPr/>
            </a:lvl1pPr>
          </a:lstStyle>
          <a:p>
            <a:fld id="{A5E69062-A909-1947-88B2-C50CBE627D90}" type="slidenum">
              <a:rPr lang="en-US" smtClean="0"/>
              <a:t>‹#›</a:t>
            </a:fld>
            <a:endParaRPr lang="en-US"/>
          </a:p>
        </p:txBody>
      </p:sp>
      <p:cxnSp>
        <p:nvCxnSpPr>
          <p:cNvPr id="10" name="Straight Connector 9"/>
          <p:cNvCxnSpPr/>
          <p:nvPr/>
        </p:nvCxnSpPr>
        <p:spPr>
          <a:xfrm flipH="1">
            <a:off x="574843" y="1314752"/>
            <a:ext cx="8072702" cy="0"/>
          </a:xfrm>
          <a:prstGeom prst="line">
            <a:avLst/>
          </a:prstGeom>
          <a:ln w="603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lgn="l">
              <a:defRPr/>
            </a:lvl1pPr>
          </a:lstStyle>
          <a:p>
            <a:fld id="{A5E69062-A909-1947-88B2-C50CBE627D90}" type="slidenum">
              <a:rPr lang="en-US" smtClean="0"/>
              <a:t>‹#›</a:t>
            </a:fld>
            <a:endParaRPr lang="en-US"/>
          </a:p>
        </p:txBody>
      </p:sp>
      <p:cxnSp>
        <p:nvCxnSpPr>
          <p:cNvPr id="6" name="Straight Connector 5"/>
          <p:cNvCxnSpPr/>
          <p:nvPr/>
        </p:nvCxnSpPr>
        <p:spPr>
          <a:xfrm flipH="1">
            <a:off x="574843" y="1314752"/>
            <a:ext cx="8072702" cy="0"/>
          </a:xfrm>
          <a:prstGeom prst="line">
            <a:avLst/>
          </a:prstGeom>
          <a:ln w="603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74843" y="1314752"/>
            <a:ext cx="8072702" cy="0"/>
          </a:xfrm>
          <a:prstGeom prst="line">
            <a:avLst/>
          </a:prstGeom>
          <a:ln w="60325">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A5E69062-A909-1947-88B2-C50CBE627D90}" type="slidenum">
              <a:rPr lang="en-US" smtClean="0"/>
              <a:t>‹#›</a:t>
            </a:fld>
            <a:endParaRPr lang="en-US"/>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l">
              <a:defRPr/>
            </a:lvl1pPr>
          </a:lstStyle>
          <a:p>
            <a:fld id="{A5E69062-A909-1947-88B2-C50CBE627D90}" type="slidenum">
              <a:rPr lang="en-US" smtClean="0"/>
              <a:t>‹#›</a:t>
            </a:fld>
            <a:endParaRPr lang="en-US"/>
          </a:p>
        </p:txBody>
      </p:sp>
      <p:sp>
        <p:nvSpPr>
          <p:cNvPr id="4" name="Text Placeholder 2"/>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8" name="Rectangle 17"/>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sp>
        <p:nvSpPr>
          <p:cNvPr id="20" name="Slide Number Placeholder 5"/>
          <p:cNvSpPr>
            <a:spLocks noGrp="1"/>
          </p:cNvSpPr>
          <p:nvPr>
            <p:ph type="sldNum" sz="quarter" idx="12"/>
          </p:nvPr>
        </p:nvSpPr>
        <p:spPr>
          <a:xfrm>
            <a:off x="3746088" y="6222656"/>
            <a:ext cx="2133600" cy="365125"/>
          </a:xfrm>
        </p:spPr>
        <p:txBody>
          <a:bodyPr/>
          <a:lstStyle/>
          <a:p>
            <a:fld id="{A5E69062-A909-1947-88B2-C50CBE627D90}" type="slidenum">
              <a:rPr lang="en-US" smtClean="0"/>
              <a:t>‹#›</a:t>
            </a:fld>
            <a:endParaRPr lang="en-US"/>
          </a:p>
        </p:txBody>
      </p:sp>
      <p:grpSp>
        <p:nvGrpSpPr>
          <p:cNvPr id="21" name="Group 20"/>
          <p:cNvGrpSpPr/>
          <p:nvPr/>
        </p:nvGrpSpPr>
        <p:grpSpPr>
          <a:xfrm>
            <a:off x="5938897" y="6283542"/>
            <a:ext cx="2892068" cy="297203"/>
            <a:chOff x="5938896" y="6283540"/>
            <a:chExt cx="2892068" cy="297203"/>
          </a:xfrm>
        </p:grpSpPr>
        <p:cxnSp>
          <p:nvCxnSpPr>
            <p:cNvPr id="22" name="Straight Connector 21"/>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
        <p:nvSpPr>
          <p:cNvPr id="24" name="Title 1"/>
          <p:cNvSpPr>
            <a:spLocks noGrp="1"/>
          </p:cNvSpPr>
          <p:nvPr>
            <p:ph type="title" hasCustomPrompt="1"/>
          </p:nvPr>
        </p:nvSpPr>
        <p:spPr>
          <a:xfrm>
            <a:off x="601524" y="274638"/>
            <a:ext cx="7400207" cy="1143000"/>
          </a:xfrm>
          <a:noFill/>
        </p:spPr>
        <p:txBody>
          <a:bodyPr>
            <a:noAutofit/>
          </a:bodyPr>
          <a:lstStyle>
            <a:lvl1pPr algn="l">
              <a:defRPr sz="3600">
                <a:solidFill>
                  <a:srgbClr val="D02238"/>
                </a:solidFill>
              </a:defRPr>
            </a:lvl1pPr>
          </a:lstStyle>
          <a:p>
            <a:r>
              <a:rPr lang="en-US" dirty="0" smtClean="0"/>
              <a:t>CLICK TO EDIT MASTER</a:t>
            </a:r>
            <a:endParaRPr lang="en-US" dirty="0"/>
          </a:p>
        </p:txBody>
      </p:sp>
      <p:sp>
        <p:nvSpPr>
          <p:cNvPr id="25" name="Text Placeholder 16"/>
          <p:cNvSpPr>
            <a:spLocks noGrp="1"/>
          </p:cNvSpPr>
          <p:nvPr>
            <p:ph type="body" sz="quarter" idx="13"/>
          </p:nvPr>
        </p:nvSpPr>
        <p:spPr>
          <a:xfrm>
            <a:off x="1336719" y="2055322"/>
            <a:ext cx="6667500" cy="3509962"/>
          </a:xfrm>
        </p:spPr>
        <p:txBody>
          <a:bodyPr>
            <a:normAutofit/>
          </a:bodyPr>
          <a:lstStyle>
            <a:lvl1pPr>
              <a:buClr>
                <a:srgbClr val="D02238"/>
              </a:buClr>
              <a:defRPr sz="1350"/>
            </a:lvl1pPr>
            <a:lvl2pPr>
              <a:buClrTx/>
              <a:defRPr sz="1200"/>
            </a:lvl2pPr>
            <a:lvl3pPr>
              <a:buClrTx/>
              <a:defRPr sz="1200"/>
            </a:lvl3pPr>
            <a:lvl4pPr>
              <a:buClrTx/>
              <a:defRPr sz="1200"/>
            </a:lvl4pPr>
            <a:lvl5pPr>
              <a:buClrTx/>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4"/>
          <p:cNvSpPr>
            <a:spLocks noGrp="1"/>
          </p:cNvSpPr>
          <p:nvPr>
            <p:ph type="body" sz="quarter" idx="14" hasCustomPrompt="1"/>
          </p:nvPr>
        </p:nvSpPr>
        <p:spPr>
          <a:xfrm>
            <a:off x="584201" y="1153189"/>
            <a:ext cx="7402702" cy="501650"/>
          </a:xfrm>
        </p:spPr>
        <p:txBody>
          <a:bodyPr>
            <a:noAutofit/>
          </a:bodyPr>
          <a:lstStyle>
            <a:lvl1pPr marL="0" indent="0">
              <a:buFontTx/>
              <a:buNone/>
              <a:defRPr sz="2400"/>
            </a:lvl1pPr>
          </a:lstStyle>
          <a:p>
            <a:pPr lvl="0"/>
            <a:r>
              <a:rPr lang="en-US" dirty="0" smtClean="0"/>
              <a:t>Click To Edit Master Text Styles</a:t>
            </a:r>
          </a:p>
        </p:txBody>
      </p:sp>
      <p:sp>
        <p:nvSpPr>
          <p:cNvPr id="27" name="Text Placeholder 13"/>
          <p:cNvSpPr>
            <a:spLocks noGrp="1"/>
          </p:cNvSpPr>
          <p:nvPr>
            <p:ph type="body" sz="quarter" idx="15"/>
          </p:nvPr>
        </p:nvSpPr>
        <p:spPr>
          <a:xfrm>
            <a:off x="584955" y="6323330"/>
            <a:ext cx="5346700" cy="350838"/>
          </a:xfrm>
        </p:spPr>
        <p:txBody>
          <a:bodyPr>
            <a:normAutofit/>
          </a:bodyPr>
          <a:lstStyle>
            <a:lvl1pPr marL="0" indent="0">
              <a:buFontTx/>
              <a:buNone/>
              <a:defRPr sz="525"/>
            </a:lvl1pPr>
          </a:lstStyle>
          <a:p>
            <a:pPr lvl="0"/>
            <a:r>
              <a:rPr lang="en-US" smtClean="0"/>
              <a:t>Click to edit Master text styles</a:t>
            </a:r>
          </a:p>
        </p:txBody>
      </p:sp>
      <p:sp>
        <p:nvSpPr>
          <p:cNvPr id="12" name="Rectangle 11"/>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867" y="6278079"/>
            <a:ext cx="2035810" cy="397331"/>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84" y="6228143"/>
            <a:ext cx="1152041" cy="478263"/>
          </a:xfrm>
          <a:prstGeom prst="rect">
            <a:avLst/>
          </a:prstGeom>
        </p:spPr>
      </p:pic>
      <p:sp>
        <p:nvSpPr>
          <p:cNvPr id="16" name="Rectangle 15"/>
          <p:cNvSpPr/>
          <p:nvPr/>
        </p:nvSpPr>
        <p:spPr>
          <a:xfrm>
            <a:off x="1781" y="6237113"/>
            <a:ext cx="9144000" cy="620889"/>
          </a:xfrm>
          <a:prstGeom prst="rect">
            <a:avLst/>
          </a:prstGeom>
          <a:solidFill>
            <a:srgbClr val="D022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9" name="Picture 28"/>
          <p:cNvPicPr>
            <a:picLocks noChangeAspect="1"/>
          </p:cNvPicPr>
          <p:nvPr/>
        </p:nvPicPr>
        <p:blipFill rotWithShape="1">
          <a:blip r:embed="rId2" cstate="print">
            <a:extLst>
              <a:ext uri="{28A0092B-C50C-407E-A947-70E740481C1C}">
                <a14:useLocalDpi xmlns:a14="http://schemas.microsoft.com/office/drawing/2010/main"/>
              </a:ext>
            </a:extLst>
          </a:blip>
          <a:srcRect l="36192" t="29246"/>
          <a:stretch/>
        </p:blipFill>
        <p:spPr>
          <a:xfrm flipV="1">
            <a:off x="0" y="5802772"/>
            <a:ext cx="9144000" cy="908583"/>
          </a:xfrm>
          <a:prstGeom prst="rect">
            <a:avLst/>
          </a:prstGeom>
          <a:effectLst>
            <a:outerShdw blurRad="95250" dist="101600" dir="16200000" rotWithShape="0">
              <a:prstClr val="black">
                <a:alpha val="15000"/>
              </a:prstClr>
            </a:outerShdw>
          </a:effectLst>
        </p:spPr>
      </p:pic>
      <p:grpSp>
        <p:nvGrpSpPr>
          <p:cNvPr id="30" name="Group 29"/>
          <p:cNvGrpSpPr/>
          <p:nvPr/>
        </p:nvGrpSpPr>
        <p:grpSpPr>
          <a:xfrm>
            <a:off x="5938897" y="6283542"/>
            <a:ext cx="2892068" cy="297203"/>
            <a:chOff x="5938896" y="6283540"/>
            <a:chExt cx="2892068" cy="297203"/>
          </a:xfrm>
        </p:grpSpPr>
        <p:cxnSp>
          <p:nvCxnSpPr>
            <p:cNvPr id="31" name="Straight Connector 30"/>
            <p:cNvCxnSpPr/>
            <p:nvPr/>
          </p:nvCxnSpPr>
          <p:spPr>
            <a:xfrm>
              <a:off x="5938896" y="6292454"/>
              <a:ext cx="0" cy="258472"/>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9260" y="6283540"/>
              <a:ext cx="2701704" cy="297203"/>
            </a:xfrm>
            <a:prstGeom prst="rect">
              <a:avLst/>
            </a:prstGeom>
          </p:spPr>
        </p:pic>
      </p:grpSp>
    </p:spTree>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31"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36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87775"/>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E69062-A909-1947-88B2-C50CBE627D90}" type="slidenum">
              <a:rPr lang="en-US" smtClean="0"/>
              <a:t>‹#›</a:t>
            </a:fld>
            <a:endParaRPr lang="en-US"/>
          </a:p>
        </p:txBody>
      </p:sp>
      <p:pic>
        <p:nvPicPr>
          <p:cNvPr id="4" name="Picture 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83108" y="6284202"/>
            <a:ext cx="805912" cy="469332"/>
          </a:xfrm>
          <a:prstGeom prst="rect">
            <a:avLst/>
          </a:prstGeom>
        </p:spPr>
      </p:pic>
    </p:spTree>
    <p:extLst>
      <p:ext uri="{BB962C8B-B14F-4D97-AF65-F5344CB8AC3E}">
        <p14:creationId xmlns:p14="http://schemas.microsoft.com/office/powerpoint/2010/main" val="1362081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iming>
    <p:tnLst>
      <p:par>
        <p:cTn id="1" dur="indefinite" restart="never" nodeType="tmRoot"/>
      </p:par>
    </p:tnLst>
  </p:timing>
  <p:txStyles>
    <p:titleStyle>
      <a:lvl1pPr algn="l" defTabSz="342900" rtl="0" eaLnBrk="1" latinLnBrk="0" hangingPunct="1">
        <a:lnSpc>
          <a:spcPts val="2685"/>
        </a:lnSpc>
        <a:spcBef>
          <a:spcPct val="0"/>
        </a:spcBef>
        <a:buNone/>
        <a:defRPr sz="2550" kern="1200" cap="all">
          <a:solidFill>
            <a:schemeClr val="bg1">
              <a:lumMod val="50000"/>
            </a:schemeClr>
          </a:solidFill>
          <a:latin typeface="Helvetica"/>
          <a:ea typeface="+mj-ea"/>
          <a:cs typeface="Helvetica"/>
        </a:defRPr>
      </a:lvl1pPr>
    </p:titleStyle>
    <p:bodyStyle>
      <a:lvl1pPr marL="257175" indent="-257175" algn="l" defTabSz="342900" rtl="0" eaLnBrk="1" latinLnBrk="0" hangingPunct="1">
        <a:spcBef>
          <a:spcPct val="20000"/>
        </a:spcBef>
        <a:buFont typeface="Arial"/>
        <a:buChar char="•"/>
        <a:defRPr sz="1950" kern="1200">
          <a:solidFill>
            <a:schemeClr val="tx1"/>
          </a:solidFill>
          <a:latin typeface="Helvetica"/>
          <a:ea typeface="+mn-ea"/>
          <a:cs typeface="Helvetica"/>
        </a:defRPr>
      </a:lvl1pPr>
      <a:lvl2pPr marL="557213" indent="-214313" algn="l" defTabSz="342900" rtl="0" eaLnBrk="1" latinLnBrk="0" hangingPunct="1">
        <a:spcBef>
          <a:spcPct val="20000"/>
        </a:spcBef>
        <a:buFont typeface="Arial"/>
        <a:buChar char="–"/>
        <a:defRPr sz="1500" kern="1200">
          <a:solidFill>
            <a:schemeClr val="tx1"/>
          </a:solidFill>
          <a:latin typeface="Helvetica"/>
          <a:ea typeface="+mn-ea"/>
          <a:cs typeface="Helvetica"/>
        </a:defRPr>
      </a:lvl2pPr>
      <a:lvl3pPr marL="8572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3pPr>
      <a:lvl4pPr marL="12001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4pPr>
      <a:lvl5pPr marL="15430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5"/>
          <p:cNvSpPr txBox="1">
            <a:spLocks/>
          </p:cNvSpPr>
          <p:nvPr/>
        </p:nvSpPr>
        <p:spPr>
          <a:xfrm>
            <a:off x="212361" y="1524000"/>
            <a:ext cx="8549641" cy="285591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MS PGothic" panose="020B0600070205080204"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a:t>
            </a:r>
            <a:r>
              <a:rPr lang="en-US" sz="1800" dirty="0" err="1"/>
              <a:t>MassLive</a:t>
            </a:r>
            <a:r>
              <a:rPr lang="en-US" sz="1800" dirty="0"/>
              <a:t> Media’s experience and knowledge has been imperative to growing our website traffic and driving our sales goals. We recommend </a:t>
            </a:r>
            <a:r>
              <a:rPr lang="en-US" sz="1800" dirty="0" err="1"/>
              <a:t>MassLive</a:t>
            </a:r>
            <a:r>
              <a:rPr lang="en-US" sz="1800" dirty="0"/>
              <a:t> Media to any business looking for a robust digital marketing plan that is customized for your needs and comes with the personal support of local </a:t>
            </a:r>
            <a:r>
              <a:rPr lang="en-US" sz="1800" dirty="0" smtClean="0"/>
              <a:t>professionals</a:t>
            </a:r>
            <a:r>
              <a:rPr lang="en-US" sz="2000" dirty="0" smtClean="0"/>
              <a:t>.”</a:t>
            </a:r>
          </a:p>
          <a:p>
            <a:pPr marL="0" indent="0">
              <a:buFont typeface="Arial" charset="0"/>
              <a:buNone/>
            </a:pPr>
            <a:r>
              <a:rPr lang="en-US" sz="2000" dirty="0" smtClean="0"/>
              <a:t>-Sales Manager, Outdoor Recreation Retailer</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275556"/>
            <a:ext cx="6019800" cy="2837906"/>
          </a:xfrm>
          <a:prstGeom prst="rect">
            <a:avLst/>
          </a:prstGeom>
        </p:spPr>
      </p:pic>
      <p:sp>
        <p:nvSpPr>
          <p:cNvPr id="3" name="Rectangle 2"/>
          <p:cNvSpPr/>
          <p:nvPr/>
        </p:nvSpPr>
        <p:spPr>
          <a:xfrm>
            <a:off x="0" y="1275556"/>
            <a:ext cx="4495800" cy="2837906"/>
          </a:xfrm>
          <a:prstGeom prst="rect">
            <a:avLst/>
          </a:prstGeom>
          <a:gradFill flip="none" rotWithShape="1">
            <a:gsLst>
              <a:gs pos="100000">
                <a:schemeClr val="tx2"/>
              </a:gs>
              <a:gs pos="100000">
                <a:schemeClr val="accent1">
                  <a:tint val="50000"/>
                  <a:shade val="100000"/>
                  <a:satMod val="35000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276894"/>
            <a:ext cx="9144000" cy="2837906"/>
          </a:xfrm>
          <a:prstGeom prst="rect">
            <a:avLst/>
          </a:prstGeom>
          <a:gradFill flip="none" rotWithShape="1">
            <a:gsLst>
              <a:gs pos="49000">
                <a:schemeClr val="tx2"/>
              </a:gs>
              <a:gs pos="0">
                <a:schemeClr val="bg1">
                  <a:alpha val="0"/>
                </a:schemeClr>
              </a:gs>
            </a:gsLst>
            <a:lin ang="11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52400" y="1457742"/>
            <a:ext cx="4724400" cy="2123658"/>
          </a:xfrm>
          <a:prstGeom prst="rect">
            <a:avLst/>
          </a:prstGeom>
          <a:noFill/>
        </p:spPr>
        <p:txBody>
          <a:bodyPr wrap="square" rtlCol="0">
            <a:spAutoFit/>
          </a:bodyPr>
          <a:lstStyle/>
          <a:p>
            <a:r>
              <a:rPr lang="en-US" sz="3200" b="1" dirty="0">
                <a:solidFill>
                  <a:schemeClr val="bg1"/>
                </a:solidFill>
                <a:latin typeface="Arial Narrow" charset="0"/>
                <a:ea typeface="Arial Narrow" charset="0"/>
                <a:cs typeface="Arial Narrow" charset="0"/>
              </a:rPr>
              <a:t>MOTORSPORTS COMPANY INCREASES KEY PRODUCT SALES BY </a:t>
            </a:r>
            <a:r>
              <a:rPr lang="en-US" sz="3600" b="1" dirty="0">
                <a:solidFill>
                  <a:srgbClr val="00B0F0"/>
                </a:solidFill>
                <a:latin typeface="Arial Narrow" charset="0"/>
                <a:ea typeface="Arial Narrow" charset="0"/>
                <a:cs typeface="Arial Narrow" charset="0"/>
              </a:rPr>
              <a:t>50%</a:t>
            </a:r>
            <a:r>
              <a:rPr lang="en-US" sz="3600" b="1" dirty="0">
                <a:solidFill>
                  <a:schemeClr val="accent1"/>
                </a:solidFill>
                <a:latin typeface="Arial Narrow" charset="0"/>
                <a:ea typeface="Arial Narrow" charset="0"/>
                <a:cs typeface="Arial Narrow" charset="0"/>
              </a:rPr>
              <a:t> </a:t>
            </a:r>
            <a:r>
              <a:rPr lang="en-US" sz="3200" b="1" dirty="0" smtClean="0">
                <a:solidFill>
                  <a:schemeClr val="bg1"/>
                </a:solidFill>
                <a:latin typeface="Arial Narrow" charset="0"/>
                <a:ea typeface="Arial Narrow" charset="0"/>
                <a:cs typeface="Arial Narrow" charset="0"/>
              </a:rPr>
              <a:t>WITH STRATEGIC SEM </a:t>
            </a:r>
            <a:r>
              <a:rPr lang="en-US" sz="3200" b="1" dirty="0">
                <a:solidFill>
                  <a:schemeClr val="bg1"/>
                </a:solidFill>
                <a:latin typeface="Arial Narrow" charset="0"/>
                <a:ea typeface="Arial Narrow" charset="0"/>
                <a:cs typeface="Arial Narrow" charset="0"/>
              </a:rPr>
              <a:t>PLAN</a:t>
            </a:r>
            <a:endParaRPr lang="en-US" sz="2800" b="1" dirty="0">
              <a:solidFill>
                <a:schemeClr val="bg1"/>
              </a:solidFill>
              <a:latin typeface="Arial Narrow" charset="0"/>
              <a:ea typeface="Arial Narrow" charset="0"/>
              <a:cs typeface="Arial Narrow" charset="0"/>
            </a:endParaRPr>
          </a:p>
        </p:txBody>
      </p:sp>
      <p:sp>
        <p:nvSpPr>
          <p:cNvPr id="7" name="TextBox 6"/>
          <p:cNvSpPr txBox="1"/>
          <p:nvPr/>
        </p:nvSpPr>
        <p:spPr>
          <a:xfrm>
            <a:off x="212361" y="4191000"/>
            <a:ext cx="8779239" cy="2339102"/>
          </a:xfrm>
          <a:prstGeom prst="rect">
            <a:avLst/>
          </a:prstGeom>
          <a:noFill/>
        </p:spPr>
        <p:txBody>
          <a:bodyPr wrap="square" rtlCol="0">
            <a:spAutoFit/>
          </a:bodyPr>
          <a:lstStyle/>
          <a:p>
            <a:r>
              <a:rPr lang="en-US" dirty="0" smtClean="0">
                <a:solidFill>
                  <a:schemeClr val="tx1">
                    <a:lumMod val="65000"/>
                    <a:lumOff val="35000"/>
                  </a:schemeClr>
                </a:solidFill>
              </a:rPr>
              <a:t>CHALLENGE: Lack of a high search ranking, lost amongst their competitors</a:t>
            </a:r>
          </a:p>
          <a:p>
            <a:endParaRPr lang="en-US" sz="1000" dirty="0" smtClean="0">
              <a:solidFill>
                <a:schemeClr val="tx1">
                  <a:lumMod val="65000"/>
                  <a:lumOff val="35000"/>
                </a:schemeClr>
              </a:solidFill>
            </a:endParaRPr>
          </a:p>
          <a:p>
            <a:r>
              <a:rPr lang="en-US" dirty="0" smtClean="0">
                <a:solidFill>
                  <a:schemeClr val="tx1">
                    <a:lumMod val="65000"/>
                    <a:lumOff val="35000"/>
                  </a:schemeClr>
                </a:solidFill>
              </a:rPr>
              <a:t>SOLUTION: Crafted an SEM </a:t>
            </a:r>
            <a:r>
              <a:rPr lang="en-US" dirty="0">
                <a:solidFill>
                  <a:schemeClr val="tx1">
                    <a:lumMod val="65000"/>
                    <a:lumOff val="35000"/>
                  </a:schemeClr>
                </a:solidFill>
              </a:rPr>
              <a:t>plan focusing on key products for new client </a:t>
            </a:r>
            <a:r>
              <a:rPr lang="en-US" dirty="0" smtClean="0">
                <a:solidFill>
                  <a:schemeClr val="tx1">
                    <a:lumMod val="65000"/>
                    <a:lumOff val="35000"/>
                  </a:schemeClr>
                </a:solidFill>
              </a:rPr>
              <a:t>acquisition</a:t>
            </a:r>
          </a:p>
          <a:p>
            <a:endParaRPr lang="en-US" sz="1000" dirty="0" smtClean="0">
              <a:solidFill>
                <a:schemeClr val="tx1">
                  <a:lumMod val="65000"/>
                  <a:lumOff val="35000"/>
                </a:schemeClr>
              </a:solidFill>
            </a:endParaRPr>
          </a:p>
          <a:p>
            <a:r>
              <a:rPr lang="en-US" dirty="0" smtClean="0">
                <a:solidFill>
                  <a:schemeClr val="tx1">
                    <a:lumMod val="65000"/>
                    <a:lumOff val="35000"/>
                  </a:schemeClr>
                </a:solidFill>
              </a:rPr>
              <a:t>RESULTS: </a:t>
            </a:r>
            <a:r>
              <a:rPr lang="en-US" dirty="0">
                <a:solidFill>
                  <a:schemeClr val="tx1">
                    <a:lumMod val="65000"/>
                    <a:lumOff val="35000"/>
                  </a:schemeClr>
                </a:solidFill>
              </a:rPr>
              <a:t>58% year over year increase in website traffic</a:t>
            </a:r>
          </a:p>
          <a:p>
            <a:r>
              <a:rPr lang="en-US" dirty="0" smtClean="0">
                <a:solidFill>
                  <a:schemeClr val="tx1">
                    <a:lumMod val="65000"/>
                    <a:lumOff val="35000"/>
                  </a:schemeClr>
                </a:solidFill>
              </a:rPr>
              <a:t>	30</a:t>
            </a:r>
            <a:r>
              <a:rPr lang="en-US" dirty="0">
                <a:solidFill>
                  <a:schemeClr val="tx1">
                    <a:lumMod val="65000"/>
                    <a:lumOff val="35000"/>
                  </a:schemeClr>
                </a:solidFill>
              </a:rPr>
              <a:t>% of their website traffic attributed to paid search</a:t>
            </a:r>
          </a:p>
          <a:p>
            <a:r>
              <a:rPr lang="en-US" dirty="0" smtClean="0">
                <a:solidFill>
                  <a:schemeClr val="tx1">
                    <a:lumMod val="65000"/>
                    <a:lumOff val="35000"/>
                  </a:schemeClr>
                </a:solidFill>
              </a:rPr>
              <a:t>	50</a:t>
            </a:r>
            <a:r>
              <a:rPr lang="en-US" dirty="0">
                <a:solidFill>
                  <a:schemeClr val="tx1">
                    <a:lumMod val="65000"/>
                    <a:lumOff val="35000"/>
                  </a:schemeClr>
                </a:solidFill>
              </a:rPr>
              <a:t>% increase in sales for key products.</a:t>
            </a:r>
          </a:p>
          <a:p>
            <a:r>
              <a:rPr lang="en-US" dirty="0" smtClean="0">
                <a:solidFill>
                  <a:schemeClr val="tx1">
                    <a:lumMod val="65000"/>
                    <a:lumOff val="35000"/>
                  </a:schemeClr>
                </a:solidFill>
              </a:rPr>
              <a:t>	150</a:t>
            </a:r>
            <a:r>
              <a:rPr lang="en-US" dirty="0">
                <a:solidFill>
                  <a:schemeClr val="tx1">
                    <a:lumMod val="65000"/>
                    <a:lumOff val="35000"/>
                  </a:schemeClr>
                </a:solidFill>
              </a:rPr>
              <a:t>% increase in sales of leading brand’s product line</a:t>
            </a:r>
          </a:p>
          <a:p>
            <a:r>
              <a:rPr lang="en-US" dirty="0" smtClean="0">
                <a:solidFill>
                  <a:schemeClr val="tx1">
                    <a:lumMod val="65000"/>
                    <a:lumOff val="35000"/>
                  </a:schemeClr>
                </a:solidFill>
              </a:rPr>
              <a:t>	Overall </a:t>
            </a:r>
            <a:r>
              <a:rPr lang="en-US" dirty="0">
                <a:solidFill>
                  <a:schemeClr val="tx1">
                    <a:lumMod val="65000"/>
                    <a:lumOff val="35000"/>
                  </a:schemeClr>
                </a:solidFill>
              </a:rPr>
              <a:t>quality lead activity has increased by 25</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
        <p:nvSpPr>
          <p:cNvPr id="23" name="Title 4"/>
          <p:cNvSpPr>
            <a:spLocks noGrp="1"/>
          </p:cNvSpPr>
          <p:nvPr>
            <p:ph type="title"/>
          </p:nvPr>
        </p:nvSpPr>
        <p:spPr>
          <a:xfrm>
            <a:off x="213359" y="400164"/>
            <a:ext cx="8087362" cy="600260"/>
          </a:xfrm>
        </p:spPr>
        <p:txBody>
          <a:bodyPr/>
          <a:lstStyle/>
          <a:p>
            <a:r>
              <a:rPr lang="en-US" sz="3600" b="1" dirty="0" smtClean="0">
                <a:solidFill>
                  <a:schemeClr val="tx2"/>
                </a:solidFill>
                <a:latin typeface="Arial Narrow" charset="0"/>
                <a:ea typeface="Arial Narrow" charset="0"/>
                <a:cs typeface="Arial Narrow" charset="0"/>
              </a:rPr>
              <a:t>CLIENT RESULTS</a:t>
            </a:r>
            <a:endParaRPr lang="en-US" sz="3600" b="1" dirty="0">
              <a:solidFill>
                <a:schemeClr val="tx2"/>
              </a:solidFill>
              <a:latin typeface="Arial Narrow" charset="0"/>
              <a:ea typeface="Arial Narrow" charset="0"/>
              <a:cs typeface="Arial Narrow" charset="0"/>
            </a:endParaRPr>
          </a:p>
        </p:txBody>
      </p:sp>
    </p:spTree>
    <p:extLst>
      <p:ext uri="{BB962C8B-B14F-4D97-AF65-F5344CB8AC3E}">
        <p14:creationId xmlns:p14="http://schemas.microsoft.com/office/powerpoint/2010/main" val="32498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506" y="1274218"/>
            <a:ext cx="6969054" cy="2839244"/>
          </a:xfrm>
          <a:prstGeom prst="rect">
            <a:avLst/>
          </a:prstGeom>
        </p:spPr>
      </p:pic>
      <p:sp>
        <p:nvSpPr>
          <p:cNvPr id="3" name="Rectangle 2"/>
          <p:cNvSpPr/>
          <p:nvPr/>
        </p:nvSpPr>
        <p:spPr>
          <a:xfrm>
            <a:off x="0" y="1275556"/>
            <a:ext cx="4495800" cy="2837906"/>
          </a:xfrm>
          <a:prstGeom prst="rect">
            <a:avLst/>
          </a:prstGeom>
          <a:gradFill flip="none" rotWithShape="1">
            <a:gsLst>
              <a:gs pos="100000">
                <a:schemeClr val="tx2"/>
              </a:gs>
              <a:gs pos="100000">
                <a:schemeClr val="accent1">
                  <a:tint val="50000"/>
                  <a:shade val="100000"/>
                  <a:satMod val="35000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276894"/>
            <a:ext cx="9144000" cy="2837906"/>
          </a:xfrm>
          <a:prstGeom prst="rect">
            <a:avLst/>
          </a:prstGeom>
          <a:gradFill flip="none" rotWithShape="1">
            <a:gsLst>
              <a:gs pos="49000">
                <a:schemeClr val="tx2"/>
              </a:gs>
              <a:gs pos="0">
                <a:schemeClr val="bg1">
                  <a:alpha val="0"/>
                </a:schemeClr>
              </a:gs>
            </a:gsLst>
            <a:lin ang="11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52400" y="1407855"/>
            <a:ext cx="4724400" cy="2554545"/>
          </a:xfrm>
          <a:prstGeom prst="rect">
            <a:avLst/>
          </a:prstGeom>
          <a:noFill/>
        </p:spPr>
        <p:txBody>
          <a:bodyPr wrap="square" rtlCol="0">
            <a:spAutoFit/>
          </a:bodyPr>
          <a:lstStyle/>
          <a:p>
            <a:r>
              <a:rPr lang="en-US" sz="3200" b="1" dirty="0" smtClean="0">
                <a:solidFill>
                  <a:schemeClr val="bg1"/>
                </a:solidFill>
                <a:latin typeface="Arial Narrow" charset="0"/>
                <a:ea typeface="Arial Narrow" charset="0"/>
                <a:cs typeface="Arial Narrow" charset="0"/>
              </a:rPr>
              <a:t>INDUSTRIAL AND COMMERCIAL MFTR INCREASES SITE TRAFFIC </a:t>
            </a:r>
            <a:r>
              <a:rPr lang="en-US" sz="3200" b="1" dirty="0" smtClean="0">
                <a:solidFill>
                  <a:srgbClr val="00B0F0"/>
                </a:solidFill>
                <a:latin typeface="Arial Narrow" charset="0"/>
                <a:ea typeface="Arial Narrow" charset="0"/>
                <a:cs typeface="Arial Narrow" charset="0"/>
              </a:rPr>
              <a:t>48% </a:t>
            </a:r>
            <a:r>
              <a:rPr lang="en-US" sz="3200" b="1" dirty="0" smtClean="0">
                <a:solidFill>
                  <a:schemeClr val="bg1"/>
                </a:solidFill>
                <a:latin typeface="Arial Narrow" charset="0"/>
                <a:ea typeface="Arial Narrow" charset="0"/>
                <a:cs typeface="Arial Narrow" charset="0"/>
              </a:rPr>
              <a:t>DUE TO OPTIMIZED SEM CAMPAIGN</a:t>
            </a:r>
            <a:endParaRPr lang="en-US" sz="2800" b="1" dirty="0">
              <a:solidFill>
                <a:schemeClr val="bg1"/>
              </a:solidFill>
              <a:latin typeface="Arial Narrow" charset="0"/>
              <a:ea typeface="Arial Narrow" charset="0"/>
              <a:cs typeface="Arial Narrow" charset="0"/>
            </a:endParaRPr>
          </a:p>
        </p:txBody>
      </p:sp>
      <p:sp>
        <p:nvSpPr>
          <p:cNvPr id="7" name="TextBox 6"/>
          <p:cNvSpPr txBox="1"/>
          <p:nvPr/>
        </p:nvSpPr>
        <p:spPr>
          <a:xfrm>
            <a:off x="212361" y="4191000"/>
            <a:ext cx="8779239" cy="2616101"/>
          </a:xfrm>
          <a:prstGeom prst="rect">
            <a:avLst/>
          </a:prstGeom>
          <a:noFill/>
        </p:spPr>
        <p:txBody>
          <a:bodyPr wrap="square" rtlCol="0">
            <a:spAutoFit/>
          </a:bodyPr>
          <a:lstStyle/>
          <a:p>
            <a:r>
              <a:rPr lang="en-US" dirty="0" smtClean="0">
                <a:solidFill>
                  <a:schemeClr val="tx1">
                    <a:lumMod val="65000"/>
                    <a:lumOff val="35000"/>
                  </a:schemeClr>
                </a:solidFill>
              </a:rPr>
              <a:t>CHALLENGE: Capitalize on full potential of the search market for their industry</a:t>
            </a:r>
          </a:p>
          <a:p>
            <a:endParaRPr lang="en-US" sz="1000" dirty="0" smtClean="0">
              <a:solidFill>
                <a:schemeClr val="tx1">
                  <a:lumMod val="65000"/>
                  <a:lumOff val="35000"/>
                </a:schemeClr>
              </a:solidFill>
            </a:endParaRPr>
          </a:p>
          <a:p>
            <a:r>
              <a:rPr lang="en-US" dirty="0" smtClean="0">
                <a:solidFill>
                  <a:schemeClr val="tx1">
                    <a:lumMod val="65000"/>
                    <a:lumOff val="35000"/>
                  </a:schemeClr>
                </a:solidFill>
              </a:rPr>
              <a:t>SOLUTION: Launched an SEM </a:t>
            </a:r>
            <a:r>
              <a:rPr lang="en-US" dirty="0">
                <a:solidFill>
                  <a:schemeClr val="tx1">
                    <a:lumMod val="65000"/>
                    <a:lumOff val="35000"/>
                  </a:schemeClr>
                </a:solidFill>
              </a:rPr>
              <a:t>plan </a:t>
            </a:r>
            <a:r>
              <a:rPr lang="en-US" dirty="0" smtClean="0">
                <a:solidFill>
                  <a:schemeClr val="tx1">
                    <a:lumMod val="65000"/>
                    <a:lumOff val="35000"/>
                  </a:schemeClr>
                </a:solidFill>
              </a:rPr>
              <a:t>to drive site traffic to 4 key site sections to increase 	consumer engagement and education of products</a:t>
            </a:r>
          </a:p>
          <a:p>
            <a:endParaRPr lang="en-US" sz="1000" dirty="0" smtClean="0">
              <a:solidFill>
                <a:schemeClr val="tx1">
                  <a:lumMod val="65000"/>
                  <a:lumOff val="35000"/>
                </a:schemeClr>
              </a:solidFill>
            </a:endParaRPr>
          </a:p>
          <a:p>
            <a:r>
              <a:rPr lang="en-US" dirty="0" smtClean="0">
                <a:solidFill>
                  <a:schemeClr val="tx1">
                    <a:lumMod val="65000"/>
                    <a:lumOff val="35000"/>
                  </a:schemeClr>
                </a:solidFill>
              </a:rPr>
              <a:t>RESULTS: </a:t>
            </a:r>
            <a:r>
              <a:rPr lang="en-US" dirty="0">
                <a:solidFill>
                  <a:schemeClr val="tx1">
                    <a:lumMod val="65000"/>
                    <a:lumOff val="35000"/>
                  </a:schemeClr>
                </a:solidFill>
              </a:rPr>
              <a:t>Over 43% search impression share of targeted keywords</a:t>
            </a:r>
          </a:p>
          <a:p>
            <a:r>
              <a:rPr lang="en-US" dirty="0" smtClean="0">
                <a:solidFill>
                  <a:schemeClr val="tx1">
                    <a:lumMod val="65000"/>
                    <a:lumOff val="35000"/>
                  </a:schemeClr>
                </a:solidFill>
              </a:rPr>
              <a:t>	Notable </a:t>
            </a:r>
            <a:r>
              <a:rPr lang="en-US" dirty="0">
                <a:solidFill>
                  <a:schemeClr val="tx1">
                    <a:lumMod val="65000"/>
                    <a:lumOff val="35000"/>
                  </a:schemeClr>
                </a:solidFill>
              </a:rPr>
              <a:t>increase in </a:t>
            </a:r>
            <a:r>
              <a:rPr lang="en-US" dirty="0" smtClean="0">
                <a:solidFill>
                  <a:schemeClr val="tx1">
                    <a:lumMod val="65000"/>
                    <a:lumOff val="35000"/>
                  </a:schemeClr>
                </a:solidFill>
              </a:rPr>
              <a:t>click-</a:t>
            </a:r>
            <a:r>
              <a:rPr lang="en-US" dirty="0" err="1" smtClean="0">
                <a:solidFill>
                  <a:schemeClr val="tx1">
                    <a:lumMod val="65000"/>
                    <a:lumOff val="35000"/>
                  </a:schemeClr>
                </a:solidFill>
              </a:rPr>
              <a:t>throughs</a:t>
            </a:r>
            <a:endParaRPr lang="en-US" dirty="0" smtClean="0">
              <a:solidFill>
                <a:schemeClr val="tx1">
                  <a:lumMod val="65000"/>
                  <a:lumOff val="35000"/>
                </a:schemeClr>
              </a:solidFill>
            </a:endParaRPr>
          </a:p>
          <a:p>
            <a:r>
              <a:rPr lang="en-US" dirty="0">
                <a:solidFill>
                  <a:schemeClr val="tx1">
                    <a:lumMod val="65000"/>
                    <a:lumOff val="35000"/>
                  </a:schemeClr>
                </a:solidFill>
              </a:rPr>
              <a:t>	</a:t>
            </a:r>
            <a:r>
              <a:rPr lang="en-US" dirty="0" smtClean="0">
                <a:solidFill>
                  <a:schemeClr val="tx1">
                    <a:lumMod val="65000"/>
                    <a:lumOff val="35000"/>
                  </a:schemeClr>
                </a:solidFill>
              </a:rPr>
              <a:t>48</a:t>
            </a:r>
            <a:r>
              <a:rPr lang="en-US" dirty="0">
                <a:solidFill>
                  <a:schemeClr val="tx1">
                    <a:lumMod val="65000"/>
                    <a:lumOff val="35000"/>
                  </a:schemeClr>
                </a:solidFill>
              </a:rPr>
              <a:t>% increase in overall site traffic with substantial improvements to key sections</a:t>
            </a:r>
          </a:p>
          <a:p>
            <a:r>
              <a:rPr lang="en-US" dirty="0" smtClean="0">
                <a:solidFill>
                  <a:schemeClr val="tx1">
                    <a:lumMod val="65000"/>
                    <a:lumOff val="35000"/>
                  </a:schemeClr>
                </a:solidFill>
              </a:rPr>
              <a:t>	Overall </a:t>
            </a:r>
            <a:r>
              <a:rPr lang="en-US" dirty="0">
                <a:solidFill>
                  <a:schemeClr val="tx1">
                    <a:lumMod val="65000"/>
                    <a:lumOff val="35000"/>
                  </a:schemeClr>
                </a:solidFill>
              </a:rPr>
              <a:t>quality lead activity </a:t>
            </a:r>
            <a:r>
              <a:rPr lang="en-US" dirty="0" smtClean="0">
                <a:solidFill>
                  <a:schemeClr val="tx1">
                    <a:lumMod val="65000"/>
                    <a:lumOff val="35000"/>
                  </a:schemeClr>
                </a:solidFill>
              </a:rPr>
              <a:t>increased </a:t>
            </a:r>
            <a:r>
              <a:rPr lang="en-US" dirty="0">
                <a:solidFill>
                  <a:schemeClr val="tx1">
                    <a:lumMod val="65000"/>
                    <a:lumOff val="35000"/>
                  </a:schemeClr>
                </a:solidFill>
              </a:rPr>
              <a:t>by 25</a:t>
            </a:r>
            <a:r>
              <a:rPr lang="en-US" dirty="0" smtClean="0">
                <a:solidFill>
                  <a:schemeClr val="tx1">
                    <a:lumMod val="65000"/>
                    <a:lumOff val="35000"/>
                  </a:schemeClr>
                </a:solidFill>
              </a:rPr>
              <a:t>%</a:t>
            </a:r>
          </a:p>
          <a:p>
            <a:r>
              <a:rPr lang="en-US" dirty="0" smtClean="0">
                <a:solidFill>
                  <a:schemeClr val="tx1">
                    <a:lumMod val="65000"/>
                    <a:lumOff val="35000"/>
                  </a:schemeClr>
                </a:solidFill>
              </a:rPr>
              <a:t>	Maintained </a:t>
            </a:r>
            <a:r>
              <a:rPr lang="en-US" dirty="0">
                <a:solidFill>
                  <a:schemeClr val="tx1">
                    <a:lumMod val="65000"/>
                    <a:lumOff val="35000"/>
                  </a:schemeClr>
                </a:solidFill>
              </a:rPr>
              <a:t>low bounce rate of 52</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
        <p:nvSpPr>
          <p:cNvPr id="23" name="Title 4"/>
          <p:cNvSpPr>
            <a:spLocks noGrp="1"/>
          </p:cNvSpPr>
          <p:nvPr>
            <p:ph type="title"/>
          </p:nvPr>
        </p:nvSpPr>
        <p:spPr>
          <a:xfrm>
            <a:off x="213359" y="400164"/>
            <a:ext cx="8087362" cy="600260"/>
          </a:xfrm>
        </p:spPr>
        <p:txBody>
          <a:bodyPr/>
          <a:lstStyle/>
          <a:p>
            <a:r>
              <a:rPr lang="en-US" sz="3600" b="1" dirty="0" smtClean="0">
                <a:solidFill>
                  <a:schemeClr val="tx2"/>
                </a:solidFill>
                <a:latin typeface="Arial Narrow" charset="0"/>
                <a:ea typeface="Arial Narrow" charset="0"/>
                <a:cs typeface="Arial Narrow" charset="0"/>
              </a:rPr>
              <a:t>CLIENT RESULTS</a:t>
            </a:r>
            <a:endParaRPr lang="en-US" sz="3600" b="1" dirty="0">
              <a:solidFill>
                <a:schemeClr val="tx2"/>
              </a:solidFill>
              <a:latin typeface="Arial Narrow" charset="0"/>
              <a:ea typeface="Arial Narrow" charset="0"/>
              <a:cs typeface="Arial Narrow" charset="0"/>
            </a:endParaRPr>
          </a:p>
        </p:txBody>
      </p:sp>
    </p:spTree>
    <p:extLst>
      <p:ext uri="{BB962C8B-B14F-4D97-AF65-F5344CB8AC3E}">
        <p14:creationId xmlns:p14="http://schemas.microsoft.com/office/powerpoint/2010/main" val="17506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19200"/>
            <a:ext cx="9144000" cy="5638800"/>
          </a:xfrm>
          <a:prstGeom prst="rect">
            <a:avLst/>
          </a:prstGeom>
          <a:gradFill>
            <a:gsLst>
              <a:gs pos="0">
                <a:scrgbClr r="0" g="0" b="0"/>
              </a:gs>
              <a:gs pos="0">
                <a:schemeClr val="tx2"/>
              </a:gs>
              <a:gs pos="0">
                <a:schemeClr val="accent1">
                  <a:lumMod val="89000"/>
                </a:schemeClr>
              </a:gs>
              <a:gs pos="0">
                <a:schemeClr val="accent1">
                  <a:lumMod val="75000"/>
                </a:schemeClr>
              </a:gs>
              <a:gs pos="0">
                <a:schemeClr val="accent1">
                  <a:lumMod val="70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idx="1"/>
          </p:nvPr>
        </p:nvSpPr>
        <p:spPr>
          <a:xfrm>
            <a:off x="1143000" y="1454978"/>
            <a:ext cx="7848600" cy="4525963"/>
          </a:xfrm>
          <a:prstGeom prst="rect">
            <a:avLst/>
          </a:prstGeom>
        </p:spPr>
        <p:txBody>
          <a:bodyPr/>
          <a:lstStyle/>
          <a:p>
            <a:pPr marL="0" indent="0">
              <a:buNone/>
            </a:pPr>
            <a:r>
              <a:rPr lang="en-US" sz="2000" b="0" i="1" dirty="0" smtClean="0">
                <a:solidFill>
                  <a:schemeClr val="bg1"/>
                </a:solidFill>
              </a:rPr>
              <a:t>“</a:t>
            </a:r>
            <a:r>
              <a:rPr lang="en-US" sz="1800" i="1" dirty="0" err="1">
                <a:solidFill>
                  <a:schemeClr val="bg1"/>
                </a:solidFill>
              </a:rPr>
              <a:t>MassLive</a:t>
            </a:r>
            <a:r>
              <a:rPr lang="en-US" sz="1800" i="1" dirty="0">
                <a:solidFill>
                  <a:schemeClr val="bg1"/>
                </a:solidFill>
              </a:rPr>
              <a:t> Media is a true partner. I am very impressed with the ongoing support and attention given to our account. I am so pleased with the overall experience even recommended their service to a customer for their SEM </a:t>
            </a:r>
            <a:r>
              <a:rPr lang="en-US" sz="1800" i="1" dirty="0" smtClean="0">
                <a:solidFill>
                  <a:schemeClr val="bg1"/>
                </a:solidFill>
              </a:rPr>
              <a:t>needs</a:t>
            </a:r>
            <a:r>
              <a:rPr lang="en-US" sz="2000" b="0" i="1" dirty="0" smtClean="0">
                <a:solidFill>
                  <a:schemeClr val="bg1"/>
                </a:solidFill>
              </a:rPr>
              <a:t>.”</a:t>
            </a:r>
          </a:p>
          <a:p>
            <a:pPr marL="0" indent="0">
              <a:buNone/>
            </a:pPr>
            <a:r>
              <a:rPr lang="en-US" sz="2000" dirty="0" smtClean="0">
                <a:solidFill>
                  <a:schemeClr val="bg1">
                    <a:lumMod val="95000"/>
                  </a:schemeClr>
                </a:solidFill>
              </a:rPr>
              <a:t>-</a:t>
            </a:r>
            <a:r>
              <a:rPr lang="en-US" sz="2000" b="1" dirty="0" smtClean="0">
                <a:solidFill>
                  <a:schemeClr val="bg1">
                    <a:lumMod val="95000"/>
                  </a:schemeClr>
                </a:solidFill>
              </a:rPr>
              <a:t>Marketing Director, Industrial and Commercial Manufacturer</a:t>
            </a:r>
            <a:endParaRPr lang="en-US" sz="2000" b="1" dirty="0">
              <a:solidFill>
                <a:schemeClr val="bg1">
                  <a:lumMod val="95000"/>
                </a:schemeClr>
              </a:solidFill>
            </a:endParaRPr>
          </a:p>
        </p:txBody>
      </p:sp>
      <p:sp>
        <p:nvSpPr>
          <p:cNvPr id="16" name="Text Placeholder 5"/>
          <p:cNvSpPr txBox="1">
            <a:spLocks/>
          </p:cNvSpPr>
          <p:nvPr/>
        </p:nvSpPr>
        <p:spPr>
          <a:xfrm>
            <a:off x="-9939" y="3209108"/>
            <a:ext cx="7559041" cy="285591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MS PGothic" panose="020B0600070205080204"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i="1" dirty="0" smtClean="0">
                <a:solidFill>
                  <a:schemeClr val="bg1"/>
                </a:solidFill>
              </a:rPr>
              <a:t>“</a:t>
            </a:r>
            <a:r>
              <a:rPr lang="en-US" sz="1800" i="1" dirty="0" err="1">
                <a:solidFill>
                  <a:schemeClr val="bg1"/>
                </a:solidFill>
              </a:rPr>
              <a:t>MassLive</a:t>
            </a:r>
            <a:r>
              <a:rPr lang="en-US" sz="1800" i="1" dirty="0">
                <a:solidFill>
                  <a:schemeClr val="bg1"/>
                </a:solidFill>
              </a:rPr>
              <a:t> Media’s experience and knowledge has been imperative to growing our website traffic and driving our sales goals. We recommend </a:t>
            </a:r>
            <a:r>
              <a:rPr lang="en-US" sz="1800" i="1" dirty="0" err="1">
                <a:solidFill>
                  <a:schemeClr val="bg1"/>
                </a:solidFill>
              </a:rPr>
              <a:t>MassLive</a:t>
            </a:r>
            <a:r>
              <a:rPr lang="en-US" sz="1800" i="1" dirty="0">
                <a:solidFill>
                  <a:schemeClr val="bg1"/>
                </a:solidFill>
              </a:rPr>
              <a:t> Media to any business looking for a robust digital marketing plan that is customized for your needs and comes with the personal support of local </a:t>
            </a:r>
            <a:r>
              <a:rPr lang="en-US" sz="1800" i="1" dirty="0" smtClean="0">
                <a:solidFill>
                  <a:schemeClr val="bg1"/>
                </a:solidFill>
              </a:rPr>
              <a:t>professionals</a:t>
            </a:r>
            <a:r>
              <a:rPr lang="en-US" sz="2000" i="1" dirty="0" smtClean="0">
                <a:solidFill>
                  <a:schemeClr val="bg1"/>
                </a:solidFill>
              </a:rPr>
              <a:t>.”</a:t>
            </a:r>
          </a:p>
          <a:p>
            <a:pPr marL="0" indent="0" algn="r">
              <a:buFont typeface="Arial" charset="0"/>
              <a:buNone/>
            </a:pPr>
            <a:r>
              <a:rPr lang="en-US" sz="2000" b="1" dirty="0" smtClean="0">
                <a:solidFill>
                  <a:schemeClr val="bg1">
                    <a:lumMod val="95000"/>
                  </a:schemeClr>
                </a:solidFill>
                <a:latin typeface="Helvetica" charset="0"/>
                <a:ea typeface="Helvetica" charset="0"/>
                <a:cs typeface="Helvetica" charset="0"/>
              </a:rPr>
              <a:t>-General Manager, Outdoor Recreation Retailer</a:t>
            </a:r>
            <a:endParaRPr lang="en-US" sz="2000" b="1" dirty="0">
              <a:solidFill>
                <a:schemeClr val="bg1">
                  <a:lumMod val="95000"/>
                </a:schemeClr>
              </a:solidFill>
              <a:latin typeface="Helvetica" charset="0"/>
              <a:ea typeface="Helvetica" charset="0"/>
              <a:cs typeface="Helvetica" charset="0"/>
            </a:endParaRPr>
          </a:p>
        </p:txBody>
      </p:sp>
      <p:sp>
        <p:nvSpPr>
          <p:cNvPr id="19" name="Text Placeholder 5"/>
          <p:cNvSpPr txBox="1">
            <a:spLocks/>
          </p:cNvSpPr>
          <p:nvPr/>
        </p:nvSpPr>
        <p:spPr>
          <a:xfrm>
            <a:off x="1143000" y="5064125"/>
            <a:ext cx="7619002" cy="285591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MS PGothic" panose="020B0600070205080204"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smtClean="0">
                <a:solidFill>
                  <a:schemeClr val="bg1"/>
                </a:solidFill>
              </a:rPr>
              <a:t>“</a:t>
            </a:r>
            <a:r>
              <a:rPr lang="en-US" sz="1800" i="1" dirty="0" err="1">
                <a:solidFill>
                  <a:schemeClr val="bg1"/>
                </a:solidFill>
              </a:rPr>
              <a:t>MassLive</a:t>
            </a:r>
            <a:r>
              <a:rPr lang="en-US" sz="1800" i="1" dirty="0">
                <a:solidFill>
                  <a:schemeClr val="bg1"/>
                </a:solidFill>
              </a:rPr>
              <a:t> Media was an ideal partner for us as we dipped our toes into the waters of digital display and optimization. They recommended fitting solutions for our specific needs and budget and provided us with an ongoing education as we progressed through our 2016 </a:t>
            </a:r>
            <a:r>
              <a:rPr lang="en-US" sz="1800" i="1" dirty="0" smtClean="0">
                <a:solidFill>
                  <a:schemeClr val="bg1"/>
                </a:solidFill>
              </a:rPr>
              <a:t>campaign</a:t>
            </a:r>
            <a:r>
              <a:rPr lang="en-US" sz="2000" i="1" dirty="0" smtClean="0">
                <a:solidFill>
                  <a:schemeClr val="bg1"/>
                </a:solidFill>
              </a:rPr>
              <a:t>.”</a:t>
            </a:r>
          </a:p>
          <a:p>
            <a:pPr marL="0" indent="0">
              <a:buFont typeface="Arial" charset="0"/>
              <a:buNone/>
            </a:pPr>
            <a:r>
              <a:rPr lang="en-US" sz="2000" b="1" dirty="0" smtClean="0">
                <a:solidFill>
                  <a:schemeClr val="bg1">
                    <a:lumMod val="95000"/>
                  </a:schemeClr>
                </a:solidFill>
                <a:latin typeface="Helvetica" charset="0"/>
                <a:ea typeface="Helvetica" charset="0"/>
                <a:cs typeface="Helvetica" charset="0"/>
              </a:rPr>
              <a:t>-Chief Branding and Communications Officer</a:t>
            </a:r>
            <a:endParaRPr lang="en-US" sz="2000" b="1" dirty="0">
              <a:solidFill>
                <a:schemeClr val="bg1">
                  <a:lumMod val="95000"/>
                </a:schemeClr>
              </a:solidFill>
              <a:latin typeface="Helvetica" charset="0"/>
              <a:ea typeface="Helvetica" charset="0"/>
              <a:cs typeface="Helvetica" charset="0"/>
            </a:endParaRPr>
          </a:p>
        </p:txBody>
      </p:sp>
      <p:sp>
        <p:nvSpPr>
          <p:cNvPr id="8" name="Title 4"/>
          <p:cNvSpPr>
            <a:spLocks noGrp="1"/>
          </p:cNvSpPr>
          <p:nvPr>
            <p:ph type="title"/>
          </p:nvPr>
        </p:nvSpPr>
        <p:spPr>
          <a:xfrm>
            <a:off x="213359" y="400164"/>
            <a:ext cx="8087362" cy="600260"/>
          </a:xfrm>
        </p:spPr>
        <p:txBody>
          <a:bodyPr/>
          <a:lstStyle/>
          <a:p>
            <a:r>
              <a:rPr lang="en-US" sz="3600" b="1" dirty="0" smtClean="0">
                <a:solidFill>
                  <a:schemeClr val="tx2"/>
                </a:solidFill>
                <a:latin typeface="Arial Narrow" charset="0"/>
                <a:ea typeface="Arial Narrow" charset="0"/>
                <a:cs typeface="Arial Narrow" charset="0"/>
              </a:rPr>
              <a:t>CLIENT FEEDBACK</a:t>
            </a:r>
            <a:endParaRPr lang="en-US" sz="3600" b="1" dirty="0">
              <a:solidFill>
                <a:schemeClr val="tx2"/>
              </a:solidFill>
              <a:latin typeface="Arial Narrow" charset="0"/>
              <a:ea typeface="Arial Narrow" charset="0"/>
              <a:cs typeface="Arial Narrow" charset="0"/>
            </a:endParaRPr>
          </a:p>
        </p:txBody>
      </p:sp>
      <p:sp>
        <p:nvSpPr>
          <p:cNvPr id="9" name="Rounded Rectangular Callout 8"/>
          <p:cNvSpPr/>
          <p:nvPr/>
        </p:nvSpPr>
        <p:spPr>
          <a:xfrm>
            <a:off x="213358" y="1828800"/>
            <a:ext cx="624841" cy="419169"/>
          </a:xfrm>
          <a:prstGeom prst="wedgeRoundRectCallout">
            <a:avLst>
              <a:gd name="adj1" fmla="val 55767"/>
              <a:gd name="adj2" fmla="val 7963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2800" dirty="0" smtClean="0">
                <a:solidFill>
                  <a:schemeClr val="tx1">
                    <a:lumMod val="65000"/>
                    <a:lumOff val="35000"/>
                  </a:schemeClr>
                </a:solidFill>
              </a:rPr>
              <a:t>…</a:t>
            </a:r>
            <a:endParaRPr lang="en-US" sz="2800" dirty="0">
              <a:solidFill>
                <a:schemeClr val="tx1">
                  <a:lumMod val="65000"/>
                  <a:lumOff val="35000"/>
                </a:schemeClr>
              </a:solidFill>
            </a:endParaRPr>
          </a:p>
        </p:txBody>
      </p:sp>
      <p:sp>
        <p:nvSpPr>
          <p:cNvPr id="12" name="Rounded Rectangular Callout 11"/>
          <p:cNvSpPr/>
          <p:nvPr/>
        </p:nvSpPr>
        <p:spPr>
          <a:xfrm>
            <a:off x="262392" y="5486400"/>
            <a:ext cx="624841" cy="419169"/>
          </a:xfrm>
          <a:prstGeom prst="wedgeRoundRectCallout">
            <a:avLst>
              <a:gd name="adj1" fmla="val 55767"/>
              <a:gd name="adj2" fmla="val 7963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2800" dirty="0" smtClean="0">
                <a:solidFill>
                  <a:schemeClr val="tx1">
                    <a:lumMod val="65000"/>
                    <a:lumOff val="35000"/>
                  </a:schemeClr>
                </a:solidFill>
              </a:rPr>
              <a:t>…</a:t>
            </a:r>
            <a:endParaRPr lang="en-US" sz="2800" dirty="0">
              <a:solidFill>
                <a:schemeClr val="tx1">
                  <a:lumMod val="65000"/>
                  <a:lumOff val="35000"/>
                </a:schemeClr>
              </a:solidFill>
            </a:endParaRPr>
          </a:p>
        </p:txBody>
      </p:sp>
      <p:sp>
        <p:nvSpPr>
          <p:cNvPr id="13" name="Rounded Rectangular Callout 12"/>
          <p:cNvSpPr/>
          <p:nvPr/>
        </p:nvSpPr>
        <p:spPr>
          <a:xfrm>
            <a:off x="7985759" y="3581400"/>
            <a:ext cx="624841" cy="419169"/>
          </a:xfrm>
          <a:prstGeom prst="wedgeRoundRectCallout">
            <a:avLst>
              <a:gd name="adj1" fmla="val -52398"/>
              <a:gd name="adj2" fmla="val 7963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2800" dirty="0" smtClean="0">
                <a:solidFill>
                  <a:schemeClr val="tx1">
                    <a:lumMod val="65000"/>
                    <a:lumOff val="35000"/>
                  </a:schemeClr>
                </a:solidFill>
              </a:rPr>
              <a:t>…</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95583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assLive Media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sLive Media Theme" id="{826DA862-5397-9445-8C3E-128296BFE86A}" vid="{6BD9C711-671E-F742-BF21-07B116F9C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MassLive Media Theme</Template>
  <TotalTime>4</TotalTime>
  <Words>392</Words>
  <Application>Microsoft Macintosh PowerPoint</Application>
  <PresentationFormat>On-screen Show (4:3)</PresentationFormat>
  <Paragraphs>80</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Arial Narrow</vt:lpstr>
      <vt:lpstr>Calibri</vt:lpstr>
      <vt:lpstr>Geneva</vt:lpstr>
      <vt:lpstr>Helvetica</vt:lpstr>
      <vt:lpstr>Mangal</vt:lpstr>
      <vt:lpstr>MS PGothic</vt:lpstr>
      <vt:lpstr>MassLive Media Theme</vt:lpstr>
      <vt:lpstr>CLIENT RESULTS</vt:lpstr>
      <vt:lpstr>CLIENT RESULTS</vt:lpstr>
      <vt:lpstr>CLIENT FEEDBACK</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RESULTS</dc:title>
  <dc:creator>Sally Azar</dc:creator>
  <cp:lastModifiedBy>Sally Azar</cp:lastModifiedBy>
  <cp:revision>1</cp:revision>
  <dcterms:created xsi:type="dcterms:W3CDTF">2016-12-19T19:51:11Z</dcterms:created>
  <dcterms:modified xsi:type="dcterms:W3CDTF">2016-12-19T19:55:17Z</dcterms:modified>
</cp:coreProperties>
</file>