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309" r:id="rId3"/>
    <p:sldId id="325" r:id="rId4"/>
    <p:sldId id="326" r:id="rId5"/>
    <p:sldId id="327" r:id="rId6"/>
    <p:sldId id="322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23A"/>
    <a:srgbClr val="00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05F38-E1C2-4C14-9A53-4A2EE4F1FD3A}" v="90" dt="2018-05-29T13:09:03.585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4118" autoAdjust="0"/>
  </p:normalViewPr>
  <p:slideViewPr>
    <p:cSldViewPr snapToGrid="0" snapToObjects="1">
      <p:cViewPr varScale="1">
        <p:scale>
          <a:sx n="66" d="100"/>
          <a:sy n="66" d="100"/>
        </p:scale>
        <p:origin x="10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9C7BC-932E-D145-BE11-096A2916BCCF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5B48-3D63-D24A-94CD-30B04EE9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5B48-3D63-D24A-94CD-30B04EE9B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MassLive.com strives</a:t>
            </a:r>
            <a:r>
              <a:rPr lang="en-US" baseline="0" dirty="0"/>
              <a:t> to improve user experience while also improving ad engagement in a mobile-first world, </a:t>
            </a:r>
            <a:r>
              <a:rPr lang="en-US" b="1" baseline="0" dirty="0"/>
              <a:t>starting with the MassLive.com homepage.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new design increases engagement, which in turn, increases the amount of time spent with both content and advertising.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new, responsive design also accommodates more ads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We have had to update our advertising options to seamlessly integrate into this improved user experience.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ultimate outcome will be a better ROI for our advertisers.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5B48-3D63-D24A-94CD-30B04EE9BE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5B48-3D63-D24A-94CD-30B04EE9B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2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D-9C0E-0440-A52D-127B58BC7D07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9EE-720A-9741-8B79-A3FC6FD6D08B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F6AC-DF6E-A246-A272-6C2185DC2F3B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018" y="1286541"/>
            <a:ext cx="2848196" cy="2796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94" y="1286541"/>
            <a:ext cx="4762056" cy="3356814"/>
          </a:xfrm>
        </p:spPr>
        <p:txBody>
          <a:bodyPr/>
          <a:lstStyle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4833250"/>
            <a:ext cx="581516" cy="273844"/>
          </a:xfrm>
        </p:spPr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6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F364-900B-6542-BBFC-0D5E741703AC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1B4E-6923-AD4C-B3E0-5B5B9E4D38FA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8AE-0956-3045-88D7-209BD9EDC5FC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1AF-316B-FA45-9D24-15CE6795CB1C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4A81-19FF-024E-83AC-EEAD865E9FD7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73AB-77C4-D84D-AC30-54BB1AF1A30C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49B1-25F9-1D4E-BF19-977BAAF4E1A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F23D1B-D1DD-AF44-AA3A-6F37390D249A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6230" y="4870958"/>
            <a:ext cx="25823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9DCB666-F0D3-1542-A66C-C11C402C4C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652" y="739810"/>
            <a:ext cx="4651879" cy="204536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Better reader experience, better advertiser results.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7236" y="3622431"/>
            <a:ext cx="4449656" cy="103932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Brand exposure opportunities on the new MassLive.com homepage.</a:t>
            </a:r>
            <a:endParaRPr lang="en-US" sz="1200" dirty="0"/>
          </a:p>
          <a:p>
            <a:pPr algn="l"/>
            <a:r>
              <a:rPr lang="en-US" sz="1200" dirty="0"/>
              <a:t>May 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326477" y="2911665"/>
            <a:ext cx="4632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5FD4C7-9F13-487D-8DD1-FF8F85BE2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477" y="528847"/>
            <a:ext cx="836614" cy="501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8F657-C112-4B47-B610-19AD06FF5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06" y="1359017"/>
            <a:ext cx="1557720" cy="27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A98CA8F-8C10-40EE-B739-DDD1796F7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140" y="468237"/>
            <a:ext cx="5728726" cy="6597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8" y="1031422"/>
            <a:ext cx="2848196" cy="1131344"/>
          </a:xfrm>
        </p:spPr>
        <p:txBody>
          <a:bodyPr>
            <a:noAutofit/>
          </a:bodyPr>
          <a:lstStyle/>
          <a:p>
            <a:r>
              <a:rPr lang="en-US" sz="2600" dirty="0"/>
              <a:t>The new</a:t>
            </a:r>
            <a:br>
              <a:rPr lang="en-US" sz="2600" dirty="0"/>
            </a:br>
            <a:r>
              <a:rPr lang="en-US" sz="2600" dirty="0"/>
              <a:t>MassLive.com</a:t>
            </a:r>
            <a:br>
              <a:rPr lang="en-US" sz="2600" dirty="0"/>
            </a:br>
            <a:r>
              <a:rPr lang="en-US" sz="2600" dirty="0"/>
              <a:t>homepage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18" y="2496127"/>
            <a:ext cx="2151559" cy="2072120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New, modern</a:t>
            </a:r>
            <a:r>
              <a:rPr lang="en-US" dirty="0"/>
              <a:t> </a:t>
            </a:r>
            <a:r>
              <a:rPr lang="en-US" b="1" dirty="0"/>
              <a:t>layout </a:t>
            </a:r>
            <a:r>
              <a:rPr lang="en-US" dirty="0"/>
              <a:t>is responsive and adaptive to any device.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homepage now has dedicated sections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News is organized to make sure readers don’t miss the most up-to-date </a:t>
            </a:r>
            <a:r>
              <a:rPr lang="en-US" i="1" dirty="0"/>
              <a:t>and</a:t>
            </a:r>
            <a:r>
              <a:rPr lang="en-US" dirty="0"/>
              <a:t> important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15162" y="2323013"/>
            <a:ext cx="4632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273" y="1747520"/>
            <a:ext cx="1435877" cy="28888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6C7BC7-55C1-4A8E-93B0-F9A77230C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62" y="383526"/>
            <a:ext cx="836614" cy="50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B4DDA-A50D-4400-9AA6-A0662DA80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406" y="2036010"/>
            <a:ext cx="1246914" cy="22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8" y="810130"/>
            <a:ext cx="2848196" cy="2796362"/>
          </a:xfrm>
        </p:spPr>
        <p:txBody>
          <a:bodyPr>
            <a:normAutofit/>
          </a:bodyPr>
          <a:lstStyle/>
          <a:p>
            <a:r>
              <a:rPr lang="en-US" sz="2900" dirty="0"/>
              <a:t>There has never been a better time to advertise on MassLive.com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94" y="810130"/>
            <a:ext cx="4762056" cy="3356814"/>
          </a:xfrm>
        </p:spPr>
        <p:txBody>
          <a:bodyPr>
            <a:normAutofit/>
          </a:bodyPr>
          <a:lstStyle/>
          <a:p>
            <a:pPr marL="228594" indent="-228594">
              <a:buFont typeface="Arial" charset="0"/>
              <a:buChar char="•"/>
            </a:pPr>
            <a:r>
              <a:rPr lang="en-US" sz="1600" dirty="0"/>
              <a:t>The new homepage is designed to deliver a </a:t>
            </a:r>
            <a:r>
              <a:rPr lang="en-US" sz="1600" b="1" dirty="0"/>
              <a:t>clean, fluid reading experience</a:t>
            </a:r>
            <a:r>
              <a:rPr lang="en-US" sz="1600" dirty="0"/>
              <a:t> on desktop and mobile.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600" dirty="0"/>
              <a:t>Ads are more integrated with content, </a:t>
            </a:r>
            <a:r>
              <a:rPr lang="en-US" sz="1600" b="1" dirty="0"/>
              <a:t>increasing engagement and conversion</a:t>
            </a:r>
            <a:r>
              <a:rPr lang="en-US" sz="1600" dirty="0"/>
              <a:t>.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new adhesion unit </a:t>
            </a:r>
            <a:r>
              <a:rPr lang="en-US" sz="1600" dirty="0"/>
              <a:t>follows the reader without being intrusive. 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600" dirty="0"/>
              <a:t>Advertisers can now </a:t>
            </a:r>
            <a:r>
              <a:rPr lang="en-US" sz="1600" b="1" dirty="0"/>
              <a:t>dominate homepage advertising </a:t>
            </a:r>
            <a:r>
              <a:rPr lang="en-US" sz="1600" dirty="0"/>
              <a:t>positions on all devices without a separate buy.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600" b="1" dirty="0"/>
              <a:t>Buy directly </a:t>
            </a:r>
            <a:r>
              <a:rPr lang="en-US" sz="1600" dirty="0"/>
              <a:t>through a MassLive.com representative to take advantage of these new advertising opportunities.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25322" y="3209021"/>
            <a:ext cx="4632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49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92DCBD-DFED-42F1-B146-9C5092E3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84" y="0"/>
            <a:ext cx="26335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8" y="1005851"/>
            <a:ext cx="2848196" cy="2796362"/>
          </a:xfrm>
        </p:spPr>
        <p:txBody>
          <a:bodyPr/>
          <a:lstStyle/>
          <a:p>
            <a:r>
              <a:rPr lang="en-US" dirty="0"/>
              <a:t>Roadblock/Takeover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98" y="2715396"/>
            <a:ext cx="3461619" cy="2069254"/>
          </a:xfrm>
        </p:spPr>
        <p:txBody>
          <a:bodyPr>
            <a:normAutofit/>
          </a:bodyPr>
          <a:lstStyle/>
          <a:p>
            <a:r>
              <a:rPr lang="en-US" b="1" dirty="0"/>
              <a:t>Make a big splash on the MassLive.com Homepage on both Desktop and Mobile</a:t>
            </a:r>
          </a:p>
          <a:p>
            <a:r>
              <a:rPr lang="en-US" b="1" dirty="0"/>
              <a:t>Two options:</a:t>
            </a:r>
          </a:p>
          <a:p>
            <a:pPr marL="228594" indent="-228594">
              <a:buFont typeface="+mj-lt"/>
              <a:buAutoNum type="arabicPeriod"/>
            </a:pPr>
            <a:r>
              <a:rPr lang="en-US" b="1" dirty="0"/>
              <a:t>Roadblock </a:t>
            </a:r>
            <a:r>
              <a:rPr lang="en-US" dirty="0"/>
              <a:t>– Top four ads on desktop and mobile</a:t>
            </a:r>
          </a:p>
          <a:p>
            <a:pPr marL="228594" indent="-228594">
              <a:buFont typeface="+mj-lt"/>
              <a:buAutoNum type="arabicPeriod"/>
            </a:pPr>
            <a:r>
              <a:rPr lang="en-US" b="1" dirty="0"/>
              <a:t>Takeover</a:t>
            </a:r>
            <a:r>
              <a:rPr lang="en-US" dirty="0"/>
              <a:t> – Top four ads plus adhesion unit on desktop and mobile</a:t>
            </a:r>
          </a:p>
          <a:p>
            <a:pPr marL="571486" lvl="1" indent="-228594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685783"/>
              <a:t>4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0650431">
            <a:off x="184951" y="402637"/>
            <a:ext cx="711200" cy="690880"/>
            <a:chOff x="3699819" y="541376"/>
            <a:chExt cx="711200" cy="690880"/>
          </a:xfrm>
        </p:grpSpPr>
        <p:sp>
          <p:nvSpPr>
            <p:cNvPr id="6" name="Oval 5"/>
            <p:cNvSpPr/>
            <p:nvPr/>
          </p:nvSpPr>
          <p:spPr>
            <a:xfrm>
              <a:off x="3699819" y="541376"/>
              <a:ext cx="690880" cy="690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20139" y="727366"/>
              <a:ext cx="69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1600" b="1" dirty="0">
                  <a:solidFill>
                    <a:prstClr val="white"/>
                  </a:solidFill>
                  <a:latin typeface="Arial" panose="020B0604020202020204"/>
                </a:rPr>
                <a:t>NEW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8498" y="2320166"/>
            <a:ext cx="252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400" b="1" dirty="0">
                <a:solidFill>
                  <a:srgbClr val="FF0000"/>
                </a:solidFill>
                <a:latin typeface="Arial" panose="020B0604020202020204"/>
              </a:rPr>
              <a:t>SOLD DIRECT ONLY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1731" y="377149"/>
            <a:ext cx="65405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013" b="1" dirty="0">
                <a:solidFill>
                  <a:prstClr val="white"/>
                </a:solidFill>
                <a:latin typeface="Arial" panose="020B0604020202020204"/>
              </a:rPr>
              <a:t>AD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9429" y="1885629"/>
            <a:ext cx="65405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013" b="1" dirty="0">
                <a:solidFill>
                  <a:prstClr val="white"/>
                </a:solidFill>
                <a:latin typeface="Arial" panose="020B0604020202020204"/>
              </a:rPr>
              <a:t>AD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09031" y="2630641"/>
            <a:ext cx="65405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013" b="1" dirty="0">
                <a:solidFill>
                  <a:prstClr val="white"/>
                </a:solidFill>
                <a:latin typeface="Arial" panose="020B0604020202020204"/>
              </a:rPr>
              <a:t>AD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2604" y="4907447"/>
            <a:ext cx="19369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013" b="1" dirty="0">
                <a:solidFill>
                  <a:prstClr val="white"/>
                </a:solidFill>
                <a:latin typeface="Arial" panose="020B0604020202020204"/>
              </a:rPr>
              <a:t>ADHESION 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49911" y="4310688"/>
            <a:ext cx="65405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013" b="1" dirty="0">
                <a:solidFill>
                  <a:prstClr val="white"/>
                </a:solidFill>
                <a:latin typeface="Arial" panose="020B0604020202020204"/>
              </a:rPr>
              <a:t>AD 4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25682" y="2202060"/>
            <a:ext cx="4632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3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532" y="483455"/>
            <a:ext cx="5587831" cy="322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2D978-0909-4969-BE0D-E1DB77A7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868" y="625599"/>
            <a:ext cx="4238625" cy="279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67" y="1024263"/>
            <a:ext cx="2848196" cy="1289605"/>
          </a:xfrm>
        </p:spPr>
        <p:txBody>
          <a:bodyPr/>
          <a:lstStyle/>
          <a:p>
            <a:r>
              <a:rPr lang="en-US" dirty="0"/>
              <a:t>Adhesion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29" y="3934161"/>
            <a:ext cx="3110310" cy="10862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970 x 90 </a:t>
            </a:r>
            <a:r>
              <a:rPr lang="en-US" b="1" dirty="0"/>
              <a:t>desktop </a:t>
            </a:r>
            <a:r>
              <a:rPr lang="en-US" dirty="0"/>
              <a:t>adhesion ad unit</a:t>
            </a:r>
          </a:p>
          <a:p>
            <a:r>
              <a:rPr lang="en-US" b="1" dirty="0">
                <a:solidFill>
                  <a:srgbClr val="FF0000"/>
                </a:solidFill>
              </a:rPr>
              <a:t>320 x 50 </a:t>
            </a:r>
            <a:r>
              <a:rPr lang="en-US" b="1" dirty="0"/>
              <a:t>mobile </a:t>
            </a:r>
            <a:r>
              <a:rPr lang="en-US" dirty="0"/>
              <a:t>adhesion ad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F9DCB666-F0D3-1542-A66C-C11C402C4C5F}" type="slidenum">
              <a:rPr lang="en-US">
                <a:solidFill>
                  <a:srgbClr val="E7E6E6">
                    <a:lumMod val="90000"/>
                  </a:srgbClr>
                </a:solidFill>
              </a:rPr>
              <a:pPr defTabSz="685783"/>
              <a:t>5</a:t>
            </a:fld>
            <a:endParaRPr lang="en-US">
              <a:solidFill>
                <a:srgbClr val="E7E6E6">
                  <a:lumMod val="90000"/>
                </a:srgb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 rot="20650431">
            <a:off x="276580" y="440710"/>
            <a:ext cx="711200" cy="690880"/>
            <a:chOff x="3660150" y="681290"/>
            <a:chExt cx="711200" cy="690880"/>
          </a:xfrm>
        </p:grpSpPr>
        <p:sp>
          <p:nvSpPr>
            <p:cNvPr id="21" name="Oval 20"/>
            <p:cNvSpPr/>
            <p:nvPr/>
          </p:nvSpPr>
          <p:spPr>
            <a:xfrm>
              <a:off x="3660150" y="681290"/>
              <a:ext cx="690880" cy="690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0470" y="867278"/>
              <a:ext cx="690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1600" b="1" dirty="0">
                  <a:solidFill>
                    <a:prstClr val="white"/>
                  </a:solidFill>
                  <a:latin typeface="Arial" panose="020B0604020202020204"/>
                </a:rPr>
                <a:t>NEW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81754" y="1687298"/>
            <a:ext cx="1552108" cy="3122692"/>
            <a:chOff x="5771669" y="490375"/>
            <a:chExt cx="1920354" cy="38635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1669" y="490375"/>
              <a:ext cx="1920354" cy="3863568"/>
            </a:xfrm>
            <a:prstGeom prst="rect">
              <a:avLst/>
            </a:prstGeom>
          </p:spPr>
        </p:pic>
        <p:pic>
          <p:nvPicPr>
            <p:cNvPr id="25" name="B87CD997-613C-4FC7-8BD9-8914C16C8C34" descr="image1.png">
              <a:extLst>
                <a:ext uri="{FF2B5EF4-FFF2-40B4-BE49-F238E27FC236}">
                  <a16:creationId xmlns:a16="http://schemas.microsoft.com/office/drawing/2014/main" id="{F3C9B9B3-EDE9-4E14-89A0-C78524A72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92" y="881457"/>
              <a:ext cx="1676869" cy="298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030410" y="3618087"/>
              <a:ext cx="1427779" cy="251387"/>
            </a:xfrm>
            <a:prstGeom prst="rect">
              <a:avLst/>
            </a:prstGeom>
            <a:noFill/>
            <a:ln>
              <a:solidFill>
                <a:srgbClr val="F94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2405" y="2323877"/>
            <a:ext cx="20423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SOLD DIRECT ONLY</a:t>
            </a:r>
          </a:p>
          <a:p>
            <a:endParaRPr lang="en-US" sz="1200" dirty="0"/>
          </a:p>
          <a:p>
            <a:r>
              <a:rPr lang="en-US" sz="1200" dirty="0"/>
              <a:t>Adhesion ad units stay on the page as the user scrolls down on their smartphone or desktop computer.</a:t>
            </a:r>
          </a:p>
          <a:p>
            <a:endParaRPr lang="en-US" sz="1200" b="1" dirty="0">
              <a:solidFill>
                <a:srgbClr val="F9423A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33861" y="4316831"/>
            <a:ext cx="4692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97722" y="3783724"/>
            <a:ext cx="0" cy="150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202" y="2208539"/>
            <a:ext cx="4632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37012" y="3093157"/>
            <a:ext cx="3157102" cy="340514"/>
          </a:xfrm>
          <a:prstGeom prst="rect">
            <a:avLst/>
          </a:prstGeom>
          <a:noFill/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60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8" y="1286541"/>
            <a:ext cx="2358862" cy="2796362"/>
          </a:xfrm>
        </p:spPr>
        <p:txBody>
          <a:bodyPr/>
          <a:lstStyle/>
          <a:p>
            <a:r>
              <a:rPr lang="en-US" dirty="0"/>
              <a:t>Early reader</a:t>
            </a:r>
            <a:br>
              <a:rPr lang="en-US" dirty="0"/>
            </a:br>
            <a:r>
              <a:rPr lang="en-US" dirty="0"/>
              <a:t>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666-F0D3-1542-A66C-C11C402C4C5F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35482" y="2966890"/>
            <a:ext cx="4632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48412" y="676617"/>
            <a:ext cx="4419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“This is so much better than your current format.  Too much scrolling and going by old news stories to get to new ones.  Like this much better.”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5704" y="1647260"/>
            <a:ext cx="448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“Excellent presentation, and news selection is great.”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4920" y="2685001"/>
            <a:ext cx="4572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“Love the new site’s layout, especially the quick view on each article. The speed of the site seems improved. Overall it feels a lot cleaner.”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1160" y="3562094"/>
            <a:ext cx="377952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Georgia" charset="0"/>
                <a:ea typeface="Georgia" charset="0"/>
                <a:cs typeface="Georgia" charset="0"/>
              </a:rPr>
              <a:t>“I love the new page ... made me want to read stories that I would not have even noticed on the current site. Very contemporary!”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7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9491</TotalTime>
  <Words>386</Words>
  <Application>Microsoft Office PowerPoint</Application>
  <PresentationFormat>On-screen Show (16:9)</PresentationFormat>
  <Paragraphs>52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Better reader experience, better advertiser results.</vt:lpstr>
      <vt:lpstr>The new MassLive.com homepage</vt:lpstr>
      <vt:lpstr>There has never been a better time to advertise on MassLive.com</vt:lpstr>
      <vt:lpstr>Roadblock/Takeover</vt:lpstr>
      <vt:lpstr>Adhesion Unit</vt:lpstr>
      <vt:lpstr>Early reader response.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Marketing Partnership</dc:title>
  <dc:creator>Ritu Parr</dc:creator>
  <cp:lastModifiedBy>Blake Phillips</cp:lastModifiedBy>
  <cp:revision>314</cp:revision>
  <dcterms:created xsi:type="dcterms:W3CDTF">2017-01-11T19:58:24Z</dcterms:created>
  <dcterms:modified xsi:type="dcterms:W3CDTF">2018-05-30T20:00:34Z</dcterms:modified>
</cp:coreProperties>
</file>