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1"/>
  </p:notes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7325E-832D-4881-97F2-8E135DB00478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B970-AA3A-47AD-9682-7000FA9A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AL.com</a:t>
            </a:r>
            <a:r>
              <a:rPr lang="en-US" dirty="0"/>
              <a:t> strives</a:t>
            </a:r>
            <a:r>
              <a:rPr lang="en-US" baseline="0" dirty="0"/>
              <a:t> to improve user experience while also improving ad engagement in a mobile-first world, </a:t>
            </a:r>
            <a:r>
              <a:rPr lang="en-US" b="1" baseline="0" dirty="0"/>
              <a:t>starting with the </a:t>
            </a:r>
            <a:r>
              <a:rPr lang="en-US" b="1" baseline="0" dirty="0" err="1"/>
              <a:t>AL.com</a:t>
            </a:r>
            <a:r>
              <a:rPr lang="en-US" b="1" baseline="0" dirty="0"/>
              <a:t> homepage.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new design increases engagement, which in turn, increases the amount of time spent with both content and advertising.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new, responsive design also accommodates more ads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We have had to update our advertising options to seamlessly integrate into this improved user experience.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ultimate outcome will be a better ROI for our advertisers.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6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8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6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9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D-9C0E-0440-A52D-127B58BC7D07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9EE-720A-9741-8B79-A3FC6FD6D08B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F6AC-DF6E-A246-A272-6C2185DC2F3B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024" y="1715388"/>
            <a:ext cx="3797595" cy="372848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392" y="1715388"/>
            <a:ext cx="6349408" cy="4475752"/>
          </a:xfrm>
        </p:spPr>
        <p:txBody>
          <a:bodyPr/>
          <a:lstStyle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44334"/>
            <a:ext cx="775355" cy="365125"/>
          </a:xfrm>
        </p:spPr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F364-900B-6542-BBFC-0D5E741703AC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1B4E-6923-AD4C-B3E0-5B5B9E4D38FA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8AE-0956-3045-88D7-209BD9EDC5FC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1AF-316B-FA45-9D24-15CE6795CB1C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9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4A81-19FF-024E-83AC-EEAD865E9FD7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73AB-77C4-D84D-AC30-54BB1AF1A30C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49B1-25F9-1D4E-BF19-977BAAF4E1A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F23D1B-D1DD-AF44-AA3A-6F37390D249A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7" y="6494611"/>
            <a:ext cx="34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9DCB666-F0D3-1542-A66C-C11C402C4C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6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204" y="986414"/>
            <a:ext cx="6202505" cy="272715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Improving the reader experience.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9648" y="4829908"/>
            <a:ext cx="6796274" cy="1385771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What’s behind the MassLive.com homepage redesign and how it impacts you.</a:t>
            </a:r>
            <a:endParaRPr lang="en-US" sz="1600" dirty="0"/>
          </a:p>
          <a:p>
            <a:pPr algn="l"/>
            <a:r>
              <a:rPr lang="en-US" sz="1600" dirty="0"/>
              <a:t>May 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35303" y="3882220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F22E3-990D-41A6-8F1B-A129BBD03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129" y="1552659"/>
            <a:ext cx="836614" cy="501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B2D44-3940-44BC-AC88-EE8428BF0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2" y="1749800"/>
            <a:ext cx="2085277" cy="37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96" y="394655"/>
            <a:ext cx="2925397" cy="5885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F2004-C59A-4A34-939A-5E827BF14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56" y="1002042"/>
            <a:ext cx="2552700" cy="455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715388"/>
            <a:ext cx="3797595" cy="2484531"/>
          </a:xfrm>
        </p:spPr>
        <p:txBody>
          <a:bodyPr>
            <a:normAutofit/>
          </a:bodyPr>
          <a:lstStyle/>
          <a:p>
            <a:r>
              <a:rPr lang="en-US" dirty="0"/>
              <a:t>Mobile</a:t>
            </a:r>
            <a:br>
              <a:rPr lang="en-US" dirty="0"/>
            </a:br>
            <a:r>
              <a:rPr lang="en-US" dirty="0"/>
              <a:t>Adhesion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5" y="4995996"/>
            <a:ext cx="3009423" cy="82977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This </a:t>
            </a:r>
            <a:r>
              <a:rPr lang="en-US" b="1" dirty="0">
                <a:solidFill>
                  <a:srgbClr val="FF0000"/>
                </a:solidFill>
              </a:rPr>
              <a:t>320 x 50 ad </a:t>
            </a:r>
            <a:r>
              <a:rPr lang="en-US" dirty="0"/>
              <a:t>stays on the page as the user scrolls down on their smartphone.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10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3156" y="3894133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4024" y="4010615"/>
            <a:ext cx="33716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srgbClr val="FF0000"/>
                </a:solidFill>
                <a:latin typeface="Arial" panose="020B0604020202020204"/>
              </a:rPr>
              <a:t>SOLD DIRECT ONLY</a:t>
            </a:r>
          </a:p>
        </p:txBody>
      </p:sp>
      <p:grpSp>
        <p:nvGrpSpPr>
          <p:cNvPr id="23" name="Group 22"/>
          <p:cNvGrpSpPr/>
          <p:nvPr/>
        </p:nvGrpSpPr>
        <p:grpSpPr>
          <a:xfrm rot="20650431">
            <a:off x="246597" y="860468"/>
            <a:ext cx="948265" cy="921173"/>
            <a:chOff x="3710176" y="504839"/>
            <a:chExt cx="711199" cy="690880"/>
          </a:xfrm>
        </p:grpSpPr>
        <p:sp>
          <p:nvSpPr>
            <p:cNvPr id="24" name="Oval 23"/>
            <p:cNvSpPr/>
            <p:nvPr/>
          </p:nvSpPr>
          <p:spPr>
            <a:xfrm>
              <a:off x="3710176" y="504839"/>
              <a:ext cx="690880" cy="690880"/>
            </a:xfrm>
            <a:prstGeom prst="ellipse">
              <a:avLst/>
            </a:prstGeom>
            <a:solidFill>
              <a:srgbClr val="F94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srgbClr val="FF0000"/>
                </a:solidFill>
                <a:latin typeface="Arial" panose="020B060402020202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0495" y="702393"/>
              <a:ext cx="69088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133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3833447" y="5159297"/>
            <a:ext cx="3479805" cy="0"/>
          </a:xfrm>
          <a:prstGeom prst="straightConnector1">
            <a:avLst/>
          </a:prstGeom>
          <a:ln>
            <a:solidFill>
              <a:srgbClr val="F942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13253" y="5159298"/>
            <a:ext cx="2175026" cy="382954"/>
          </a:xfrm>
          <a:prstGeom prst="rect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742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25306C-078D-407E-AE71-3857A4F6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09" y="979"/>
            <a:ext cx="3510896" cy="6857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Roadblock/Takeover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664" y="4050454"/>
            <a:ext cx="3971287" cy="2759005"/>
          </a:xfrm>
        </p:spPr>
        <p:txBody>
          <a:bodyPr>
            <a:normAutofit/>
          </a:bodyPr>
          <a:lstStyle/>
          <a:p>
            <a:r>
              <a:rPr lang="en-US" b="1" dirty="0"/>
              <a:t>Two options:</a:t>
            </a:r>
          </a:p>
          <a:p>
            <a:pPr marL="304792" indent="-304792">
              <a:buFont typeface="+mj-lt"/>
              <a:buAutoNum type="arabicPeriod"/>
            </a:pPr>
            <a:r>
              <a:rPr lang="en-US" b="1" dirty="0"/>
              <a:t>Roadblock </a:t>
            </a:r>
            <a:r>
              <a:rPr lang="en-US" dirty="0"/>
              <a:t>– Top four ads on desktop and mobile</a:t>
            </a:r>
          </a:p>
          <a:p>
            <a:pPr marL="304792" indent="-304792">
              <a:buFont typeface="+mj-lt"/>
              <a:buAutoNum type="arabicPeriod"/>
            </a:pPr>
            <a:r>
              <a:rPr lang="en-US" b="1" dirty="0"/>
              <a:t>Takeover</a:t>
            </a:r>
            <a:r>
              <a:rPr lang="en-US" dirty="0"/>
              <a:t> – Top four ads plus adhesion unit on desktop and mobile</a:t>
            </a:r>
          </a:p>
          <a:p>
            <a:pPr marL="761981" lvl="1" indent="-304792">
              <a:buFont typeface="+mj-lt"/>
              <a:buAutoNum type="arabicPeriod"/>
            </a:pPr>
            <a:endParaRPr lang="en-US" dirty="0"/>
          </a:p>
          <a:p>
            <a:r>
              <a:rPr lang="en-US" sz="1333" dirty="0"/>
              <a:t>* </a:t>
            </a:r>
            <a:r>
              <a:rPr lang="en-US" sz="1333" i="1" dirty="0">
                <a:latin typeface="Georgia" charset="0"/>
                <a:ea typeface="Georgia" charset="0"/>
                <a:cs typeface="Georgia" charset="0"/>
              </a:rPr>
              <a:t>Priced only for the main MassLive.com home page. Other home pages require custom pricing.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11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3640" y="3243092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20650431">
            <a:off x="246600" y="843863"/>
            <a:ext cx="948264" cy="921173"/>
            <a:chOff x="3713573" y="492858"/>
            <a:chExt cx="711198" cy="690880"/>
          </a:xfrm>
        </p:grpSpPr>
        <p:sp>
          <p:nvSpPr>
            <p:cNvPr id="6" name="Oval 5"/>
            <p:cNvSpPr/>
            <p:nvPr/>
          </p:nvSpPr>
          <p:spPr>
            <a:xfrm>
              <a:off x="3713573" y="492858"/>
              <a:ext cx="690880" cy="690880"/>
            </a:xfrm>
            <a:prstGeom prst="ellipse">
              <a:avLst/>
            </a:prstGeom>
            <a:solidFill>
              <a:srgbClr val="F94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srgbClr val="FF0000"/>
                </a:solidFill>
                <a:latin typeface="Arial" panose="020B060402020202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91" y="690411"/>
              <a:ext cx="69088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133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4664" y="3310333"/>
            <a:ext cx="33716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srgbClr val="FF0000"/>
                </a:solidFill>
                <a:latin typeface="Arial" panose="020B0604020202020204"/>
              </a:rPr>
              <a:t>SOLD DIRECT ONLY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5640" y="50286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white"/>
                </a:solidFill>
                <a:latin typeface="Arial" panose="020B0604020202020204"/>
              </a:rPr>
              <a:t>AD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5905" y="2514171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>
                <a:solidFill>
                  <a:prstClr val="white"/>
                </a:solidFill>
                <a:latin typeface="Arial" panose="020B0604020202020204"/>
              </a:rPr>
              <a:t>AD 2</a:t>
            </a:r>
            <a:endParaRPr lang="en-US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78707" y="3507521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white"/>
                </a:solidFill>
                <a:latin typeface="Arial" panose="020B0604020202020204"/>
              </a:rPr>
              <a:t>AD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0139" y="6520892"/>
            <a:ext cx="258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white"/>
                </a:solidFill>
                <a:latin typeface="Arial" panose="020B0604020202020204"/>
              </a:rPr>
              <a:t>ADHESION 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9880" y="5747583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white"/>
                </a:solidFill>
                <a:latin typeface="Arial" panose="020B0604020202020204"/>
              </a:rPr>
              <a:t>AD 4</a:t>
            </a:r>
          </a:p>
        </p:txBody>
      </p:sp>
    </p:spTree>
    <p:extLst>
      <p:ext uri="{BB962C8B-B14F-4D97-AF65-F5344CB8AC3E}">
        <p14:creationId xmlns:p14="http://schemas.microsoft.com/office/powerpoint/2010/main" val="138934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829200"/>
            <a:ext cx="11137683" cy="736559"/>
          </a:xfrm>
        </p:spPr>
        <p:txBody>
          <a:bodyPr>
            <a:normAutofit/>
          </a:bodyPr>
          <a:lstStyle/>
          <a:p>
            <a:r>
              <a:rPr lang="en-US" sz="3800" dirty="0"/>
              <a:t>MassLive.com homepage high-impact rates.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6685"/>
              </p:ext>
            </p:extLst>
          </p:nvPr>
        </p:nvGraphicFramePr>
        <p:xfrm>
          <a:off x="939454" y="3124487"/>
          <a:ext cx="10087775" cy="2288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 Impact Program Details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Full Audience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Statewide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Springfield DMA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  Adhesion Units: </a:t>
                      </a:r>
                      <a:r>
                        <a:rPr lang="en-US" sz="1300" b="0" u="none" strike="noStrike" dirty="0">
                          <a:effectLst/>
                        </a:rPr>
                        <a:t>970x90 (</a:t>
                      </a:r>
                      <a:r>
                        <a:rPr lang="en-US" sz="1300" u="none" strike="noStrike" dirty="0">
                          <a:effectLst/>
                        </a:rPr>
                        <a:t>Desktop), 320x50 (Mobile)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$3,000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$2,500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$2,000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</a:t>
                      </a:r>
                      <a:br>
                        <a:rPr lang="en-US" sz="1300" b="1" u="none" strike="noStrike" dirty="0">
                          <a:effectLst/>
                        </a:rPr>
                      </a:br>
                      <a:r>
                        <a:rPr lang="en-US" sz="1300" b="1" u="none" strike="noStrike" dirty="0">
                          <a:effectLst/>
                        </a:rPr>
                        <a:t>  Takeover: </a:t>
                      </a:r>
                      <a:r>
                        <a:rPr lang="en-US" sz="1300" u="none" strike="noStrike" dirty="0">
                          <a:effectLst/>
                        </a:rPr>
                        <a:t>Rectangle 1, 2, 3 + Static Billboard 970x250 + 970x90</a:t>
                      </a:r>
                    </a:p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  Adhesion Unit (desktop) AND Rectangle 1, 2,3,4 + 320x50</a:t>
                      </a:r>
                    </a:p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  Adhesion Unit (mobile)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$6,500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$5,000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$4,000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705" marR="3705" marT="37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12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9453" y="2565759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20650431">
            <a:off x="246602" y="764371"/>
            <a:ext cx="948266" cy="921173"/>
            <a:chOff x="3729831" y="435499"/>
            <a:chExt cx="711199" cy="690880"/>
          </a:xfrm>
        </p:grpSpPr>
        <p:sp>
          <p:nvSpPr>
            <p:cNvPr id="8" name="Oval 7"/>
            <p:cNvSpPr/>
            <p:nvPr/>
          </p:nvSpPr>
          <p:spPr>
            <a:xfrm>
              <a:off x="3729831" y="435499"/>
              <a:ext cx="690880" cy="690880"/>
            </a:xfrm>
            <a:prstGeom prst="ellipse">
              <a:avLst/>
            </a:prstGeom>
            <a:solidFill>
              <a:srgbClr val="F94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0150" y="633052"/>
              <a:ext cx="69088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133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9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45D3157-0198-4748-B232-A265F91C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04" y="105997"/>
            <a:ext cx="3990975" cy="676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701842"/>
            <a:ext cx="3797595" cy="2009945"/>
          </a:xfrm>
        </p:spPr>
        <p:txBody>
          <a:bodyPr/>
          <a:lstStyle/>
          <a:p>
            <a:r>
              <a:rPr lang="en-US" dirty="0"/>
              <a:t>Native ad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4" y="3914987"/>
            <a:ext cx="3361896" cy="2937631"/>
          </a:xfrm>
        </p:spPr>
        <p:txBody>
          <a:bodyPr>
            <a:normAutofit/>
          </a:bodyPr>
          <a:lstStyle/>
          <a:p>
            <a:pPr marL="228594" indent="-228594">
              <a:buFont typeface="Arial" charset="0"/>
              <a:buChar char="•"/>
            </a:pPr>
            <a:r>
              <a:rPr lang="en-US" dirty="0"/>
              <a:t>Up to two native ads will display on the homepage in any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/>
              <a:t> or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dirty="0"/>
              <a:t> positions within the new content grid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Native content can include an article or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13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57817" y="3392105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78507" y="3392106"/>
            <a:ext cx="1354667" cy="522881"/>
          </a:xfrm>
          <a:prstGeom prst="rect">
            <a:avLst/>
          </a:prstGeom>
          <a:noFill/>
          <a:ln w="28575"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3173" y="5921453"/>
            <a:ext cx="1259840" cy="888007"/>
          </a:xfrm>
          <a:prstGeom prst="rect">
            <a:avLst/>
          </a:prstGeom>
          <a:noFill/>
          <a:ln w="28575"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83685" y="4036516"/>
            <a:ext cx="2872155" cy="2410592"/>
            <a:chOff x="4063999" y="3422879"/>
            <a:chExt cx="1704631" cy="1430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87EC8E-F88F-40A2-8F90-23E1CF6D7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7310" y="3422879"/>
              <a:ext cx="1671320" cy="14103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063999" y="3422881"/>
              <a:ext cx="1704631" cy="1430690"/>
            </a:xfrm>
            <a:prstGeom prst="rect">
              <a:avLst/>
            </a:prstGeom>
            <a:noFill/>
            <a:ln w="28575">
              <a:solidFill>
                <a:srgbClr val="F94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 flipV="1">
            <a:off x="7355839" y="5921453"/>
            <a:ext cx="1192108" cy="522881"/>
          </a:xfrm>
          <a:prstGeom prst="straightConnector1">
            <a:avLst/>
          </a:prstGeom>
          <a:ln>
            <a:solidFill>
              <a:srgbClr val="F942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90" y="1571699"/>
            <a:ext cx="2882183" cy="13863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83686" y="1582471"/>
            <a:ext cx="2882185" cy="1335199"/>
          </a:xfrm>
          <a:prstGeom prst="rect">
            <a:avLst/>
          </a:prstGeom>
          <a:noFill/>
          <a:ln w="28575"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15" name="Straight Arrow Connector 14"/>
          <p:cNvCxnSpPr>
            <a:stCxn id="7" idx="0"/>
            <a:endCxn id="12" idx="2"/>
          </p:cNvCxnSpPr>
          <p:nvPr/>
        </p:nvCxnSpPr>
        <p:spPr>
          <a:xfrm flipH="1" flipV="1">
            <a:off x="5924781" y="2958065"/>
            <a:ext cx="1431059" cy="434040"/>
          </a:xfrm>
          <a:prstGeom prst="straightConnector1">
            <a:avLst/>
          </a:prstGeom>
          <a:ln>
            <a:solidFill>
              <a:srgbClr val="F942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3BF3D97-7624-4007-9623-987343D4F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026" y="1608173"/>
            <a:ext cx="8704025" cy="483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Preview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14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4271" y="3933972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20650431">
            <a:off x="246600" y="990612"/>
            <a:ext cx="948267" cy="921173"/>
            <a:chOff x="3683556" y="598748"/>
            <a:chExt cx="711200" cy="690880"/>
          </a:xfrm>
        </p:grpSpPr>
        <p:sp>
          <p:nvSpPr>
            <p:cNvPr id="7" name="Oval 6"/>
            <p:cNvSpPr/>
            <p:nvPr/>
          </p:nvSpPr>
          <p:spPr>
            <a:xfrm>
              <a:off x="3683556" y="598748"/>
              <a:ext cx="690880" cy="690880"/>
            </a:xfrm>
            <a:prstGeom prst="ellipse">
              <a:avLst/>
            </a:prstGeom>
            <a:solidFill>
              <a:srgbClr val="F9423A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srgbClr val="FF0000"/>
                </a:solidFill>
                <a:latin typeface="Arial" panose="020B060402020202020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3876" y="796302"/>
              <a:ext cx="69088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133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824024" y="4247570"/>
            <a:ext cx="2298969" cy="21967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Some content has a preview option. </a:t>
            </a:r>
          </a:p>
          <a:p>
            <a:pPr marL="228594" indent="-228594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Look for plus signs and gallery icons.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E74BA-9E0A-4CE0-93CA-A3A74BF7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74" y="1847997"/>
            <a:ext cx="66675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335" y="1715389"/>
            <a:ext cx="2693440" cy="2456985"/>
          </a:xfrm>
        </p:spPr>
        <p:txBody>
          <a:bodyPr>
            <a:normAutofit/>
          </a:bodyPr>
          <a:lstStyle/>
          <a:p>
            <a:r>
              <a:rPr lang="en-US" dirty="0"/>
              <a:t>What do we stop selling?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35" y="4172374"/>
            <a:ext cx="4618917" cy="1663477"/>
          </a:xfrm>
        </p:spPr>
        <p:txBody>
          <a:bodyPr/>
          <a:lstStyle/>
          <a:p>
            <a:pPr marL="228594" indent="-228594">
              <a:buFont typeface="Arial" charset="0"/>
              <a:buChar char="•"/>
            </a:pPr>
            <a:r>
              <a:rPr lang="en-US" dirty="0"/>
              <a:t>Wallpaper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IAB Rising Stars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Expanding ads (homepage)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15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55097" y="3920425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674015" y="1715389"/>
            <a:ext cx="4687147" cy="186093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377"/>
            <a:r>
              <a:rPr lang="en-US" sz="4800" dirty="0">
                <a:solidFill>
                  <a:prstClr val="black"/>
                </a:solidFill>
              </a:rPr>
              <a:t>What do we start doing?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74014" y="3603509"/>
            <a:ext cx="4112575" cy="25873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Sell homepage roadblocks and adhesion units</a:t>
            </a:r>
          </a:p>
          <a:p>
            <a:pPr marL="228594" indent="-228594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Use the High Impact Calendar to reserve these campaigns</a:t>
            </a:r>
          </a:p>
          <a:p>
            <a:pPr marL="228594" indent="-228594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Separate RRM campaigns from home page placement campaigns</a:t>
            </a:r>
          </a:p>
          <a:p>
            <a:pPr marL="228594" indent="-228594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Incorporate “Native” Inspired ads into home page placement </a:t>
            </a:r>
            <a:br>
              <a:rPr lang="en-US" sz="1600" b="1" dirty="0">
                <a:solidFill>
                  <a:prstClr val="black"/>
                </a:solidFill>
              </a:rPr>
            </a:b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19032" y="3337919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413" y="1720973"/>
            <a:ext cx="923496" cy="924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42" y="1715389"/>
            <a:ext cx="879676" cy="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594" indent="-228594">
              <a:buFont typeface="Arial" charset="0"/>
              <a:buChar char="•"/>
            </a:pPr>
            <a:r>
              <a:rPr lang="en-US" sz="1867" dirty="0"/>
              <a:t>There has never been a better time to advertise on MassLive.com. 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867" dirty="0"/>
              <a:t>The new homepage is designed to deliver a </a:t>
            </a:r>
            <a:r>
              <a:rPr lang="en-US" sz="1867" b="1" dirty="0"/>
              <a:t>clean, fluid reading experience</a:t>
            </a:r>
            <a:r>
              <a:rPr lang="en-US" sz="1867" dirty="0"/>
              <a:t> on desktop and mobile.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867" dirty="0"/>
              <a:t>Ads are more integrated with content, </a:t>
            </a:r>
            <a:r>
              <a:rPr lang="en-US" sz="1867" b="1" dirty="0"/>
              <a:t>increasing engagement and conversion</a:t>
            </a:r>
            <a:r>
              <a:rPr lang="en-US" sz="1867" dirty="0"/>
              <a:t>.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867" dirty="0"/>
              <a:t>The </a:t>
            </a:r>
            <a:r>
              <a:rPr lang="en-US" sz="1867" b="1" dirty="0"/>
              <a:t>new adhesion unit </a:t>
            </a:r>
            <a:r>
              <a:rPr lang="en-US" sz="1867" dirty="0"/>
              <a:t>follows the reader without being intrusive. 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867" dirty="0"/>
              <a:t>Advertisers can now </a:t>
            </a:r>
            <a:r>
              <a:rPr lang="en-US" sz="1867" b="1" dirty="0"/>
              <a:t>dominate homepage advertising </a:t>
            </a:r>
            <a:r>
              <a:rPr lang="en-US" sz="1867" dirty="0"/>
              <a:t>positions on all devices without a separate buy.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867" b="1" dirty="0"/>
              <a:t>Buy directly </a:t>
            </a:r>
            <a:r>
              <a:rPr lang="en-US" sz="1867" dirty="0"/>
              <a:t>through an MassLive.com representative to take advantage of these new advertising opportunities.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16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3640" y="3243092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3366C7F-345A-4281-A631-4FA4E15C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95B9FF-F049-4A7D-B8DB-4C77F6ED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746" y="1343562"/>
            <a:ext cx="7667381" cy="883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543359"/>
            <a:ext cx="3964792" cy="15084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new</a:t>
            </a:r>
            <a:br>
              <a:rPr lang="en-US" dirty="0"/>
            </a:br>
            <a:r>
              <a:rPr lang="en-US" dirty="0"/>
              <a:t>MassLive.com</a:t>
            </a:r>
            <a:br>
              <a:rPr lang="en-US" dirty="0"/>
            </a:br>
            <a:r>
              <a:rPr lang="en-US" dirty="0"/>
              <a:t>homepage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5" y="3852805"/>
            <a:ext cx="2868745" cy="2762827"/>
          </a:xfrm>
        </p:spPr>
        <p:txBody>
          <a:bodyPr>
            <a:normAutofit/>
          </a:bodyPr>
          <a:lstStyle/>
          <a:p>
            <a:r>
              <a:rPr lang="en-US" b="1" dirty="0"/>
              <a:t>Goals: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Increases engagement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Increases advertisers’ </a:t>
            </a:r>
            <a:br>
              <a:rPr lang="en-US" dirty="0"/>
            </a:br>
            <a:r>
              <a:rPr lang="en-US" dirty="0"/>
              <a:t>share-of-voice on mobile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Improves ad quality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Improves user experience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Increases advertiser ROI</a:t>
            </a:r>
          </a:p>
          <a:p>
            <a:pPr marL="228594" indent="-228594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2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53549" y="3481720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133" y="3141081"/>
            <a:ext cx="1475804" cy="2969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05829-7022-45A9-8447-CD04466DD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EB409-BBBB-4715-A457-A876DC400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45" y="3356790"/>
            <a:ext cx="1332512" cy="23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715388"/>
            <a:ext cx="3145149" cy="3728483"/>
          </a:xfrm>
        </p:spPr>
        <p:txBody>
          <a:bodyPr/>
          <a:lstStyle/>
          <a:p>
            <a:r>
              <a:rPr lang="en-US" dirty="0"/>
              <a:t>Early reader</a:t>
            </a:r>
            <a:br>
              <a:rPr lang="en-US" dirty="0"/>
            </a:br>
            <a:r>
              <a:rPr lang="en-US" dirty="0"/>
              <a:t>response.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4" y="4947574"/>
            <a:ext cx="3001688" cy="1048132"/>
          </a:xfrm>
        </p:spPr>
        <p:txBody>
          <a:bodyPr/>
          <a:lstStyle/>
          <a:p>
            <a:r>
              <a:rPr lang="en-US" dirty="0"/>
              <a:t>We have been testing the new site design with select users for several weeks and here is some of the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3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0643" y="3955853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1216" y="902157"/>
            <a:ext cx="589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i="1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“This is so much better than your current format.  Too much scrolling and going by old news stories to get to new ones.  Like this much better.”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7606" y="2196347"/>
            <a:ext cx="5980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anose="020B0604020202020204"/>
              </a:rPr>
              <a:t>“Excellent presentation, and news selection is great.”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3227" y="358000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“Love the new site’s layout, especially the quick view on each article. The speed of the site seems improved. Overall it feels a lot cleaner.”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1547" y="4749460"/>
            <a:ext cx="50393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400" i="1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“I love the new page ... made me want to read stories that I would not have even noticed on the current site. Very contemporary!”</a:t>
            </a: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4A8DC-BD94-4534-9140-593EFBE0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512188"/>
            <a:ext cx="3797595" cy="3728483"/>
          </a:xfrm>
        </p:spPr>
        <p:txBody>
          <a:bodyPr/>
          <a:lstStyle/>
          <a:p>
            <a:r>
              <a:rPr lang="en-US" dirty="0"/>
              <a:t>Advertiser advantages.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392" y="1512188"/>
            <a:ext cx="6483181" cy="4475752"/>
          </a:xfrm>
        </p:spPr>
        <p:txBody>
          <a:bodyPr>
            <a:noAutofit/>
          </a:bodyPr>
          <a:lstStyle/>
          <a:p>
            <a:pPr defTabSz="1219170">
              <a:lnSpc>
                <a:spcPct val="115000"/>
              </a:lnSpc>
              <a:spcBef>
                <a:spcPts val="1867"/>
              </a:spcBef>
              <a:defRPr sz="2100">
                <a:solidFill>
                  <a:srgbClr val="000000"/>
                </a:solidFill>
              </a:defRPr>
            </a:pPr>
            <a:r>
              <a:rPr lang="en-US" sz="1867" b="1" dirty="0"/>
              <a:t>Ads are integrated with content, increasing engagement and conversion.</a:t>
            </a:r>
          </a:p>
          <a:p>
            <a:pPr marL="457189" indent="-457189" defTabSz="1219170">
              <a:lnSpc>
                <a:spcPct val="115000"/>
              </a:lnSpc>
              <a:spcBef>
                <a:spcPts val="1867"/>
              </a:spcBef>
              <a:buFont typeface="Arial" charset="0"/>
              <a:buChar char="•"/>
              <a:defRPr sz="2100">
                <a:solidFill>
                  <a:srgbClr val="000000"/>
                </a:solidFill>
              </a:defRPr>
            </a:pPr>
            <a:r>
              <a:rPr lang="en-US" sz="1867" b="1" dirty="0"/>
              <a:t>Better Ad Positions</a:t>
            </a:r>
            <a:br>
              <a:rPr lang="en-US" sz="1867" b="1" dirty="0"/>
            </a:br>
            <a:r>
              <a:rPr lang="en-US" sz="1867" dirty="0"/>
              <a:t>Ads are positioned to be consumed as content instead of falling into “blind spots” for better </a:t>
            </a:r>
            <a:r>
              <a:rPr lang="en-US" sz="1867" dirty="0" err="1"/>
              <a:t>viewability</a:t>
            </a:r>
            <a:r>
              <a:rPr lang="en-US" sz="1867" dirty="0"/>
              <a:t>.</a:t>
            </a:r>
          </a:p>
          <a:p>
            <a:pPr marL="457189" indent="-457189" defTabSz="1219170">
              <a:lnSpc>
                <a:spcPct val="115000"/>
              </a:lnSpc>
              <a:spcBef>
                <a:spcPts val="1867"/>
              </a:spcBef>
              <a:buFont typeface="Arial" charset="0"/>
              <a:buChar char="•"/>
              <a:defRPr sz="2100">
                <a:solidFill>
                  <a:srgbClr val="000000"/>
                </a:solidFill>
              </a:defRPr>
            </a:pPr>
            <a:r>
              <a:rPr lang="en-US" sz="1867" b="1" dirty="0"/>
              <a:t>Better Takeovers</a:t>
            </a:r>
            <a:br>
              <a:rPr lang="en-US" sz="1867" b="1" dirty="0"/>
            </a:br>
            <a:r>
              <a:rPr lang="en-US" sz="1867" dirty="0"/>
              <a:t>You can now own every ad position on desktop </a:t>
            </a:r>
            <a:r>
              <a:rPr lang="en-US" sz="1867" i="1" dirty="0"/>
              <a:t>and mobile</a:t>
            </a:r>
            <a:r>
              <a:rPr lang="en-US" sz="1867" dirty="0"/>
              <a:t> because of the new fully responsive grid layout.</a:t>
            </a:r>
          </a:p>
          <a:p>
            <a:pPr marL="457189" indent="-457189" defTabSz="1219170">
              <a:lnSpc>
                <a:spcPct val="115000"/>
              </a:lnSpc>
              <a:spcBef>
                <a:spcPts val="1867"/>
              </a:spcBef>
              <a:buFont typeface="Arial" charset="0"/>
              <a:buChar char="•"/>
              <a:defRPr sz="2100">
                <a:solidFill>
                  <a:srgbClr val="000000"/>
                </a:solidFill>
              </a:defRPr>
            </a:pPr>
            <a:r>
              <a:rPr lang="en-US" sz="1867" b="1" dirty="0"/>
              <a:t>Better Native Advertising </a:t>
            </a:r>
            <a:br>
              <a:rPr lang="en-US" sz="1867" b="1" dirty="0"/>
            </a:br>
            <a:r>
              <a:rPr lang="en-US" sz="1867" u="sng" dirty="0"/>
              <a:t>Two</a:t>
            </a:r>
            <a:r>
              <a:rPr lang="en-US" sz="1867" dirty="0"/>
              <a:t> sponsored content sizes integrate with site articles and videos.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4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5273" y="3084957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484703" y="3688645"/>
            <a:ext cx="4325776" cy="2498912"/>
            <a:chOff x="-233616" y="1676992"/>
            <a:chExt cx="5728726" cy="3309367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3616" y="1676992"/>
              <a:ext cx="5728726" cy="3309367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845" y="1889362"/>
              <a:ext cx="4392219" cy="2758022"/>
            </a:xfrm>
            <a:prstGeom prst="rect">
              <a:avLst/>
            </a:prstGeom>
          </p:spPr>
        </p:pic>
      </p:grpSp>
      <p:sp>
        <p:nvSpPr>
          <p:cNvPr id="168" name="Oval 167"/>
          <p:cNvSpPr/>
          <p:nvPr/>
        </p:nvSpPr>
        <p:spPr>
          <a:xfrm>
            <a:off x="1828800" y="3708308"/>
            <a:ext cx="812152" cy="812152"/>
          </a:xfrm>
          <a:prstGeom prst="ellipse">
            <a:avLst/>
          </a:prstGeom>
          <a:noFill/>
          <a:ln w="28575"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462275" y="4484225"/>
            <a:ext cx="812152" cy="812152"/>
          </a:xfrm>
          <a:prstGeom prst="ellipse">
            <a:avLst/>
          </a:prstGeom>
          <a:noFill/>
          <a:ln w="28575"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875694" y="5655901"/>
            <a:ext cx="1527967" cy="377099"/>
          </a:xfrm>
          <a:prstGeom prst="ellipse">
            <a:avLst/>
          </a:prstGeom>
          <a:noFill/>
          <a:ln w="28575"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0000"/>
              </a:solidFill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61DE8-3600-47F9-9460-A87458E8E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715388"/>
            <a:ext cx="3994160" cy="3728483"/>
          </a:xfrm>
        </p:spPr>
        <p:txBody>
          <a:bodyPr/>
          <a:lstStyle/>
          <a:p>
            <a:r>
              <a:rPr lang="en-US" dirty="0"/>
              <a:t>Optimizing for ad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3" y="4389021"/>
            <a:ext cx="3396284" cy="1972463"/>
          </a:xfrm>
        </p:spPr>
        <p:txBody>
          <a:bodyPr/>
          <a:lstStyle/>
          <a:p>
            <a:r>
              <a:rPr lang="en-US" dirty="0"/>
              <a:t>On the right: a reader engagement heat map, overlaid on the old site design.</a:t>
            </a:r>
          </a:p>
          <a:p>
            <a:r>
              <a:rPr lang="en-US" b="1" dirty="0"/>
              <a:t>The new design increases ad load where it counts.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5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1827" y="4038435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hape 396" descr="Shape 3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8797" y="1615120"/>
            <a:ext cx="2737573" cy="1018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hape 396" descr="Shape 3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81997" y="1818320"/>
            <a:ext cx="2737573" cy="1018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690" y="-56173"/>
            <a:ext cx="183901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889" y="1818320"/>
            <a:ext cx="726096" cy="290732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650522" y="621945"/>
            <a:ext cx="2554167" cy="168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50523" y="2872153"/>
            <a:ext cx="2554167" cy="151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4087181-031F-47F2-A976-65DEC6F5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866775-2CA9-442A-B906-4C7605BD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43" y="254671"/>
            <a:ext cx="5200650" cy="6372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98" y="1387144"/>
            <a:ext cx="5060961" cy="2264433"/>
          </a:xfrm>
        </p:spPr>
        <p:txBody>
          <a:bodyPr/>
          <a:lstStyle/>
          <a:p>
            <a:r>
              <a:rPr lang="en-US" dirty="0"/>
              <a:t>How the new homepage is organized.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498" y="3857861"/>
            <a:ext cx="4836231" cy="2586472"/>
          </a:xfrm>
        </p:spPr>
        <p:txBody>
          <a:bodyPr/>
          <a:lstStyle/>
          <a:p>
            <a:pPr marL="228594" indent="-228594">
              <a:buFont typeface="Arial" charset="0"/>
              <a:buChar char="•"/>
            </a:pPr>
            <a:r>
              <a:rPr lang="en-US" dirty="0"/>
              <a:t>The new home page is organized around a repeating grid that delivers content and advertising in a flexible yet structured manner.  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/>
              <a:t> units can serve text, video, or native ads, and support modal windows.  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dirty="0"/>
              <a:t> units can link to content, serve video, or serve native advertising.</a:t>
            </a:r>
          </a:p>
          <a:p>
            <a:pPr marL="228594" indent="-228594">
              <a:buFont typeface="Arial" charset="0"/>
              <a:buChar char="•"/>
            </a:pPr>
            <a:r>
              <a:rPr lang="en-US" dirty="0"/>
              <a:t>Banners and rectangles ads are served within the grid structure to combat banner blindness.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6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3301" y="3651576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2" y="785447"/>
            <a:ext cx="3176953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The </a:t>
            </a:r>
            <a:r>
              <a:rPr lang="en-US" sz="1400" b="1" dirty="0">
                <a:solidFill>
                  <a:srgbClr val="F9423A"/>
                </a:solidFill>
                <a:latin typeface="Arial" panose="020B0604020202020204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 unit is the focal point on the page; it is designed to live at the point on the page that draws maximum attention from the reader and can serve a traditional text story, a gallery, or a video.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42188" y="574431"/>
            <a:ext cx="3364521" cy="1793631"/>
          </a:xfrm>
          <a:prstGeom prst="rect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72E70-5DA4-4425-9183-0E12ECD9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49" y="678892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" y="1"/>
            <a:ext cx="2930771" cy="140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7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75" y="1282183"/>
            <a:ext cx="8422834" cy="48656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31EF9F0-63A7-4044-822D-6A065DB3A0F3}"/>
              </a:ext>
            </a:extLst>
          </p:cNvPr>
          <p:cNvGrpSpPr/>
          <p:nvPr/>
        </p:nvGrpSpPr>
        <p:grpSpPr>
          <a:xfrm>
            <a:off x="9110050" y="1627354"/>
            <a:ext cx="2319949" cy="4384340"/>
            <a:chOff x="5771669" y="490375"/>
            <a:chExt cx="1920354" cy="3863568"/>
          </a:xfrm>
          <a:effectLst>
            <a:reflection blurRad="6350" endPos="0" dir="5400000" sy="-100000" algn="bl" rotWithShape="0"/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F5FCEA-7540-4701-9434-DA6F7889A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669" y="490375"/>
              <a:ext cx="1920354" cy="3863568"/>
            </a:xfrm>
            <a:prstGeom prst="rect">
              <a:avLst/>
            </a:prstGeom>
          </p:spPr>
        </p:pic>
        <p:pic>
          <p:nvPicPr>
            <p:cNvPr id="9" name="B87CD997-613C-4FC7-8BD9-8914C16C8C34" descr="image1.png">
              <a:extLst>
                <a:ext uri="{FF2B5EF4-FFF2-40B4-BE49-F238E27FC236}">
                  <a16:creationId xmlns:a16="http://schemas.microsoft.com/office/drawing/2014/main" id="{F83CDD79-77BA-4CA9-B952-D413F4612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92" y="881457"/>
              <a:ext cx="1676869" cy="298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4873F8-8FF1-4BBD-9140-61846EE77014}"/>
                </a:ext>
              </a:extLst>
            </p:cNvPr>
            <p:cNvSpPr/>
            <p:nvPr/>
          </p:nvSpPr>
          <p:spPr>
            <a:xfrm>
              <a:off x="6030410" y="3541854"/>
              <a:ext cx="1427778" cy="327620"/>
            </a:xfrm>
            <a:prstGeom prst="rect">
              <a:avLst/>
            </a:prstGeom>
            <a:noFill/>
            <a:ln>
              <a:solidFill>
                <a:srgbClr val="F94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4D7A4E-502D-4A25-9307-9A270E84E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91" y="1503972"/>
            <a:ext cx="6442917" cy="4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4023" y="1715389"/>
            <a:ext cx="4310684" cy="723012"/>
          </a:xfrm>
        </p:spPr>
        <p:txBody>
          <a:bodyPr>
            <a:normAutofit fontScale="90000"/>
          </a:bodyPr>
          <a:lstStyle/>
          <a:p>
            <a:r>
              <a:rPr lang="en-US" dirty="0"/>
              <a:t>In/Out.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26864" y="3003114"/>
            <a:ext cx="3180177" cy="3198415"/>
          </a:xfrm>
        </p:spPr>
        <p:txBody>
          <a:bodyPr>
            <a:norm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en-US" sz="1867" b="1" dirty="0"/>
              <a:t>Wallpaper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867" b="1" dirty="0"/>
              <a:t>Expanding Units </a:t>
            </a:r>
            <a:br>
              <a:rPr lang="en-US" sz="1867" b="1" dirty="0"/>
            </a:br>
            <a:r>
              <a:rPr lang="en-US" sz="1867" dirty="0"/>
              <a:t>(on the homepage)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867" b="1" dirty="0"/>
              <a:t>IAB Rising Star Units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8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58471" y="2526160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1963952" y="3003113"/>
            <a:ext cx="4484261" cy="44757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Desktop/Mobile Adhesion </a:t>
            </a:r>
          </a:p>
          <a:p>
            <a:pPr marL="380990" indent="-380990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Desktop/Mobile Roadblocks</a:t>
            </a:r>
          </a:p>
          <a:p>
            <a:pPr marL="380990" indent="-380990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Improved Homepage Takeovers</a:t>
            </a:r>
          </a:p>
          <a:p>
            <a:pPr marL="380990" indent="-380990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Enhanced Native Content and Native Ad Opportunities</a:t>
            </a:r>
          </a:p>
          <a:p>
            <a:pPr marL="380990" indent="-380990" defTabSz="914377">
              <a:spcBef>
                <a:spcPts val="1000"/>
              </a:spcBef>
              <a:buFont typeface="Arial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Modal/Preview Windows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1" y="2929751"/>
            <a:ext cx="879676" cy="880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995" y="2929751"/>
            <a:ext cx="879676" cy="879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9413A-6738-43AE-B851-C94725391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49" y="910527"/>
            <a:ext cx="836614" cy="5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064" y="1416199"/>
            <a:ext cx="7450441" cy="4303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E7EC9-47E3-4F3A-BFEF-DCB067389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34" y="1644302"/>
            <a:ext cx="5640365" cy="3713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4" y="1715389"/>
            <a:ext cx="3797595" cy="1719473"/>
          </a:xfrm>
        </p:spPr>
        <p:txBody>
          <a:bodyPr/>
          <a:lstStyle/>
          <a:p>
            <a:r>
              <a:rPr lang="en-US" dirty="0"/>
              <a:t>Adhesion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5" y="4995995"/>
            <a:ext cx="3009423" cy="82034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This </a:t>
            </a:r>
            <a:r>
              <a:rPr lang="en-US" b="1" dirty="0">
                <a:solidFill>
                  <a:srgbClr val="FF0000"/>
                </a:solidFill>
              </a:rPr>
              <a:t>970 x 90 ad</a:t>
            </a:r>
            <a:r>
              <a:rPr lang="en-US" b="1" dirty="0">
                <a:solidFill>
                  <a:srgbClr val="F9423A"/>
                </a:solidFill>
              </a:rPr>
              <a:t> </a:t>
            </a:r>
            <a:r>
              <a:rPr lang="en-US" dirty="0"/>
              <a:t>stays on the page as the user scrolls down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914377"/>
              <a:t>9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3640" y="3243092"/>
            <a:ext cx="617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33448" y="5159297"/>
            <a:ext cx="1682689" cy="0"/>
          </a:xfrm>
          <a:prstGeom prst="straightConnector1">
            <a:avLst/>
          </a:prstGeom>
          <a:ln>
            <a:solidFill>
              <a:srgbClr val="F942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56017" y="4940136"/>
            <a:ext cx="4157057" cy="392329"/>
          </a:xfrm>
          <a:prstGeom prst="rect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842" y="3368127"/>
            <a:ext cx="28398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srgbClr val="FF0000"/>
                </a:solidFill>
                <a:latin typeface="Arial" panose="020B0604020202020204"/>
              </a:rPr>
              <a:t>SOLD DIRECT ONLY</a:t>
            </a:r>
          </a:p>
        </p:txBody>
      </p:sp>
      <p:grpSp>
        <p:nvGrpSpPr>
          <p:cNvPr id="20" name="Group 19"/>
          <p:cNvGrpSpPr/>
          <p:nvPr/>
        </p:nvGrpSpPr>
        <p:grpSpPr>
          <a:xfrm rot="20650431">
            <a:off x="246600" y="961860"/>
            <a:ext cx="948267" cy="921173"/>
            <a:chOff x="3689437" y="578001"/>
            <a:chExt cx="711200" cy="690880"/>
          </a:xfrm>
        </p:grpSpPr>
        <p:sp>
          <p:nvSpPr>
            <p:cNvPr id="21" name="Oval 20"/>
            <p:cNvSpPr/>
            <p:nvPr/>
          </p:nvSpPr>
          <p:spPr>
            <a:xfrm>
              <a:off x="3689437" y="578001"/>
              <a:ext cx="690880" cy="690880"/>
            </a:xfrm>
            <a:prstGeom prst="ellipse">
              <a:avLst/>
            </a:prstGeom>
            <a:solidFill>
              <a:srgbClr val="F94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srgbClr val="FF0000"/>
                </a:solidFill>
                <a:latin typeface="Arial" panose="020B060402020202020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9757" y="775555"/>
              <a:ext cx="69088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133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272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E5AAB8812164B885A447061E5F6A3" ma:contentTypeVersion="4" ma:contentTypeDescription="Create a new document." ma:contentTypeScope="" ma:versionID="15142f51a17bd098640e1dc666579607">
  <xsd:schema xmlns:xsd="http://www.w3.org/2001/XMLSchema" xmlns:xs="http://www.w3.org/2001/XMLSchema" xmlns:p="http://schemas.microsoft.com/office/2006/metadata/properties" xmlns:ns2="4d98e5d5-e6df-4eef-9a95-d4865893cd05" xmlns:ns3="04c2fb5f-c06a-48d3-a6cb-7ad543dfe226" targetNamespace="http://schemas.microsoft.com/office/2006/metadata/properties" ma:root="true" ma:fieldsID="d21d2daa25b2505d343ff25449f73faf" ns2:_="" ns3:_="">
    <xsd:import namespace="4d98e5d5-e6df-4eef-9a95-d4865893cd05"/>
    <xsd:import namespace="04c2fb5f-c06a-48d3-a6cb-7ad543dfe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8e5d5-e6df-4eef-9a95-d4865893c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2fb5f-c06a-48d3-a6cb-7ad543dfe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33BFF6-751A-404C-A359-77CCC5042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8e5d5-e6df-4eef-9a95-d4865893cd05"/>
    <ds:schemaRef ds:uri="04c2fb5f-c06a-48d3-a6cb-7ad543dfe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52103C-5DC3-4919-A066-7932EDD40120}">
  <ds:schemaRefs>
    <ds:schemaRef ds:uri="04c2fb5f-c06a-48d3-a6cb-7ad543dfe226"/>
    <ds:schemaRef ds:uri="http://purl.org/dc/elements/1.1/"/>
    <ds:schemaRef ds:uri="http://schemas.openxmlformats.org/package/2006/metadata/core-properties"/>
    <ds:schemaRef ds:uri="4d98e5d5-e6df-4eef-9a95-d4865893cd0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6901A1-AAAC-4718-ADD1-208D2F6314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787</Words>
  <Application>Microsoft Office PowerPoint</Application>
  <PresentationFormat>Widescreen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1_Office Theme</vt:lpstr>
      <vt:lpstr>Improving the reader experience.</vt:lpstr>
      <vt:lpstr>The new MassLive.com homepage</vt:lpstr>
      <vt:lpstr>Early reader response.</vt:lpstr>
      <vt:lpstr>Advertiser advantages.</vt:lpstr>
      <vt:lpstr>Optimizing for ad performance</vt:lpstr>
      <vt:lpstr>How the new homepage is organized.</vt:lpstr>
      <vt:lpstr>PowerPoint Presentation</vt:lpstr>
      <vt:lpstr>In/Out.</vt:lpstr>
      <vt:lpstr>Adhesion Unit</vt:lpstr>
      <vt:lpstr>Mobile Adhesion Unit</vt:lpstr>
      <vt:lpstr>Roadblock/Takeover</vt:lpstr>
      <vt:lpstr>MassLive.com homepage high-impact rates.</vt:lpstr>
      <vt:lpstr>Native ad positions</vt:lpstr>
      <vt:lpstr>Article Preview Box</vt:lpstr>
      <vt:lpstr>What do we stop selling?</vt:lpstr>
      <vt:lpstr>Key takeaways.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AMG Statewide Stand-Up</dc:title>
  <dc:creator>Kelly Calderone</dc:creator>
  <cp:lastModifiedBy>Blake Phillips</cp:lastModifiedBy>
  <cp:revision>5</cp:revision>
  <dcterms:created xsi:type="dcterms:W3CDTF">2018-03-26T20:01:58Z</dcterms:created>
  <dcterms:modified xsi:type="dcterms:W3CDTF">2018-05-30T19:53:44Z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0x010100672E5AAB8812164B885A447061E5F6A3</vt:lpwstr>
  </property>
</Properties>
</file>