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77" r:id="rId4"/>
    <p:sldId id="333" r:id="rId5"/>
    <p:sldId id="326" r:id="rId6"/>
    <p:sldId id="259" r:id="rId7"/>
    <p:sldId id="327" r:id="rId8"/>
    <p:sldId id="328" r:id="rId9"/>
    <p:sldId id="329" r:id="rId10"/>
    <p:sldId id="262" r:id="rId11"/>
    <p:sldId id="263" r:id="rId12"/>
    <p:sldId id="322" r:id="rId13"/>
    <p:sldId id="264" r:id="rId14"/>
    <p:sldId id="283" r:id="rId15"/>
    <p:sldId id="284" r:id="rId16"/>
    <p:sldId id="285" r:id="rId17"/>
    <p:sldId id="330" r:id="rId18"/>
    <p:sldId id="287" r:id="rId19"/>
    <p:sldId id="288" r:id="rId20"/>
    <p:sldId id="265" r:id="rId21"/>
    <p:sldId id="266" r:id="rId22"/>
    <p:sldId id="324" r:id="rId23"/>
    <p:sldId id="267" r:id="rId24"/>
    <p:sldId id="320" r:id="rId25"/>
    <p:sldId id="290" r:id="rId26"/>
    <p:sldId id="323" r:id="rId27"/>
    <p:sldId id="269" r:id="rId28"/>
    <p:sldId id="270" r:id="rId29"/>
    <p:sldId id="292" r:id="rId30"/>
    <p:sldId id="293" r:id="rId31"/>
    <p:sldId id="294" r:id="rId32"/>
    <p:sldId id="295" r:id="rId33"/>
    <p:sldId id="296" r:id="rId34"/>
    <p:sldId id="325" r:id="rId35"/>
    <p:sldId id="321" r:id="rId36"/>
    <p:sldId id="302" r:id="rId37"/>
    <p:sldId id="274" r:id="rId38"/>
    <p:sldId id="303" r:id="rId39"/>
    <p:sldId id="304" r:id="rId40"/>
    <p:sldId id="305" r:id="rId41"/>
    <p:sldId id="306" r:id="rId42"/>
    <p:sldId id="307" r:id="rId43"/>
    <p:sldId id="308" r:id="rId44"/>
    <p:sldId id="331" r:id="rId45"/>
    <p:sldId id="310" r:id="rId46"/>
    <p:sldId id="312" r:id="rId47"/>
    <p:sldId id="313" r:id="rId48"/>
    <p:sldId id="314" r:id="rId49"/>
    <p:sldId id="316" r:id="rId50"/>
    <p:sldId id="332" r:id="rId51"/>
    <p:sldId id="318" r:id="rId52"/>
    <p:sldId id="31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Katherine Linde" initials="KL [25]" lastIdx="1" clrIdx="28">
    <p:extLst/>
  </p:cmAuthor>
  <p:cmAuthor id="1" name="Katherine Linde" initials="KL" lastIdx="5" clrIdx="0">
    <p:extLst/>
  </p:cmAuthor>
  <p:cmAuthor id="30" name="Katherine Linde" initials="KL [26]" lastIdx="1" clrIdx="29">
    <p:extLst/>
  </p:cmAuthor>
  <p:cmAuthor id="2" name="Katherine Linde" initials="KL [2]" lastIdx="1" clrIdx="1">
    <p:extLst/>
  </p:cmAuthor>
  <p:cmAuthor id="31" name="Katherine Linde" initials="KL [27]" lastIdx="1" clrIdx="30">
    <p:extLst/>
  </p:cmAuthor>
  <p:cmAuthor id="3" name="Katherine Linde" initials="KL [3]" lastIdx="1" clrIdx="2">
    <p:extLst/>
  </p:cmAuthor>
  <p:cmAuthor id="32" name="Lynn Puryear" initials="LP" lastIdx="9" clrIdx="31">
    <p:extLst/>
  </p:cmAuthor>
  <p:cmAuthor id="4" name="Katherine Linde" initials="KL [4]" lastIdx="1" clrIdx="3">
    <p:extLst/>
  </p:cmAuthor>
  <p:cmAuthor id="5" name="Katherine Linde" initials="KL [5]" lastIdx="1" clrIdx="4">
    <p:extLst/>
  </p:cmAuthor>
  <p:cmAuthor id="6" name="Katherine Linde" initials="KL [6]" lastIdx="1" clrIdx="5">
    <p:extLst/>
  </p:cmAuthor>
  <p:cmAuthor id="7" name="Katherine Linde" initials="KL [7]" lastIdx="1" clrIdx="6">
    <p:extLst/>
  </p:cmAuthor>
  <p:cmAuthor id="8" name="Katherine Linde" initials="KL [7] [2]" lastIdx="1" clrIdx="7">
    <p:extLst/>
  </p:cmAuthor>
  <p:cmAuthor id="9" name="Katherine Linde" initials="KL [7] [2] [2]" lastIdx="1" clrIdx="8">
    <p:extLst/>
  </p:cmAuthor>
  <p:cmAuthor id="10" name="Katherine Linde" initials="KL [7] [2] [2] [2]" lastIdx="1" clrIdx="9">
    <p:extLst/>
  </p:cmAuthor>
  <p:cmAuthor id="11" name="Katherine Linde" initials="KL [7] [2] [3]" lastIdx="1" clrIdx="10">
    <p:extLst/>
  </p:cmAuthor>
  <p:cmAuthor id="12" name="Katherine Linde" initials="KL [8]" lastIdx="1" clrIdx="11">
    <p:extLst/>
  </p:cmAuthor>
  <p:cmAuthor id="13" name="Katherine Linde" initials="KL [9]" lastIdx="1" clrIdx="12">
    <p:extLst/>
  </p:cmAuthor>
  <p:cmAuthor id="14" name="Katherine Linde" initials="KL [10]" lastIdx="1" clrIdx="13">
    <p:extLst/>
  </p:cmAuthor>
  <p:cmAuthor id="15" name="Katherine Linde" initials="KL [11]" lastIdx="1" clrIdx="14">
    <p:extLst/>
  </p:cmAuthor>
  <p:cmAuthor id="16" name="Katherine Linde" initials="KL [12]" lastIdx="1" clrIdx="15">
    <p:extLst/>
  </p:cmAuthor>
  <p:cmAuthor id="17" name="Katherine Linde" initials="KL [13]" lastIdx="1" clrIdx="16">
    <p:extLst/>
  </p:cmAuthor>
  <p:cmAuthor id="18" name="Katherine Linde" initials="KL [14]" lastIdx="1" clrIdx="17">
    <p:extLst/>
  </p:cmAuthor>
  <p:cmAuthor id="19" name="Katherine Linde" initials="KL [15]" lastIdx="1" clrIdx="18">
    <p:extLst/>
  </p:cmAuthor>
  <p:cmAuthor id="20" name="Katherine Linde" initials="KL [16]" lastIdx="1" clrIdx="19">
    <p:extLst/>
  </p:cmAuthor>
  <p:cmAuthor id="21" name="Katherine Linde" initials="KL [17]" lastIdx="1" clrIdx="20">
    <p:extLst/>
  </p:cmAuthor>
  <p:cmAuthor id="22" name="Katherine Linde" initials="KL [18]" lastIdx="1" clrIdx="21">
    <p:extLst/>
  </p:cmAuthor>
  <p:cmAuthor id="23" name="Katherine Linde" initials="KL [19]" lastIdx="1" clrIdx="22">
    <p:extLst/>
  </p:cmAuthor>
  <p:cmAuthor id="24" name="Katherine Linde" initials="KL [20]" lastIdx="1" clrIdx="23">
    <p:extLst/>
  </p:cmAuthor>
  <p:cmAuthor id="25" name="Katherine Linde" initials="KL [21]" lastIdx="1" clrIdx="24">
    <p:extLst/>
  </p:cmAuthor>
  <p:cmAuthor id="26" name="Katherine Linde" initials="KL [22]" lastIdx="1" clrIdx="25">
    <p:extLst/>
  </p:cmAuthor>
  <p:cmAuthor id="27" name="Katherine Linde" initials="KL [23]" lastIdx="1" clrIdx="26">
    <p:extLst/>
  </p:cmAuthor>
  <p:cmAuthor id="28" name="Katherine Linde" initials="KL [24]" lastIdx="1" clrIdx="27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666666"/>
    <a:srgbClr val="8CB990"/>
    <a:srgbClr val="ED1C24"/>
    <a:srgbClr val="768851"/>
    <a:srgbClr val="407B8A"/>
    <a:srgbClr val="46808E"/>
    <a:srgbClr val="519C77"/>
    <a:srgbClr val="C1B65A"/>
    <a:srgbClr val="65B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4" autoAdjust="0"/>
    <p:restoredTop sz="96154"/>
  </p:normalViewPr>
  <p:slideViewPr>
    <p:cSldViewPr snapToGrid="0" snapToObjects="1">
      <p:cViewPr>
        <p:scale>
          <a:sx n="100" d="100"/>
          <a:sy n="100" d="100"/>
        </p:scale>
        <p:origin x="144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3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BA-4A98-A98C-5C55DECF8D75}"/>
              </c:ext>
            </c:extLst>
          </c:dPt>
          <c:dPt>
            <c:idx val="1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6BA-4A98-A98C-5C55DECF8D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25.0</c:v>
                </c:pt>
                <c:pt idx="1">
                  <c:v>25.0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BA-4A98-A98C-5C55DECF8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A4E62"/>
            </a:solidFill>
            <a:ln w="317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8CB990"/>
              </a:solidFill>
              <a:ln w="317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D6-4C40-ACD5-C0BBB79ACA9D}"/>
              </c:ext>
            </c:extLst>
          </c:dPt>
          <c:dPt>
            <c:idx val="1"/>
            <c:bubble3D val="0"/>
            <c:spPr>
              <a:solidFill>
                <a:srgbClr val="666666"/>
              </a:solidFill>
              <a:ln w="317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D6-4C40-ACD5-C0BBB79ACA9D}"/>
              </c:ext>
            </c:extLst>
          </c:dPt>
          <c:dPt>
            <c:idx val="2"/>
            <c:bubble3D val="0"/>
            <c:spPr>
              <a:solidFill>
                <a:srgbClr val="5B9BD5"/>
              </a:solidFill>
              <a:ln w="317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D6-4C40-ACD5-C0BBB79ACA9D}"/>
              </c:ext>
            </c:extLst>
          </c:dPt>
          <c:dPt>
            <c:idx val="3"/>
            <c:bubble3D val="0"/>
            <c:spPr>
              <a:solidFill>
                <a:srgbClr val="ED1C24"/>
              </a:solidFill>
              <a:ln w="317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1D6-4C40-ACD5-C0BBB79ACA9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25.0</c:v>
                </c:pt>
                <c:pt idx="1">
                  <c:v>25.0</c:v>
                </c:pt>
                <c:pt idx="2">
                  <c:v>25.0</c:v>
                </c:pt>
                <c:pt idx="3">
                  <c:v>25.0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D6-4C40-ACD5-C0BBB79AC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D1DB6-552E-F148-9783-BBC528907322}" type="datetimeFigureOut">
              <a:rPr lang="en-US" smtClean="0"/>
              <a:t>6/20/17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D8AA3-DF38-E548-BCD8-6003A507B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7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0278C-ADC5-9A40-9891-D4389B11A2BE}" type="datetimeFigureOut">
              <a:rPr lang="en-US" smtClean="0"/>
              <a:t>6/20/17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591B6-7C7C-174C-B706-898B28397E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(EXAMPLE OF LMG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BRANDING SLIDE)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376D6-A253-444F-AF76-05F29018D6E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Your posting is campaigned across hundreds of relevant national, local and niche job sites</a:t>
            </a:r>
          </a:p>
          <a:p>
            <a:r>
              <a:rPr lang="en-US" sz="1200" dirty="0"/>
              <a:t>Our system monitors your posting performance and optimizes distribution campaigns to deliver more applications in less time</a:t>
            </a:r>
          </a:p>
          <a:p>
            <a:r>
              <a:rPr lang="en-US" sz="1200" dirty="0"/>
              <a:t>Generates up to 4X more qualified response compared to the leading national job boards</a:t>
            </a:r>
          </a:p>
          <a:p>
            <a:pPr defTabSz="889986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7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WHY</a:t>
            </a:r>
          </a:p>
          <a:p>
            <a:r>
              <a:rPr lang="en-US" b="1" dirty="0"/>
              <a:t>Time to hire </a:t>
            </a:r>
            <a:r>
              <a:rPr lang="en-US" dirty="0"/>
              <a:t>is one of the top hiring KPIs for employers</a:t>
            </a:r>
          </a:p>
          <a:p>
            <a:r>
              <a:rPr lang="en-US" dirty="0"/>
              <a:t>Some jobs are simply </a:t>
            </a:r>
            <a:r>
              <a:rPr lang="en-US" b="1" dirty="0"/>
              <a:t>harder to fill </a:t>
            </a:r>
            <a:r>
              <a:rPr lang="en-US" dirty="0"/>
              <a:t>due to the supply and demand of labor</a:t>
            </a:r>
          </a:p>
          <a:p>
            <a:r>
              <a:rPr lang="en-US" dirty="0"/>
              <a:t>Also, when </a:t>
            </a:r>
            <a:r>
              <a:rPr lang="en-US" b="1" dirty="0"/>
              <a:t>competition for the same job seekers </a:t>
            </a:r>
            <a:r>
              <a:rPr lang="en-US" dirty="0"/>
              <a:t>is high, it drives up the CPC rate meaning it costs more to get the exposure needed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HOW IT WORKS</a:t>
            </a:r>
          </a:p>
          <a:p>
            <a:r>
              <a:rPr lang="en-US" dirty="0"/>
              <a:t>Applies </a:t>
            </a:r>
            <a:r>
              <a:rPr lang="en-US" b="1" dirty="0"/>
              <a:t>additional budget </a:t>
            </a:r>
            <a:r>
              <a:rPr lang="en-US" dirty="0"/>
              <a:t>to the existing TTR distribution campaign </a:t>
            </a:r>
          </a:p>
          <a:p>
            <a:r>
              <a:rPr lang="en-US" dirty="0"/>
              <a:t>Generates </a:t>
            </a:r>
            <a:r>
              <a:rPr lang="en-US" b="1" dirty="0"/>
              <a:t>additional ad exposure</a:t>
            </a:r>
            <a:r>
              <a:rPr lang="en-US" dirty="0"/>
              <a:t> on top of TTR to generate more response in less time</a:t>
            </a:r>
          </a:p>
          <a:p>
            <a:r>
              <a:rPr lang="en-US" b="1" dirty="0"/>
              <a:t>Increases CPC rate </a:t>
            </a:r>
            <a:r>
              <a:rPr lang="en-US" dirty="0"/>
              <a:t>to get better visibility in search results across the network especially when competing with other employers for the same keywords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66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200" dirty="0"/>
              <a:t>Instantly matches passive candidates in </a:t>
            </a:r>
            <a:r>
              <a:rPr lang="en-US" sz="1200" dirty="0" err="1"/>
              <a:t>TheJobNetwork</a:t>
            </a:r>
            <a:r>
              <a:rPr lang="en-US" sz="1200" dirty="0"/>
              <a:t> resume database as well as resumes from Indeed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Matches are ranked based on match score so you can focus on the best matches first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Database matches are updated in real-time as new job seekers register and/or changes are made to their profiles or the job requirements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Employers can review, invite to apply and email candidates directly from the employer account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24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Automatically generates a customized email campaign with a personalized message “from” the employer inviting matching candidates to apply to the job </a:t>
            </a:r>
          </a:p>
          <a:p>
            <a:r>
              <a:rPr lang="en-US" dirty="0"/>
              <a:t>Promotes the employer’s brand and specific job </a:t>
            </a:r>
          </a:p>
          <a:p>
            <a:pPr lvl="1"/>
            <a:r>
              <a:rPr lang="en-US" dirty="0"/>
              <a:t>Employer Name, Company Logo, and Hiring Manager name</a:t>
            </a:r>
          </a:p>
          <a:p>
            <a:pPr lvl="1"/>
            <a:r>
              <a:rPr lang="en-US" dirty="0"/>
              <a:t>Job Title and Link to view and apply</a:t>
            </a:r>
          </a:p>
          <a:p>
            <a:r>
              <a:rPr lang="en-US" dirty="0"/>
              <a:t>Sent immediately upon activation to candidates that are a 70%  or greater match</a:t>
            </a:r>
          </a:p>
          <a:p>
            <a:r>
              <a:rPr lang="en-US" dirty="0"/>
              <a:t>Candidates view the job and apply by clicking on the embedded link in the email</a:t>
            </a:r>
          </a:p>
          <a:p>
            <a:r>
              <a:rPr lang="en-US" dirty="0"/>
              <a:t>Email recipients are flagged as “invited to apply” in the employer account and in Back office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0A7A-0365-46B0-9EA8-4560EC8410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63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6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Leave redline note that ADI needs to add non RM products to Boost slides to complete the packages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4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0A7A-0365-46B0-9EA8-4560EC8410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fully engage prospective candidates and take advantage</a:t>
            </a:r>
            <a:r>
              <a:rPr lang="en-US" baseline="0" dirty="0"/>
              <a:t> of the latest digital recruitment tools, your employer brand needs a home base.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7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07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5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6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29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274320" indent="-274320" eaLnBrk="1" hangingPunct="1">
              <a:spcBef>
                <a:spcPts val="1075"/>
              </a:spcBef>
              <a:spcAft>
                <a:spcPct val="0"/>
              </a:spcAft>
              <a:buFont typeface="Wingdings" charset="0"/>
              <a:buChar char="ü"/>
              <a:defRPr/>
            </a:pPr>
            <a:r>
              <a:rPr lang="en-US" sz="1200" dirty="0"/>
              <a:t>Increase brand awareness, recall, likability and conversion</a:t>
            </a:r>
          </a:p>
          <a:p>
            <a:pPr marL="274320" indent="-274320" eaLnBrk="1" hangingPunct="1">
              <a:spcBef>
                <a:spcPts val="1075"/>
              </a:spcBef>
              <a:spcAft>
                <a:spcPct val="0"/>
              </a:spcAft>
              <a:buFont typeface="Wingdings" charset="0"/>
              <a:buChar char="ü"/>
              <a:defRPr/>
            </a:pPr>
            <a:r>
              <a:rPr lang="en-US" sz="1200" dirty="0"/>
              <a:t>Deliver your message in an uncluttered, single-advertiser environment</a:t>
            </a:r>
          </a:p>
          <a:p>
            <a:pPr marL="274320" indent="-274320" eaLnBrk="1" hangingPunct="1">
              <a:spcBef>
                <a:spcPts val="1075"/>
              </a:spcBef>
              <a:spcAft>
                <a:spcPct val="0"/>
              </a:spcAft>
              <a:buFont typeface="Wingdings" charset="0"/>
              <a:buChar char="ü"/>
              <a:defRPr/>
            </a:pPr>
            <a:r>
              <a:rPr lang="en-US" sz="1200" dirty="0"/>
              <a:t>Target consumers based on content interests, or by </a:t>
            </a:r>
            <a:br>
              <a:rPr lang="en-US" sz="1200" dirty="0"/>
            </a:br>
            <a:r>
              <a:rPr lang="en-US" sz="1200" dirty="0"/>
              <a:t>geography, demographics </a:t>
            </a:r>
            <a:br>
              <a:rPr lang="en-US" sz="1200" dirty="0"/>
            </a:br>
            <a:r>
              <a:rPr lang="en-US" sz="1200" dirty="0"/>
              <a:t>or behaviors</a:t>
            </a:r>
          </a:p>
          <a:p>
            <a:pPr marL="274320" indent="-274320" eaLnBrk="1" hangingPunct="1">
              <a:spcBef>
                <a:spcPts val="1075"/>
              </a:spcBef>
              <a:spcAft>
                <a:spcPct val="0"/>
              </a:spcAft>
              <a:buFont typeface="Wingdings" charset="0"/>
              <a:buChar char="ü"/>
              <a:defRPr/>
            </a:pPr>
            <a:r>
              <a:rPr lang="en-US" sz="1200" dirty="0"/>
              <a:t>Measure response rates for continuous, real-time optimization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7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54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23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91B6-7C7C-174C-B706-898B28397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Reaches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1,000s of Sites with One Post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Targets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Right Job Seekers, on the Right Sites, at the Right Time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Optimizes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Campaigns in Real-Time Delivering Unsurpassed Performance and Quality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Grades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Screens and Grades Applicants Based Their Skills and Your Job Requirements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Matches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Instantly to Qualified Passive Candidates in Our Database- No Search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0A7A-0365-46B0-9EA8-4560EC8410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3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EXCLUSIVE</a:t>
            </a:r>
            <a:r>
              <a:rPr lang="en-US" baseline="0" dirty="0"/>
              <a:t> LOCAL PUBLISHER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0A7A-0365-46B0-9EA8-4560EC8410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defTabSz="898764">
              <a:defRPr/>
            </a:pPr>
            <a:r>
              <a:rPr lang="en-US" dirty="0"/>
              <a:t>Sophisticated</a:t>
            </a:r>
            <a:r>
              <a:rPr lang="en-US" baseline="0" dirty="0"/>
              <a:t> artificial intelligence automatically </a:t>
            </a:r>
            <a:r>
              <a:rPr lang="en-US" dirty="0"/>
              <a:t>Classifies and Cross-References Job Types with Similar Titles, Skills and Requirements</a:t>
            </a:r>
          </a:p>
          <a:p>
            <a:endParaRPr lang="en-US" dirty="0"/>
          </a:p>
          <a:p>
            <a:pPr defTabSz="898764">
              <a:defRPr/>
            </a:pPr>
            <a:r>
              <a:rPr lang="en-US" dirty="0">
                <a:solidFill>
                  <a:srgbClr val="E5593D"/>
                </a:solidFill>
              </a:rPr>
              <a:t>Identifies job types and requirements</a:t>
            </a:r>
            <a:r>
              <a:rPr lang="en-US" baseline="0" dirty="0">
                <a:solidFill>
                  <a:srgbClr val="E5593D"/>
                </a:solidFill>
              </a:rPr>
              <a:t> </a:t>
            </a:r>
            <a:r>
              <a:rPr lang="en-US" dirty="0">
                <a:solidFill>
                  <a:srgbClr val="E5593D"/>
                </a:solidFill>
              </a:rPr>
              <a:t>based on contextual ad content and qualifies and ranks job seekers based skills, education, experience and interests extracted from resumes and profiles</a:t>
            </a:r>
            <a:endParaRPr lang="en-US" dirty="0"/>
          </a:p>
          <a:p>
            <a:endParaRPr lang="en-US" dirty="0"/>
          </a:p>
          <a:p>
            <a:pPr defTabSz="898764">
              <a:defRPr/>
            </a:pPr>
            <a:r>
              <a:rPr lang="en-US" dirty="0"/>
              <a:t>Backed by over 10 years of predictive modeling, big data and linguistics analysis of Millions Jobs and Resumes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0A7A-0365-46B0-9EA8-4560EC8410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0" y="6225653"/>
            <a:ext cx="850666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9" y="6225653"/>
            <a:ext cx="863367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58083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4109" y="365127"/>
            <a:ext cx="10515600" cy="79234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6225653"/>
            <a:ext cx="901467" cy="4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1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99" y="6225653"/>
            <a:ext cx="888767" cy="4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4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14109" y="365127"/>
            <a:ext cx="10515600" cy="792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Click to edit Master title style</a:t>
            </a:r>
            <a:endParaRPr lang="en-US" sz="2800" dirty="0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5128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109" y="365127"/>
            <a:ext cx="10515600" cy="79234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99" y="6225653"/>
            <a:ext cx="850667" cy="4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99" y="6225653"/>
            <a:ext cx="762001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99" y="6238353"/>
            <a:ext cx="850667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99" y="6225653"/>
            <a:ext cx="812567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99" y="6225653"/>
            <a:ext cx="812567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99" y="6225653"/>
            <a:ext cx="837967" cy="47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04172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514109" y="6399689"/>
            <a:ext cx="2743200" cy="3313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C39CF-FC38-6441-98A7-0C5C3EA892A8}" type="slidenum">
              <a:rPr lang="en-US" sz="800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4797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65" r:id="rId14"/>
    <p:sldLayoutId id="2147483666" r:id="rId15"/>
    <p:sldLayoutId id="2147483670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0.jpeg"/><Relationship Id="rId21" Type="http://schemas.openxmlformats.org/officeDocument/2006/relationships/image" Target="../media/image61.png"/><Relationship Id="rId22" Type="http://schemas.openxmlformats.org/officeDocument/2006/relationships/image" Target="../media/image62.jpeg"/><Relationship Id="rId23" Type="http://schemas.openxmlformats.org/officeDocument/2006/relationships/image" Target="../media/image63.png"/><Relationship Id="rId24" Type="http://schemas.openxmlformats.org/officeDocument/2006/relationships/image" Target="../media/image64.png"/><Relationship Id="rId25" Type="http://schemas.openxmlformats.org/officeDocument/2006/relationships/image" Target="../media/image65.png"/><Relationship Id="rId26" Type="http://schemas.openxmlformats.org/officeDocument/2006/relationships/image" Target="../media/image66.jpeg"/><Relationship Id="rId27" Type="http://schemas.openxmlformats.org/officeDocument/2006/relationships/image" Target="../media/image67.jpeg"/><Relationship Id="rId28" Type="http://schemas.openxmlformats.org/officeDocument/2006/relationships/image" Target="../media/image68.jpe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30" Type="http://schemas.openxmlformats.org/officeDocument/2006/relationships/image" Target="../media/image70.jpeg"/><Relationship Id="rId31" Type="http://schemas.openxmlformats.org/officeDocument/2006/relationships/image" Target="../media/image71.jpeg"/><Relationship Id="rId32" Type="http://schemas.openxmlformats.org/officeDocument/2006/relationships/image" Target="../media/image72.png"/><Relationship Id="rId9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33" Type="http://schemas.openxmlformats.org/officeDocument/2006/relationships/image" Target="../media/image73.gif"/><Relationship Id="rId34" Type="http://schemas.openxmlformats.org/officeDocument/2006/relationships/image" Target="../media/image74.jpeg"/><Relationship Id="rId35" Type="http://schemas.openxmlformats.org/officeDocument/2006/relationships/image" Target="../media/image75.png"/><Relationship Id="rId36" Type="http://schemas.openxmlformats.org/officeDocument/2006/relationships/image" Target="../media/image76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7" Type="http://schemas.openxmlformats.org/officeDocument/2006/relationships/image" Target="../media/image57.jpeg"/><Relationship Id="rId18" Type="http://schemas.openxmlformats.org/officeDocument/2006/relationships/image" Target="../media/image58.jpeg"/><Relationship Id="rId19" Type="http://schemas.openxmlformats.org/officeDocument/2006/relationships/image" Target="../media/image59.png"/><Relationship Id="rId37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emf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emf"/><Relationship Id="rId12" Type="http://schemas.openxmlformats.org/officeDocument/2006/relationships/image" Target="../media/image8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emf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emf"/><Relationship Id="rId10" Type="http://schemas.openxmlformats.org/officeDocument/2006/relationships/image" Target="../media/image9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6" Type="http://schemas.openxmlformats.org/officeDocument/2006/relationships/image" Target="../media/image96.tiff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Relationship Id="rId3" Type="http://schemas.openxmlformats.org/officeDocument/2006/relationships/image" Target="../media/image10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png"/><Relationship Id="rId10" Type="http://schemas.openxmlformats.org/officeDocument/2006/relationships/image" Target="../media/image18.tiff"/><Relationship Id="rId11" Type="http://schemas.openxmlformats.org/officeDocument/2006/relationships/image" Target="../media/image19.tiff"/><Relationship Id="rId12" Type="http://schemas.openxmlformats.org/officeDocument/2006/relationships/image" Target="../media/image20.tiff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tiff"/><Relationship Id="rId16" Type="http://schemas.openxmlformats.org/officeDocument/2006/relationships/image" Target="../media/image24.tiff"/><Relationship Id="rId17" Type="http://schemas.openxmlformats.org/officeDocument/2006/relationships/image" Target="../media/image25.tiff"/><Relationship Id="rId18" Type="http://schemas.openxmlformats.org/officeDocument/2006/relationships/image" Target="../media/image26.tiff"/><Relationship Id="rId19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4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8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42" r="36710" b="1917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5536147"/>
            <a:ext cx="1600200" cy="9318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921060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26420" y="2762353"/>
            <a:ext cx="9339160" cy="1333292"/>
          </a:xfrm>
          <a:prstGeom prst="rect">
            <a:avLst/>
          </a:prstGeom>
          <a:solidFill>
            <a:schemeClr val="bg1">
              <a:lumMod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anchor="ctr"/>
          <a:lstStyle/>
          <a:p>
            <a:pPr algn="ctr">
              <a:defRPr/>
            </a:pPr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Talent Acquisition and </a:t>
            </a:r>
          </a:p>
          <a:p>
            <a:pPr algn="ctr">
              <a:defRPr/>
            </a:pPr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Employer Branding Solutions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369800" y="88902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9C2E6C24-752A-4910-BABB-CFC1D51EEEAE}" type="datetime1">
              <a:rPr lang="en-US" sz="1200">
                <a:solidFill>
                  <a:schemeClr val="bg1"/>
                </a:solidFill>
              </a:rPr>
              <a:pPr algn="r"/>
              <a:t>6/20/17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45" y="204559"/>
            <a:ext cx="7349405" cy="1060261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What are job seekers looking for and when are they looking?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1386340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Job seekers are not just looking for a career, they’re looking for a great experience in an engaging culture.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2908" y="6311428"/>
            <a:ext cx="396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>
              <a:spcBef>
                <a:spcPct val="20000"/>
              </a:spcBef>
            </a:pP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Sources: 2016 CareerBuilder “How to Rethink the Candidate Experience and Make Better Hires”*; Glassdoor “50 HR and Recruiting Stats That Make you Think”**</a:t>
            </a:r>
          </a:p>
        </p:txBody>
      </p:sp>
      <p:sp>
        <p:nvSpPr>
          <p:cNvPr id="3" name="Rectangle 2"/>
          <p:cNvSpPr/>
          <p:nvPr/>
        </p:nvSpPr>
        <p:spPr>
          <a:xfrm>
            <a:off x="2674402" y="4863606"/>
            <a:ext cx="38660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latin typeface="Helvetica Neue" charset="0"/>
                <a:ea typeface="Helvetica Neue" charset="0"/>
                <a:cs typeface="Helvetica Neue" charset="0"/>
              </a:rPr>
              <a:t>of job seekers would not take a job with a company that had a bad reputation, even if they were unemployed**</a:t>
            </a:r>
          </a:p>
        </p:txBody>
      </p:sp>
      <p:sp>
        <p:nvSpPr>
          <p:cNvPr id="9" name="Oval 8"/>
          <p:cNvSpPr/>
          <p:nvPr/>
        </p:nvSpPr>
        <p:spPr>
          <a:xfrm>
            <a:off x="1079931" y="3582338"/>
            <a:ext cx="1190263" cy="1190263"/>
          </a:xfrm>
          <a:prstGeom prst="ellipse">
            <a:avLst/>
          </a:prstGeom>
          <a:solidFill>
            <a:srgbClr val="ED1C24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84340" y="3852849"/>
            <a:ext cx="1159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57%</a:t>
            </a:r>
          </a:p>
        </p:txBody>
      </p:sp>
      <p:sp>
        <p:nvSpPr>
          <p:cNvPr id="11" name="Oval 10"/>
          <p:cNvSpPr/>
          <p:nvPr/>
        </p:nvSpPr>
        <p:spPr>
          <a:xfrm>
            <a:off x="1079932" y="4899417"/>
            <a:ext cx="1190263" cy="1190263"/>
          </a:xfrm>
          <a:prstGeom prst="ellipse">
            <a:avLst/>
          </a:prstGeom>
          <a:solidFill>
            <a:srgbClr val="666666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1144" y="5176345"/>
            <a:ext cx="1159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69%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74403" y="3691266"/>
            <a:ext cx="38660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latin typeface="Helvetica Neue" charset="0"/>
                <a:ea typeface="Helvetica Neue" charset="0"/>
                <a:cs typeface="Helvetica Neue" charset="0"/>
              </a:rPr>
              <a:t>of people think their company should be doing more to increase diversity among its workforce**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4402" y="2380937"/>
            <a:ext cx="386609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latin typeface="Helvetica Neue" charset="0"/>
                <a:ea typeface="Helvetica Neue" charset="0"/>
                <a:cs typeface="Helvetica Neue" charset="0"/>
              </a:rPr>
              <a:t>of full time employed workers are either actively looking for or open to new job opportunities*</a:t>
            </a:r>
          </a:p>
        </p:txBody>
      </p:sp>
      <p:sp>
        <p:nvSpPr>
          <p:cNvPr id="15" name="Oval 14"/>
          <p:cNvSpPr/>
          <p:nvPr/>
        </p:nvSpPr>
        <p:spPr>
          <a:xfrm>
            <a:off x="1053370" y="2270554"/>
            <a:ext cx="1190263" cy="1190263"/>
          </a:xfrm>
          <a:prstGeom prst="ellipse">
            <a:avLst/>
          </a:prstGeom>
          <a:solidFill>
            <a:srgbClr val="4F81BD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01144" y="2542521"/>
            <a:ext cx="1159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76%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788" y="100584"/>
            <a:ext cx="4652212" cy="675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537595" y="2140459"/>
            <a:ext cx="1715697" cy="1679316"/>
          </a:xfrm>
          <a:prstGeom prst="ellipse">
            <a:avLst/>
          </a:prstGeom>
          <a:solidFill>
            <a:srgbClr val="666666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5454" y="2142311"/>
            <a:ext cx="1715697" cy="1679316"/>
          </a:xfrm>
          <a:prstGeom prst="ellipse">
            <a:avLst/>
          </a:prstGeom>
          <a:solidFill>
            <a:srgbClr val="ED1C24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79634" y="2140459"/>
            <a:ext cx="1715697" cy="1679316"/>
          </a:xfrm>
          <a:prstGeom prst="ellipse">
            <a:avLst/>
          </a:prstGeom>
          <a:solidFill>
            <a:srgbClr val="4F81BD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90" y="1874360"/>
            <a:ext cx="2016010" cy="3468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437663"/>
            <a:ext cx="11976100" cy="7923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Mobile resources are important to people searching for jobs, especially </a:t>
            </a:r>
            <a:r>
              <a:rPr lang="en-US" dirty="0" smtClean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Millennials</a:t>
            </a:r>
            <a:endParaRPr lang="en-US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27088" y="6419588"/>
            <a:ext cx="63516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93">
              <a:spcBef>
                <a:spcPct val="20000"/>
              </a:spcBef>
            </a:pP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 Narrow"/>
              </a:rPr>
              <a:t>Sources: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Glassdoor “50 HR and Recruiting Stats That Make you Think”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cs typeface="Arial Narrow"/>
              </a:rPr>
              <a:t>;*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Pew Research Center “Searching for Work in the Digital Era”**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84"/>
          <a:stretch/>
        </p:blipFill>
        <p:spPr>
          <a:xfrm>
            <a:off x="8718904" y="873328"/>
            <a:ext cx="3659904" cy="589289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425115" y="2602273"/>
            <a:ext cx="2003671" cy="75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5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90%</a:t>
            </a:r>
            <a:endParaRPr lang="en-US" sz="4500" b="1" baseline="30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89915" y="4007445"/>
            <a:ext cx="2011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latin typeface="Helvetica Neue" charset="0"/>
                <a:ea typeface="Helvetica Neue" charset="0"/>
                <a:cs typeface="Helvetica Neue" charset="0"/>
              </a:rPr>
              <a:t>of job seekers use mobile at some point in their job search*</a:t>
            </a:r>
            <a:endParaRPr lang="en-US" sz="1400" kern="0" dirty="0">
              <a:solidFill>
                <a:srgbClr val="0A4E6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727169" y="2602272"/>
            <a:ext cx="2003671" cy="75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5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41%</a:t>
            </a:r>
            <a:endParaRPr lang="en-US" sz="4500" b="1" baseline="30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477" y="4034358"/>
            <a:ext cx="20110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of of Baby Boomers said workers should stay with an employer at least five years before looking for a new job</a:t>
            </a:r>
            <a:r>
              <a:rPr lang="en-US" sz="1400" dirty="0">
                <a:solidFill>
                  <a:srgbClr val="5B9BD5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en-US" sz="1400" b="1" dirty="0">
                <a:solidFill>
                  <a:srgbClr val="5B9BD5"/>
                </a:solidFill>
                <a:latin typeface="Helvetica Neue" charset="0"/>
                <a:ea typeface="Helvetica Neue" charset="0"/>
                <a:cs typeface="Helvetica Neue" charset="0"/>
              </a:rPr>
              <a:t>Only 13% of Millennials agree*</a:t>
            </a:r>
            <a:endParaRPr lang="en-US" sz="1400" kern="0" dirty="0">
              <a:solidFill>
                <a:srgbClr val="5B9BD5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995346" y="2602271"/>
            <a:ext cx="2003671" cy="75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5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53%</a:t>
            </a:r>
            <a:endParaRPr lang="en-US" sz="4500" b="1" baseline="30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30961" y="4034356"/>
            <a:ext cx="2213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latin typeface="Helvetica Neue" charset="0"/>
                <a:ea typeface="Helvetica Neue" charset="0"/>
                <a:cs typeface="Helvetica Neue" charset="0"/>
              </a:rPr>
              <a:t>of 18-29 year olds have used a smartphone as a part of a job search</a:t>
            </a:r>
            <a:endParaRPr lang="en-US" sz="1400" kern="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0350" y="1556541"/>
            <a:ext cx="5691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Millennials have a different outlook on jobs in general.</a:t>
            </a:r>
          </a:p>
        </p:txBody>
      </p:sp>
    </p:spTree>
    <p:extLst>
      <p:ext uri="{BB962C8B-B14F-4D97-AF65-F5344CB8AC3E}">
        <p14:creationId xmlns:p14="http://schemas.microsoft.com/office/powerpoint/2010/main" val="14073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39" y="363006"/>
            <a:ext cx="5257800" cy="1060261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Social media is the latest recruitment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8767" y="1383041"/>
            <a:ext cx="669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Job seekers are using social media to research employment opportunities more than ever before.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4400" y="6255872"/>
            <a:ext cx="35216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>
              <a:spcBef>
                <a:spcPct val="20000"/>
              </a:spcBef>
            </a:pP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Glassdoor “50 HR and Recruiting Stats That Make you Think”*;  Pew Research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Center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“Searching for Work in the Digital Era”**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7666" y="5202302"/>
            <a:ext cx="250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growth of online job seekers since 2005**</a:t>
            </a:r>
          </a:p>
        </p:txBody>
      </p:sp>
      <p:sp>
        <p:nvSpPr>
          <p:cNvPr id="9" name="Oval 8"/>
          <p:cNvSpPr/>
          <p:nvPr/>
        </p:nvSpPr>
        <p:spPr>
          <a:xfrm>
            <a:off x="1166011" y="3471544"/>
            <a:ext cx="1399578" cy="1326991"/>
          </a:xfrm>
          <a:prstGeom prst="ellipse">
            <a:avLst/>
          </a:prstGeom>
          <a:solidFill>
            <a:srgbClr val="ED1C24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2117" y="3810162"/>
            <a:ext cx="1363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48%</a:t>
            </a:r>
          </a:p>
        </p:txBody>
      </p:sp>
      <p:sp>
        <p:nvSpPr>
          <p:cNvPr id="11" name="Oval 10"/>
          <p:cNvSpPr/>
          <p:nvPr/>
        </p:nvSpPr>
        <p:spPr>
          <a:xfrm>
            <a:off x="1166011" y="4877362"/>
            <a:ext cx="1399578" cy="1326991"/>
          </a:xfrm>
          <a:prstGeom prst="ellipse">
            <a:avLst/>
          </a:prstGeom>
          <a:solidFill>
            <a:srgbClr val="666666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70950" y="5233080"/>
            <a:ext cx="16268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100%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57666" y="3668419"/>
            <a:ext cx="2509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of people used social in the search for their most recent job*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57666" y="2268361"/>
            <a:ext cx="3840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of job seekers use social media to research the company culture of organizations they are interested in*</a:t>
            </a:r>
          </a:p>
        </p:txBody>
      </p:sp>
      <p:sp>
        <p:nvSpPr>
          <p:cNvPr id="15" name="Oval 14"/>
          <p:cNvSpPr/>
          <p:nvPr/>
        </p:nvSpPr>
        <p:spPr>
          <a:xfrm>
            <a:off x="1166011" y="2065726"/>
            <a:ext cx="1399578" cy="1326991"/>
          </a:xfrm>
          <a:prstGeom prst="ellipse">
            <a:avLst/>
          </a:prstGeom>
          <a:solidFill>
            <a:srgbClr val="4F81BD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84219" y="2410382"/>
            <a:ext cx="1400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59%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8" t="15910" r="27334" b="38"/>
          <a:stretch/>
        </p:blipFill>
        <p:spPr>
          <a:xfrm>
            <a:off x="7539788" y="104172"/>
            <a:ext cx="4652212" cy="67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" b="1956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65697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21062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910" y="2614823"/>
            <a:ext cx="3878180" cy="1628355"/>
          </a:xfrm>
        </p:spPr>
        <p:txBody>
          <a:bodyPr/>
          <a:lstStyle/>
          <a:p>
            <a:pPr algn="ctr"/>
            <a:r>
              <a:rPr lang="en-US" sz="4200" dirty="0">
                <a:solidFill>
                  <a:schemeClr val="bg1"/>
                </a:solidFill>
              </a:rPr>
              <a:t>JOB POSTING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6200" dirty="0">
                <a:solidFill>
                  <a:schemeClr val="bg1"/>
                </a:solidFill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5050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7750" y="600194"/>
            <a:ext cx="7886700" cy="58903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Job Posting Campaigns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047750" y="1897111"/>
            <a:ext cx="6628717" cy="5052700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Fast, simple job posting process, easy-to-use candidate management tools, built-in applicant tracking and real-time performance data streamline the sourcing process and so you can hire fast</a:t>
            </a:r>
          </a:p>
          <a:p>
            <a:pPr>
              <a:spcBef>
                <a:spcPct val="0"/>
              </a:spcBef>
              <a:defRPr/>
            </a:pP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Flexible job posting options designed for a wide range of hiring conditions on our local job board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         - 7, 14 and 30 day, or full-year job 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           posting options</a:t>
            </a:r>
          </a:p>
          <a:p>
            <a:pPr lvl="1">
              <a:spcBef>
                <a:spcPct val="0"/>
              </a:spcBef>
              <a:defRPr/>
            </a:pPr>
            <a:endParaRPr lang="en-US" sz="1800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Programmatic distribution: automatically targets active and passive candidates across thousands of national, local and industry sites, social networks, and via email</a:t>
            </a:r>
          </a:p>
          <a:p>
            <a:pPr>
              <a:spcBef>
                <a:spcPct val="0"/>
              </a:spcBef>
              <a:defRPr/>
            </a:pPr>
            <a:endParaRPr lang="en-US" sz="18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800" dirty="0">
                <a:latin typeface="Helvetica Neue" charset="0"/>
                <a:ea typeface="Helvetica Neue" charset="0"/>
                <a:cs typeface="Helvetica Neue" charset="0"/>
              </a:rPr>
              <a:t>Job Scraping: automatically pulls jobs in from employer site for turnkey reach</a:t>
            </a:r>
          </a:p>
          <a:p>
            <a:pPr>
              <a:spcBef>
                <a:spcPct val="0"/>
              </a:spcBef>
              <a:defRPr/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7750" y="1303525"/>
            <a:ext cx="802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MassLive.com’s</a:t>
            </a: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 jobs section gets over 795,000 job searches. </a:t>
            </a:r>
            <a:endParaRPr lang="en-US" sz="2000" dirty="0" smtClean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 smtClean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Be </a:t>
            </a: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sure your jobs are visible.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91"/>
          <a:stretch/>
        </p:blipFill>
        <p:spPr>
          <a:xfrm>
            <a:off x="7766898" y="1778256"/>
            <a:ext cx="3892075" cy="4325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60" y="4953000"/>
            <a:ext cx="911337" cy="759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7828" y="4856474"/>
            <a:ext cx="1092200" cy="952500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26162" y="1473663"/>
            <a:ext cx="870996" cy="77421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90" y="554955"/>
            <a:ext cx="7886700" cy="121289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Hire faster, smarter and for less</a:t>
            </a:r>
            <a:r>
              <a:rPr lang="en-US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240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AutoShape 3" descr="data:image/png;base64,%20iVBORw0KGgoAAAANSUhEUgAAAM0AAADNCAYAAAFsu8T/AAAAAXNSR0IArs4c6QAAAARnQU1BAACxjwv8YQUAAAAJcEhZcwAADsMAAA7DAcdvqGQAADoISURBVHhe7Z0HYFvV2ff/kry345VhJ3Hi7L03hBVWoWWUWWhpodBC4S2UXUb7tcy+jBYoKbRA31JWEhIIWSQhi0xnJ85OHDvee2rrfs8Z15Jt2ZZsyZac+0ssnXvuPOeZ5+jqSqcQ6Ab08t0junJF7Z9INvaJHUfZAnR8qTU3rc0WV9HelbCuc49DyamqURwOh1zumAc27ZWl1rg9UYPNRqfpHH87cESWmtNKGUx2OyIMBrnUOQ5UVGB8UpJcErSSUYTBK/1wCzvJxcs+kUuCphZRJ+JYdRlGJqTyFV2FHVanc6pPs65rubKrVJgakBQRzctN/fTirqU+PQmDn0RtBmuRP3l227/5O29Re3bWVRLCRaf53deZbCZEhET4/0QqXTeaDjhZdZy/yxP5r1EvbX+Iv/u96+yKAwad3tl1f9pyvSz5FnYSDmtRE5112W3wwIphskS9Jt8Jh/LOjltl2Ue4xLJWnuGro8/Jkm9x64JOVmyQpc5R0XhGlpy06eueXh3uVRjviDZPpFJrLpSl9nl6FUjKbV9YhycSOJR/7ZqrfH7gRsVkreE1edXfK8+sgWK3W/lyR3Sbrws8p9rVq+ngRApuXruHl9oK8k/sZFks27KDS2Fd1xqHcv/mPbLsGUc7yGrdnuivBynb7JQJOZRGq02Wm9NMGVhhf3kFJiY3zzK9gR3D7CbbbSYjll125SQMJkt32a7f1PtYVTlGJCbLJZcTVZjqKeGL4ZU+gR3VRVWb2ujTkzDoJC9kL5ULBGvRs1s/Ym9+wOlmeYvUbNL36Jp6j8vISNlkJGWT/qR7neqJauGv/Ak/0Ytbf8sXfI+zs3jXORQ79LquDZA7grdIx7JJP4jqj5t/LEsEaxHjgeVZsuRDXCJA04l8mVox3tlxsywJWscjH5xvmZtst9WJqhrPylLnOFmxycXxOGndok7joCQyXJZb0+aJ2DU9vZqyTw9kV2culqW28ahFdoeNZ6V5VVv5spmy1c/236D8K3sOX/aEbvN13Xai7sJHDXKQ99SRuIHfbMnBrrIaLEhPwS1Z/ZAZF4noEOFGG6w2nK414rMzRfg2rxLTUmLw5pwxMOhpX3EE2qqLMZg1qLNMW7JBKTOauCUwE21vGNYeYi+HUm60KNMXq4Pazh3LiwaJE8z5cjW92nnZ38xeskaWPMcjlSsyNqC43oRJlJNz1fDxdGh7UEdiX0UV+kZFoF+UmJttF94sN6gCf/vgPlnqeTy5ljYb9PAWEje1qnOa7F8e2bLadSarGa0axCLcJUv/zgqyJjC5ZOm7bnu7WYPY+vvWfxjwjWFXxzr+3vWtx3PNnII6kcsqus/suwY1jl+r6qiaRbEfL/89vYoNggLq+RuXP81aIytaZArHq85geGKmXAoOjlfl0jUPlks+S30Ch2YqZ7QZZSl4aHnNzgaRnP598C25EDx8dKj5NTsbRHbVaC2TC8GCApOlVJYlzIacOJSFe54IyOzAHQt3Py5LTtw6hRpzKeLDfXN3gX9Q6BrL3F6j29EU2zCv+oBcCjQU5NUeaLPD3TaIMTB+PH63uj+VAsirkzI9uiYdA+MmyIrWdBiHLHYj8mt2YkifC3ssg2BjsFOV32NQ/BSEGiJlbRuwBnmCyVqnfHPssW7NW9mplh97nM5d67Gj8rhBrry362LlXPVuKjl41utbHEpBTbbyz52X8LK3dDH1Ybvq8Ndtw5AaNQ63TFjC1Nw1V2wH2lChDen/p/uvR2nDYTw4+xjVO+ivTdPuEB/ncqKBzve2cF3f0bbe0euS017VoM4ragDi88ZwQXckaz/pQtfVjO0t7XhTUSUe234M8WFhuH9MBqamxKN/dDhfxzYrajAhu6wGb+XkocZix8vTh2N+/8Smtjk/9e0krDGdgUcEetlfUaNMXbRZOVPbwOtb0zx2OJdE6UxdozJl8RZlXzkLliKONd/DczrdmK9yi5SfrhN3s3Q1jjocYl78Z+uzlWV03M42p1ONmfPlWv7uj2yAMffLdfzd26N73Bh24S/uOaScqyd18nkjWnOu3qj8ec9BKnl+Lg8b41DmLV3ZVPZ/U5xNcJ63YzpuDB115uJlotAjOJSZS9j5O6bdxjBtmrt4sVzqOdh1zF6yqMP+bKMxzEUqyi2rvpHLgcHNq79hVyaXWuM2aFITcaK6BsMTEmRNz8Muk02wH6uuxIiEPrK2OW7TGRaJV549RgeQFQGA+knByrwT/N0tTDKusPC1YOm/hKIGJHbl8mUfyHJz3KpZrdmEuHCWU/lu8ORLaqxmxIeKnM+VVmq2YNnb1JCIgFKxlsSFhOHKZW7m0bl8XNhefFqWAhfm0Xa6uc5mjVl0YrssBQeLTuyQJUEzNfvoyLescXIp0FHwQQ5dr1ziiDYJthYdlqXgYGthjiwJmrwZ6SH06jeCgggbXXeIvO6mq9+Yn02vwaJiTjbn75alpsYoWH12UxA2Bfy6VWRjdChqOBeMgkFBfZ4suahZnbmyKf8JJhos5bLk0pgQnUWWggu9zi5LLo0RuVjwkeCSozU5gPSYfkFpMwPiUmRJbYyiw6WDLg3UJLldFgy6Upbo8oM1aLKLZn3vUGx03SG8runqWUP2lGyRS4EPa8ie4i3UANEQRjNRvLv7cVkKDt7d+wTTLbnUojE3jvqVLAUHN45k1+ti6MxmXDlYslmWApuDJZtkyUkri393dzBIR8HCPQ/KshO3Exr11ipEhyaQAAPTVzdYKhEd1ocPJF1TsNa+mFz0s9/NcrWrgIJNUD6zcQ4vt8olmWRcUWfLPj/8tCwFFl8cfkqWWtNKMqKtCmal38RLAYO0hpkD2r6u1mrG0SE9bjxe2DiVygGib6RSL2yahgHxbd+61UrNWvLwynhZ6jnYPNkj/Dra/05Qh41x0AEeWRnZo3PP4vxyoR06bAyD9cyTa2LlUveg9t2Tq6M97kiPGqOy6NC9SnnjKTo2Nc+vknLw83xx6Bdy2TO8aozKM2siZIk1yPeN+v236tdlvTt+pxrDhJJ97n3lnW2T1Rr53jXe2T5Jyc5/j0qdO16nGqPCbOls1Wbl96uhlNbLqV2Pr0NsyPZ7ivbPpeOIms53jNvcrLMcKf0Sn+6/AZGhUVgw/DVkJl6GxEj16y8KqhrPILdqHVYefwRmWx1unrAEo1Ovk+u7jk8bww7Vk3NvbWQAnaOnJxF92piexqdqpuFbgkLTmulPU7G1TontKOKIxaZNglX/gsZy7A6gwmLBjpIa7CuvxYmaRlRZbKhjfzYbzLQB24Y9xipMb0BsqAFxYaFIjDBgWGw0JibFYGa/BPShOkMP+15PCSjhMJ3/+EQhPjpegBqzDWP7xODO4f0xNSURMdTZ6lZ02c53dbEN2DF18lsVKvVWG783+aMT53C4sg4JoSG4c2QGbh86gI1sOzpkt9HNwuFd1dTwJWeK8MreE0gID8fz07IwM1U8AU6Bg7bpbo8rvgKzvbgKf9x7FBVGKx6fNBzXZ/blbpEyWlqr79b0zW/CUT2/0FrR8BM1Dbhrwy4MiIrC+xdOQiy5mECn1mrFPRv2oqDRiA/nT0FWPHvKsk58xcnPJuZH4YjrPlRVg198l40bhvTHYxNHOVcQ3amFnUeomWrvr5BVLTqTjw8umo4xifG8zl/4VDj8UNQG1pAb1mxGjMGAjy6Z1dQ4F7kEOcIT3LH+ezRY7FhyxQWi2tcw4XQVNuHBZnLKTSZl1uLlyqq8gqY1nk7sBSNq01bn5yszl3ytlBtNXZimaU3nhUNXxi6E/VWYjHRxS5UjlZV8lag9H5Dt5G8OJaeySpm1aKlS3qg+1KxrdFo47LMDxvyli5U1+Xm0zC6lq5cT3DBLYv3wbV4+9csSWdt5vIs5LkHj1X27kFNVQYHxCl7PUs1A/fi6+xEd9fP1qzAqsQ9+N2l653qGi8hjhGVcsPTfyrl69vT289tSPKGooU65YIn43RH2Uac3Idhj4bBjnqwuVy5dJh9h1nQSTUCesGDZv5UTVeXUW573V8duTbqy1XnH8OmJ/fjgkpt6UUrsf9goSZ0++vm6L3DLsAlYMHC4XNs+HsWclbmHsTz3CN6efyNfZrsE/uAxwJAaff/GL3D1oDG4avDoprq2aHsCS4osp7II/z76fZNgGJpgOgF1GVPqty/8Mf5zdCsOUb92CLOctmD+ccHSl2VZo6uwPlT78fKlr/D+bY92p35vX/0m3rv458KNyTqNzsP6kP2xOPSPi39G/ftXXt9WYGlTODuLj2FAdBwGxiZrbszn6DAwJgXp1L+sn9n0NvvXCmFArbn+62cVk9UilzR8Dnm0RptJuX75M7KiNW4tp8rcgOhQPcJDAv/zlmCE2wg5o0hDOGJDQlBtruP1LWktHNrzv0e+ws9GXS4rNHyNa5C4Y9QCyt6Wu3VrLYRDG9Ceh8tzMDZ5mKzT8CfjqJ8PleVQt7eO682Eo7CRLFHeWIjUyD7S/jT8SWpUEioa3Y95mglHJ79MZHGQD2QZWmthavgBu9IgS81p4daENKLYz/V0PKuj4QNYN0fq3VtB64SASI1KQJmxTHo1TUj+pMJUitQY948/cyucMSkjcaTiIJWYYDTf5k8OV+zH6KQRcqk5boVz04g7sPjYP91mEBq+ZcnRD3DTyDupxO7oaY5b4cSH9YHRWgmTPfh+tiQ4II9EwcZsM8JkraD+TqTl1qJwKxzG/ZOfxes7/PXbq+c3PNeibPh/dzyCX095jkTlPq63KZwJabMp/85DUf0ZWaPhK1i4KK7PRaXxDCakzpah3Y2A5BybGxyKw2FT7v1mStOyhu/45TeTuvJ5DslXp8ejs9/Dk+sv5ssaXUVYx5PrL8Hjsyjhcu/NmmhHOAwdhiZMwtXDfolXtjk/plZPouE5osd0eHXrjdSf9yIzcRJfbo8OhMNQMDfjFswbeCv+vFnMVGui8R4mhhe2XEn9eDPmprOfbqde7MgZSffmAQ4lv/aQ8ruVfvj5916M+nsRv101VMmrOUTLnsduL4TDTiQO/NDKvkpZwxlWw5c1msPuIxc9w35dO5/6qx9f8hav7pVmG6qW+PnhR5BflY1H5m4U9a4rz3Mc9I99RfEv389HRvxk3Dz2NbnGS7iIOoO0osdWpyl7Cj/nZc2SBHsKP1MeW5MqlzrfK50Xjgt15mLlkZVRSj7/gTx2MeefkFiL86uzlYepH2qMRbKua/3gE+Go1JiKlMdWhSu7iz7hy/w7PL1RTtQm1iy18/cU/ld5dFWkUkvt9yXefT+nA9gckQg7lM9vGoXw0Bg8OGsXr+kdqIFVvL+5dTpM1mo8fuFxFh+g6NjEjA+DLxeRH1ANJq96u/LEaijLcn4ta4igtCZx0UsP3688uUqnnKV2MURm5p8G+dRy2kZoU3HdPryzYwaSoofg7qlbEB2axNcwrQusu0oddF3MCnRotJThvV3zUdl4GvfN3IZ+sRPlNv6nm4Tjnp357+CrIw8iNjwBN4z7GFl9LudydP8VRvUyfSFEoSys5dwN8UOK456sWI1FB+9Ag7kS14z5K6an/5pqxfbdTY8JhzdXtlnEKtZNDmzLfRUbz7yIRmsN0mmMMG/w4xjaZwHFL9/9zJjJVoPTld9iS+5LyKvejZiweDrPU5gz+FFay4TAEiUqSaGp19fd9KjluEPKi5dcu8ShWNFALuZk+QqcqlyDioZjaLCWkhDLKCjbYXOID3oNtEOIHggLMXC3GRPaD4nRwzE06TIMS/oB1aVAr1cfOi/ORhED+oByq4KAE46GEw9mpTV6Cs1yAhTNagIUTTABSvAJhnle8V/QhiNu5qGpLJba2DgACYoYwy6QJ7YO6mB9J0cYaisDL0N2S4AJpkkErTDSoIU9cnJHaS32V9SgxGjlD2StsdpgsttgoQENG8CGGvQIp4FNQmgY4sMNSIsMw/ikWMxKjUdWfCQiQ5w/ohXIBIhg6BLY8zGppI75qswWfHSsAJuKqnCizkQdbUBmbARmp/XBhOQY3uEJ4WGICw2hwWVzYVoVB+otNlSS4EqMFhwsr8OW0irk1hm5MLPio3BB30TcOXIAf2QxO79QCfHK3SXz8j1oXQEhGHYJbHLzLHXcawdPY2NhFeJpFH9T1gBcmt4HIxJi2FZceBzXDpN92RLWqrYG9seq6/BtQQW+OFWMarMV8+kcD4/LxKCYKDqcePpuG4ftNrpdMKoQxFMwWdhQ8MbBM/j4RAH6hIfiN9RBPxiY2my6pPlEjbsu87Ab3WxGYQsrzpbgzcNnUEHWdduwDPx2/GD+4G+1Z5yX4uF5fED3CoZcDOQvVdZRbHh422HsLavFzcP64aGxQxCm79kk0UJSepMs9rOT5zA5OR5/mT2Wu0pmRUwgwtV1zzV2u8UYbXbcv/kgDlRW44lJWbhxSLpYwS6Dq6bq77tHMwV0Rhbj6JRqnFl0+hxe3nMKY0lA78wdR0mDQa7pHvwiGLUBwgWpFTr8ac9RfHm6CA9PzMLtWRlsTcDzyck8vLr/BK4bnI5nprBvlVFj2H8uRP+Jyc8WIyLJgfJq3L0pGxcN6IuXZ4wVq1TpBTLUNaoAHt9xEBsLyrHwwomYkJQoN/AffhSM6PkHtuzGoYo6fLZgBqW4kTL4s/WBLhUmFzW2CDdX2mjETWu2c/f29tzJYiM/4dtIxkUsYkQljUPmLf0W8TRO2PDD+UgloTDEZ/6BLxQG+yoLv17xH2lRkdj4o4uQEKbHBcvWosxkFq31h2ozi/EdlPzS/7X5RcqMRSuV3WXloq43Ie9W3V1erkynNq49V8KXfY3PXdnbh47i81N5WHHVxfxhEUzj2AmCw0Y8oSmloQzThquXr8OPhw7Cr8eN5HW+ouuCIT+sMJOn4mPbsnGsphrLrriULr4nfr+muxEq98NV6zAiPh6vzGK/HewbfGAx4uIe2LwVVUYzPl5wkQzwvcdG2kPYjw63rt2ApPBQvDVP/E53V+mUSquSFCLV4XfbtqHeKoTCa84ToTDEWEbBJ5fOpz6w4KEt34sVfKjQeTolGHEpIu19ec8+nK2rwYcXC6Gcn7A46uB9UNxYjxf37qW6rrnxTu/NhLPkzCmsL8jFFwuuoKUuesQghz8hnfrgswWX47v8PCw5fVKs6CwsxniHSIlP1FQpsxd/2nS7dS9LijsPdQTrk7mLP1NOVFU5K73EK4vhNiHmKPCztatIO64ik6MFFuzPb4NxwrqH+ujjBVfip+tXUAU5fW5N3uGVYNR7j29a/RV+M34C0mNiubD4lIUQ23kPS4hY7B0YHYuHxk/Gj1d9zZe9xbsYQyf44Og+/pn6zVmjqEIOtejlfMrE2qOpG+j9pqyRiAoFPjzKnisn8HRw4pVgjDYrPjyyHx9dcjUtaTbSESxT++Dia0iZd/O+43jo8z0UjDjY3euX4ampc6GXn0KKHF6jLVisYRb09JR5uGvdUlHnYZ91LBgp4J0l52ByWHB5xlBRoQnFA4QYFlCf2RxW7Cgt8NiV0Yaecfmy9/hvgWmJsfewCWnWd5ct+4es6RiPXNny3MMYFJOAvlHsNiLNUryFuTPWd4Nj47Ay96hHVuORYN7avxkvzaGATwf01BI1WkDSeGX2tXh9/3dcUGQUcoV7OhTM5qJTGEjjlcTwSG4smr10DiaGBOrDQWQ124pzOxxeuBUMO4gq0Tf2rsGzM6/WLKWrkCBYH/5h+tX4y96Voq6dTnUrGC5LOlBJYw1l4nakRydoltJFWP+xIUx/9tRzu536tlZ2tHvadGVsn7cOrMUdI2aICs1kugbrPymI20fNwNsH1oiFNmjTlTH2lJzAtZmTmx1Uo5O49B/r012lp3i5LX1378po6+NVRegbHY8QvQHs6RUavoP1af+oOByvLhIzNG66170rI+kuPrUV12dN4zvx8asmG5/BEqsbs6Zj8cltbXqiNmPMzpIjuCxjonPHNg6g0Rl0uGTgBOwozpGLrbXerWDsDjtsdgvCDMHxtbhgg+l4mD4ENocZDsVOzqi11jcJhrs6OXbZR4FpYvJgXtbwA1IOE5OHYm+Z+3sDmgTDtlVHo1uLD2B2/1EkLC2w+AvWs3P6j8TWggNu7KUNV5ZdfBiz+413u4NG12GOiYWV2f3HYlfZYVnbHLeCqbfWIS482q3v0+g63DHRX1xYFBo8+bVa1XFZKSiJfTVX5k/Yvd1Wh/zIuQXNLYbk0Gg1kyTDZYVmMf4mLjwUDVaTXHLSTDDMxCqNlfznHDW6h7TIJJQ3VsglJ61iTKWlCokRcXJJc2X+JjEiBlXmarnkpIVgFNRQMIoLiZDLGv4mLjQS9ZZ6ueSkefAnA7GyEX/Tg3C0GONv2AyA2dFhjNHBbrfyJxh19Jm0hm8ICdHD4bDJJSdNglEFERpigM1G6TIJSRON/7HZTWQIreckmwSjTseE6kO5O2Nojsz/WG0UOqjPW9Ii+LPRaAwabbVyScPfNNrrEBsWK5ectBJMQkQCqs0yr9bijN+pMZVTytx63NhKMEmRyTTgKREL0r1p+I8yYzGSIpLlkhOX4C8SgKiQKDRYq9Ra+a7hLxpoQB9JY5mWuAR/ZwIQrjfQqyaU7oD9UIQ7WrkyRmxYNOqsNVTSXJk/qbPUIjYkWi41x61gxqdNQXbR95rR+BH26XB28QZMTJsua5rjVjDT+83D7qLvNIPxG+wjSB2yCzdjel/3jzhxK5gxydOQU54tlzT8xdGKXRiTIu7da4lbwRh0BgpKeljtZlmj4UuYvViob0MNBuipr93d9OJWMIxJqXOxOX+5XNLwJToalnx/7muKL7OEUNyMF9sUzOWZt2Dt2U/lkoZPIUGsPfMp9fFtPIy7C+VuBcMMa3DCaFQ05sLGpqS17MynsG8wlzeeRSb1cVsZllvBMFNj0hibPAsbzn7S1r4anWRD7qcU9GfKJfe4d2VkauzBibeOeRzLTywUdZrV+IzlJ9/F7WOelEvuaTPGsN+DSI4awH9fsrQxjz90SaMLCCdEfXmWfz8mKaq/rHRPm4JRZ/x/Mu5Z/CP7Ac2bdRH+5S/qxH9kP4Sfjvsjq6G/tnu1TcGoGdzEtAUoaTyDOov4jEbk3G1LWsM9rDvrLJXUlycxLm0+9WD7qt6mYFyledOoJ/G3nXfxsnjEoIb36PDWzp/htrHPU7nju8LbEYyEjGPeoNtQ1nCM0udCUdHhYTVaUmHMR1n9ccxKv1GKpX2v06FgmG9k/+6eshCvb/sRyaTjg2qoOPvp9e03Uh++SyXVWtpX7g4Fw2ZB2SHGJM9HiCEU2QWLmw6t0RE6/qnwrsIlCIEBo1M6ji1N0I7t4nDY6dXOH+1kstYrv1nRT9ZpdAh1msNhUx6kPjNbGxQHf76sZ33XscXwp/mxn+sAwg3RuGrYI3hp83y+jvbn7xotoX5hfUOd9tKWS3Al9VlYSBTZCnvmbsdhneHZVk0ouCLrEViURnyX+25TSq3RApa5UudszP0HLI463mdeIwzHC/gD/hzKQyuSlLL6k2qFhgp1B+uR0oZTvI9Elfeu30uLIaSVPD5nA17YPJW7M+HQNLfGYf2jOPDixql4bO4GUdWJbvZ+D4I9ebtf3FhcP/IVPL1ukKd5xnnD79cPwo2jX0b/WPFDeZ15Fk+nBKPGlrmD78HEvj/CC5smsFomMbIb8e98Q23xC5vGY2LqtZg96B5Zw3rGe9X1yU9hvb/7etSaivDwnG20RIfjwU+sO594bessxIYm455pXwtJdaEPOmUxzSC53j1lCaLD4vHqFvYThOxqzj+L+cvmyYgOTeBC8YXH6LpgpF+7d9oqpEVl4c8bs0Rd1w0xIBGdrna9eGVtTonJoj5YyWu46+qCtTC6LhgX7pz8OSakXY/fr0mAycae+ND7hMM7nVw1E43JVo+n1sZhfNoP8dNJn/O6LsrDCYsxvsWh7C/6XHlspV45VbFR1vUe2M8YsXHKycoNymOr9LytAlHvK3wS/N1RZy7GS5uyMDrtGtw+/hNZKww9GOHWIJOaT/bfipzSZXj0guOICx8gt/Btu3zqylyJDe+LP19Wj0ZzKZ5ZG4MaUx7ViotXPXQwwVxYjTkfz66LpTaV4P9d1khtHMA8jtA3H+M3i3G1jrNVW/DeznkY1fcG3D5hEV/FB12kgYE73+a8fsbH+2/E4ZIvce/0TRiU4JvfumwPv1mMs1EKBiXOwZ8uVxBpiMGTq3X4Pu8vXAOFULr2e5H+QKiquP7vz76KJ1fpEBESjRcW2LtFKAw/WowTfgpqJxOGxdGIf+26AGdrduNHo/6GGRkPqFvRn1NDe5od+W9jWc4DGBg/Bb+YuhGh/AtG3XeN3SIYdxitlfj3vitxtnInZg36Fa4c/hpC9OwZNiICMSEK1M6geiqqX0fsPMxCVUehnouhg91hxorjv8XWs39HZuIM/GTSCkSF9ulOeTTRY4JRW0tJJlYcexBbc9+mDCcOC0b8Lyb2+3nTz22J7RhCOF3uISFducAW7dhX+BFWnfwf1JrqMHfw/bhqxBt0lhBu6eoTQrpZLj0oGHlaloGyDmef7JXWH8bq4w9TKroG0WEhmJ7xPxiXdgv6xU3h2/qKwtrdFMg/JXf1VzRaLRiVcimuIGGkRI/h63mX0HUJYZxvgnGLswvqaRy0JfdlHC1fhJLac4gM0yM5ahRGplyDgYnzyLoySHhpFJQTYNCH8X1U7IoFJms1GiwllKbnI796C46WfYkK40k0WmxIjcnAyNTrcMHgp/gxApEAEwwTjZjWcIpIvJrtdSit24vj5SuQV7OZBrCF1MmVFKtqYaWw4WChgzY10F8oecGI0FhEhyaRAPsjPXEuhif9AKmxkxBOmSGDn4dbBju+OEcgEVCCUYUiOkqIRtSpHaeKyyk2T+AhvtmYqfmZApGAsxgNgR8HmBpdQRNMgKIJJkDRYoyGhpdo3kxDw0s0o/ExLGw3hW5ZYIPa5uG8dXBvtl9buGzQ8ogM16RBSyD8h5ae+RrWm3LCh3etTs4sUVF0tMLniNiN4HyF3F5MZjPEfJS6yPdm23HkEdg8E3vnL+IAznknthXbX+znUq3hIzSj8RVCdwWu5RY02GyosdjQaLPTnwKjzYEGqw1mhwM2uwN22tfmEHFEp1MQQtagp79Qgw7hej1iQkIREaJDdIgeUSEGxIWFIjrU/cNPNfyDZjQucEWV0UH6a6cdtPgUQV1jIWUvrDcjv9GIs7UmnKxrxOnaRuTXm2AkI3DQ8egNVnpnj/aLDQ1FbLgBsaTwMVSONOjJCAwI1ZNh0B/ZA0LIONjh2aXY6fjMkCxkSOxcJjI2YWgO1NltqCMDrDNb4GDGRfuH0buBsu7wUB0yoiORGReFYXERGBQbhfToCKRHhfMfP2kGa05Te+nE8us9os2u/SBeXdt/PqIZjRtaqoTJbidDMOJwZR22l1Ujp7Ie1RY7r2f0iwxHRgwpZGw4RiXEYggpaGZsBBlICAw68R3wjlHF0HJj7xSUSZNMFfUWB06R8Z4mIz5S00BGbERBnQnFjRbYyRAiyTDjyHjHJ8ZheloixiRGYyhddzh7AJcKvyR6cWmAqi5dv38peNGMxgXWFSVGM3aX1eHbc2U4VFWLKjIOHXn4DFKo4fFRmJySgKmpccggjx3GPbZQMtGJ7Jl8qtIxDy3GHmqZwZ24eOHLDLGkisETZaTjyc35PVdqWbzRcEaeja+gEl9wHpfVWqlN5yhC7iInsIf+jtc0Iq+uATpqUwJFwDGJsbg8PRmTk+ORFhUm7IYfrqlAf+cnvdpoRNPYwJsUmcuZXuQAmVFrsSK7vAbLzhSRgdSjwmTlCjM6KQYX9E3Chf2SkBIVSimTi/ft5QrDxlPl5Di+KyrHpqJK5FTVUT/ZkRgehnF9ovHDzAGYkhyLeBpL8cRNGqYIPKJf1K5mJQdVseeE9CZ6eaQRAlVhRrIuvxxLcgu5Z2UeeXBsJBYMSMFlGWk0BghvumtXjRNC9k1xgi3QW+9SAle4OlD72JNs1ShKdoTCBhPWnivF6oJSnK5uhI7Su6yESFw3qD8uS09BXJj4bTzR4/L+Pz69J4q9iV5tNDbFjl2lNfj4xDlKuapIlApGxEfjuqHpmE9RJDGs+Y23TOLO1IZee5mwPUe6DGEBLjUM8VpltmBzYSW+OJOPY9UN/P7YKcmJuH1EBqZRSseeo8tQnU9vImiNhguDXzkJhP6r8mVTuV/lFuGTk3mUsxvRNzISVwxKww1DBqB/lPiRadZkEUXovRdHDb/i6mDotbjBiEWnz+Gb/BKUNFooakfg1uHpuJYiUVSI+M4L25gbEFc5vhCUBKXRcKUnZVffG2xW/Pd4Pr48cw5lRgsy42Nw14jBuIjSrgiD/A0Xti1LN4JUUIFIcznISupgNi3+XUEJPjieh9zaOiRHhuP6zHTcmpWBaBoz0p5i0yAVRsAbjfRJopu54tMSeTg2T/XVmQL869gZyreNyIyLxD0js3Bpel8alwS3UIINVUbusJPM1hUU4f2cXJyprUe/qEjcNSoT1w5O5ykdg6sgWV2wSCuwjYZLg174u+jSU7UNeH1/DnaUViI5Ihx3UkS5gbxYmIFSAGFaHG43Tven0YOo4xqz3Y4lp/PxETm6SrMZU1L64LfjR2F4QuufCw9kAtZouM5LD8S81bIzeXgn5wT/BPyiAWl4aNwI8lpRYmMmFvbpNS+xXYT5BI/v6t0IBSPDcZlcKaLs4G8Hj2FdYSG/FejeMSNw3eAMij6BL7OAMBpFoWSLOkv1SELjdagmb/T24aNYnluASBpM3jd6GK4fMpDPzLBpUD4hqtlFUGMj2S85lYd3c46j0W7FNYMG4P4xo5AQHi71wDn1HSgEhtHw3mEXIzxRqdGEl/YewPfFxfz+qSemTMbU5CS+FduWdSEzLzHGYTtqlhNscHtoUdpdVoYX9xzEuYY6zOnbD49PHI9UNuMpMw4GU9eenvEMkEgjOqLEaMSfs/fTeKUYIxPi8cTUiRgVnyi2kR+28e6Sncj3YzU924canYVrHrlBZgSyzPTgaFUNXti7B8fpfUpqCn4/eRL6RaupeM/TvUbDzsQUnE7JPyxm4xB6r6E07MW9e7GxsBjD4uPwzNRJ9C6MReN8Q+QdzBker6nBn7J38/cL+/XDU1MmIT6M0jZhYUTPeMtuNhrpVZhHoX/sE/p3Dx/GxyeOIzUiAs9MmY7JKcliW43zFGk0wqtSQYfd5WX4865slBkbcMvw4fjV2HFqztEj+NFoeNNFkUGLrp8gf1dQgFf2ZMPisOPX4yfghsyhfA2DdRtPuzTOS4TmtNAfYsnpU3j70AGEkiE9NmkKLk7PkGtUWu/jD7oh0rDDsz8xA1JFqdgfd23DLhq3zBuQjmcmz0RUKPuMhV0Me+GbaWg0IRRUONJGmw1/2r0DmwrOYVpaXzw7dToSwyPlVt2jPP41Gn5kdnu4+JbJ17kn8cb+Pfwbi89Nm02pWPOnjfJLoW01u9FwhZuD+iJnWHeXFeOPO7ei3mbH/0yYjGsGU6Yi9cff+M1oeBtFESabFc/s2IJtpQW4NH0Qnpg8CxEGcSu5hkZnsdjteHXfNqw+m4sZaQPwh5nzEMX1SoyLmAa6S/O6it/HNAcrSvHczs1osJkpD52NS9IHi3WyLcI5+N87aPRCFAcpjx7rCs7iL3u2INIQhudnzMf4pBSetTC14urNsxff6Zhf07Mlp47gbwd3ICMmDq/OWYC0yBiyFWqMDLEcaTwaGp1DKFCpsRGPbl2N/Lpa3DduOm4aOkqs5TbjWyXrstGoO9OB5HWxH3ZR8NqBzVh++jguysjEk5MvRLiWjmn4HGEMqkmY7Ta8tHsT1p07jWuGjMDD4+fAwJ7s42O6Hmlob9fAwS789ztWIbukCLdkTcC9ZPX8BPz+ssC6h0gjuFEVV50k4G/0b2HODnxy7ABmpKbjjzMuQ3iIbx22TyKNaus1FhOe3rYSR6tK8cuxs3BT1ni5gbNBGho+h1RYvRVHHR5/cXI/Fh7ajtFJafjTjCsQFya+tesLfGQ0QIPVjEe//wrHqsvx0IQLcG3mGLGSodmKRjfBVU4az9dncvDm/g0YkZiCV2b/ENEh8pkQ3L46/wF6l/MldtpaijDPbP8GJ6uL8dD4ucJgCB5fNIPR6Ea4ukmduyZzNB6cMBcnKPN5ftcK1NnM0mDoTXXonaDLRsPO/fLulThQcRZ3jpyBa4eMEysIbSpZoycQwwWC3q7NHI+fjpqGfaVn8fKeNWIKmtEF3fTKaMTIpDkLD23E9uLTuG7IRNw+Yrqs1dDoSZobxG2kl9cNGY+thcew8PCmFmu9xyujYTmg6xBobX4OlpzaiSkp6bh7zDxuvF0cImlodBlVB1Unz4yE6efUlAwsPrmT9PYwr+8s3qdnMqzl15Xj/cNr0ScsEo9Mvpx/DsMukeWKmtlo9CTqsMB1eMAevPK7KVciKTwC7x9aT/pbIde4wHW3Y+31Mj0TVmtx2Mhg1qPGXI+7yILTohL4evYBp6LXJpY1AhEFqZFx+MXoC1FlqcP7Oev5Z4oq3FRIcT3RXu8ijTTCtXn7saP4KOb1H4HLB04QlQyRn8kFDY3AQVXLywaNx0X9R2J70RGsy98vKglvZtO8G9OQTdRaG/H58c2ICwvHnWS1LdFmzDQCEubPZfGOURfwr01/fmIz6ixGWetJYibwekyz+PgWlDdU4OrBk5EerX01WSM4YGmXGk0GxCTjB5lTUNZYgUUnt4hKmZh5MpHlldEU1pdjZ8kR9I2Jx4XpY2WthkYQ4CCD4FYjjOKCAWPRNzoeu4qPoJCCALMY9rwjXuiAdo2mpdXtonFMbk0BJqUNxeC4frJWQyMIIFvgsYQ/sAOkv30xNSULubXnsLM4h9cxY/BkdNF+pGEHkHZjslmwrfgA4sPDcNEAOfjXBv0awYI0BvUhN4wL08fzGzm3Fx3g+s3wRKPbNpqmvUXhbG0xTlfnIYPyweGJg6hGBDMNjWBAzZp4hiYNaETiQKTHJuF0TR7y6op4nQeBpv1Iw75hKZ5TBuwrOwqrw4TJqcPlr1zp1UinoRHwNM3quuisQR+CKaTPFrsFe0m/GV2bCGAHpz/1HMerTlLMsWFkUqao4Md2uQINjSBkVCLTZxuOVp3my558ZNJOpHFaXKmxEhXGCvSL6oPkCPm4WBeD0tAIVpIiE0ivE1HZWM6noD2h/YkASbWpBnWWOjpBHA2comWthkbwEx8ezfW61lKLMmOVrG2fdoyGxRERbarNVWi01SEhLAoxoexphiod538aGoFMVGgUGU4UjLZ61FtqZG37tGk0YkAkErBGqxFWmxERhjA+eHKiJWgawU2IzoCokAiu3402k6xtnzaNxnVAZLVbYFXMCA3xKJvT0Agq2Nda7IoFFodZ1rRPO1bgTL0MtJVBz+5DkBUaGr0IRbFSxHHQn2eZUztG4zxAqCEUoXo97HbX8OX5XaEaGoGM2W7mBhPabOjRNh7lW5H6MESQ0ZgVI2wO9Ys7nnxdR0MjsGH6bKNgEGYwIILGNp7g3mhahJD4iHhEh0ag3lwNo62R1/FNtFCjEeQ02hpQY61CTFgEEsLiZG37uDWalolXn/AkxIXFoMJUhhoyHAaPMlqo0Qhyasy1qGosQ2xYJBIj+8ja9nFrNPLrOGKBSIpKRlJEH1Q0FKKSDEdDo7dQRfpc1liIpMhkJEemyNr2cZ+ecZthj1xzGk5W0nDo9A6cqjwiawgtPdMIck5V5kCvc2BY4nBZ0zHu0zP2wSYdiEUc9a7PCcmT+WBpX9ku2NXJAG+eRqChEWAwPWb6HE56PSFloqztGPfpGZ+vFqvUqesBMYOQGTcExQ1ncbJajTbaoEYjeDlZfRSl9WeRGZ9J+s1+oY/RcSBwn541QxhGeEgEpvadi0ZLJbYXruN1FIbEu4ZGwEODDaavLiq7s3AtGq1VmNZ3Dum3uKeS/ZZAR3hgNE4mpM3AoPihOFS2Hfm1J51hSEMj4GG6ShYjhxTnak/jUOlOpMcNIr2exesYnow4vDKavtHpmJA6jc+i7Sz8TtZqaAQD7IdrmboLq9hZ9C3KjPmYmDobaaTXNMLh9Z7gldEwrhryEyRHJeO7/M9RUH9G1mpoBDYi7WIGo0dh3Rl8d3Yxn2K+IutWsV5hX+F3RqL28M5oKCeMDovDVUPvQKO5Cl8ff1+u0NAIbHTsOTDSHr4+8T7qaWx+VdYdiA2N53VioMFeOx5yeGc0cgwzO+MqTO47D7uL1uD7/OW8TnymwwZbfFFDI7Bgmk76u5X0NbtoNSaR/s4ZcJVYx+jYVprwymgUhX09QEGYPhw3jHwQceFxWHr0DVSYiumc0la9OLmGRndSaSzC4mNvIDY8AT8e+RuEGsLlGu/wymjEQIqsggynX0wmnfi3qLWW4sN9z8BmZ1/gYRYjp/Y0NAII9vixDw88hwZLGW4a9RDp7xC5xnu8S89YCsYGSjyaKJiZ/gNcOvg2HKvYShb8mljPYo4WbjR6EKfTdjrvJUdex5HyLbg083bMHHCNrO0cXqZn7FU1CBFVbhz1GCakXICNuf/BNyf/ztc4L1VDo+dZcfIdbMj9P0xOvQg3jHqUK2hXdNS7SCPtxTX9YinbTye+gKykyVhx4m1szPtvk1lpaHQ7pJvOREeHTaSP35x4CyOTZuBO0lN+PyXLlrpgNToygK4YHcF218Foq8GbO36GvNrDuHXMHzBv4K20in1gZIBD54CePcNWS9s0upEtZz/BJ4efw6CEsfjNtI8QGRrLsyWmhuod/OoEljd02WiEyYjXeksVFu65G7nVB3HdiMdxceYvxDZN1q8ZjUb3sC73X1ia8xIy+0zCvVPeRXQoezKsqupMD9kHN14O6SU+MRr2KsxBB4vDhPey70FO+SZcNvRX+NGIJ/h6YeGa0Wj4C+G4GcuOvYRvT72Lkalzce+kfyJUH85XsejCtmCvXdFEH6RndBEskrDL4Lcg6GBXrPjs0FPYlvcJJg64BneMex1hBs8eWqCh4TFc3ZwO2WI34j8Hfoc9hcswh4YHN419EQYd+6l+9t2wzkUVd/hkTCNMRXxhjQcTPn4BNuT+E0uPPY/UyKH41bT/IjGyP99DQ8NXiOihQ7WpEG/vuh1l9adx3ajncOHgn3N9ZEblS4Nh+CTSuEVYEk5X7cKHe++B0V6HW8e9hsl9fyjWc+RGGhodoKZW4keRmDGwBaE7e4uX4pODjyA8JA53TfwHhiRO4/VOfKtnfjMa18s02xvxwd6f40jZekzpfx1uGfcGwvSRMqzKjTQ02kEoqRwGSMWxOow0DPgdsgu+wMjki3HXpPfJcGL4lv7Ef5GGNZM9nIM/a0CEx+35H2NxzmOICI3DnePfw7DkuWI7H3oBjd6H02DUZEyH4+Wb8Z/9v4TJXosbRr2MGRk/oU2EMfkbPxqNe2otJfj4wK9xomwDxqRdgZ9MWIhwA3kHaTu+HrRp9A5UvTDb6vHxwV/hYMkKDE+6gPTnH4gNS2kyp+6gm43GOWmwt/hLLD70W9gUK34w4nnMHXiP2II5C7aVlrdptGDr2ffx9fHnodeH4KYxr2NC3+uaGUt3GU63RxpXHIodK078ERvOvIn48AE01nkbw5LmM5PphqZrBAunKjbjvwfvQ435HOYPfghXD3+efCplI9zDSm2RM7bdQY8ajUq9pRyfH3oAh0u/Rt/oMbiNQu6AOPYcKvGpLfcgdJXsl6Y1Y+rdiEyDoJf82n347MAvUVR3GKPTrsbNY95GTLhnT8H0JwFhNOwS2IdTVcZ8fHrol+RZvkN63GT8eMw7GBDPjIfMRjoUzWx6P+dq9uLzw/ehoGY/hiXPx81jFyIxchCtEQkYUwaRvfeMLgSE0TCkTXCqTQVYcuh+5JSvRHLUENww5l1K2y5svhEhLrx78liNrsCcHkmJp1IMkper1knxnazcSOPc+1DWcAajUq8gub+FhAj2pBgheOcro+dkHjBGw1Ajjkq9pQzfHH8Kewr+g3BDNBYMex6zB94HvY79+I7swhb7aAQgTMW4iFik0HPFV12d3WHF9ryFWH3yDzDZ6zG1/+24asSLiGEzYqpqBlhaHlBG4wo3CWEX/F627XnvYg3rWFsVxqXdSB37CvrwkK0RXAihVhlzsfz4YzhU/CUiQuJxedZzmJlBDlEf6iJ8ohsH+J4SsEbTFkV1h/DNkf/Bicp1NChMw0VDnsDM9PsQwm4I5R6N9TC9i/9ikXpdzPOzhQCTQG9DahP/UFvR0zuLKQwdbA4TtucvxHdnXkSdqQRD+szHtaPeQP/YCXyLYCHojEZFUezYee59rD/9Z1SZ8pEaPRKXDf0DxvW7gRIAQ1No54ZCguOLrMheNPyH7GiegJHHYnI6ULII6049j5L6ozRGycAlQ57GtIx7aCsyKtpedWx8X7EQ0ASf0bDHSLE31rl8cAlK2Wrxfe5r2JH/d9RaSpEWMwLzM3+PMWnXI8wQxQVIG9Mfy6c1/I3V3oBDJUsoorzADSWeMoJplA3MG/wIpWKxtIVwYsyBidusmFTYH5NR4EsoaCNNW5jttcg+9y8yotdRacxDXGQqJvW7EzMHPoDECDkGoiZzoyOcomKCVL0jLfPVgS/A7qG5ivCEi6sN6y9xy1O1KY/GnX/D3sL/Q425hPo6A3MHP4ypA+7ulpsou5NeYzRc8WVL1LGj3WHBqcq12HL2VZyp2gIHBam0mJFkQL/CmJQbER2eKran/ZzToVIfXBRCg2jqYOFI6imiHy5dhB15f+fRxED1g/vMxdzMRzG0z6Uw6OSAntHLfE+vMJqmCEFl/tpsxsUp6EZrBQ4Vf4pd595FUX0Oz/TSYrJoHHQbxve9HYmRQ6D3qaE4zx3MsCerVhpPU8r1OQ4WfUx9d5xa5UBa7FhKu35JfXczokKT1a35n6JQKsya3ju6oBm9Lj3zBmZEpyvXI7tgIc7V7ECDuR6RYTFIj5+Mkck/xOjUGxAb0Y+8Zpjcg+mA613YIqXjD2homiVywlYFwmdITU6FvzdVsoujFjSfGmGfm9SZC5FTtgRHS5egoG4f75fosGgMTJiOaQN+TRHlYjIS8UvIXHnIqHif9DLjaIvzzmhIzblsVRWnDmCv/D/zqDWUm5+p+g4HSv5LhrQdRks91euQFJ2O/jGTSWEuQmbSRUiKHIEQPTMmd5rCJivYAcVxexZ5Lc0uRIHNYabocZKcxjr6+w7FdXtR3pBPkVZBVEg00hNmYWzabRhCbU0IH0i7s3sABSJLk/3Ga+ndpR97O+dppGkh8A6w2BtR1nCIG9GpijX0/j2M1mqY7OIhQAnsJ+Mjs9AnagT6kWGlxIxGSvRY8s7J5MzZjJ0vU74OIHE6FBvqbWUorz9C152D4trdqGg8Rn+naMBexlsdagAZRyIy4mdiSPICep+F1OhxVB8ljtOEax+1VT6/OK/Ts45R45L4oM7pXZ0wj11lPEUKeRwVDUdRXL8fpQ2HqXwMVoeFFJh9BYL+yOHradfI0DBEhiQgIjQeYQb2F8unxQ0UtdjtQQZ9KJ3BwMsK7LSvladMdoWVzbDYGmBxNMBkrYPZXknGW0NlC1dhAx2fpV/MRNkvO/SJGY6UqNFIi5uIpKhRSI4cSoadRedo8WQgVQOaN02jDTSjaRfSdGksrJOYTrHeEuMCeuGV7EVd277WsaOYbbWk5FUUvUjpbTX0Xk/vdbApRthsZm4kDjIWJhaDnhlPKP2FkUHoubKHhcQinP6YsYWT0UWGJnDja2/sxK6Ov9J/vhmljcIdyH34m9oGjY7QjEZDw0u6MdnW0OgdaEajoeElmtFoaHgF8P8BOV2hNiJIw7M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6" name="AutoShape 4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7" name="AutoShape 5" descr="data:image/png;base64,%20iVBORw0KGgoAAAANSUhEUgAAAMgAAADsCAYAAAFGYtkoAAAAAXNSR0IArs4c6QAAAARnQU1BAACxjwv8YQUAAAAJcEhZcwAADsMAAA7DAcdvqGQAAEh2SURBVHhe7Z0HYBTF+sC/LXe59AQSahpNmlIEkd6bipCEJJQQ27NhffrK347oe8/nU99Tn+VhoyS0BEhQmoUqIiIq0jskobeE9Lvb3fl/M7eX3CV3l0ulzU+X3Znb7O7MN9/M983OzgDn2iUyLq1UP6wxgr53SfTERYRoih4CyMmc5vF8d9ToJuWIYkrO0qlpeqha3N4kKi6N0L0GZPmJzJRYx7iapsjp5MoXoWHHC85bsIQYJPwjQQBCyOQpkxIW6z95R/TEjLl40Z+jE9LxRkRISkrG61SwcPESsnb9Rj1kC9PNzuTJKewBXSHqe8hemngvXryLpipl+Kz07/RfABalL4Xh4++GVwpNMPCrbSxuctJEaNYsnP1WHeU3oeRkpviLomjSg4yvVq7GexPINytwefFx+P293RA48gv22/Chg9m+OpxuQmVAS1N04pLyZBQXl8DkSQnsuLBUgT+9MBf+8mIqzFw/jMVRHFPtCqebAAFUOG1adkZCubA1UYS8Tv3gpmA/Fp7e5wu4t+e78NLQb1mYQguCJ5xuYiwjLTAqzV7KKHe89C+2vxTVA5b9YzQ7DvePYXs7qVsn6keucbrJ4TUpBRqBf2CSNutR5Wx8+Sm4tWMYnCjYCwcubIadZ75mQu92880wrtt/YMij2fDxhsGEbvqflOM2nbQI64eMuIlxbK/rCDvevm075ObmsmNJBhj8sO3YzvShm9znI5b5HZVvUh2O59tT9OGGwXfTsMs7TZo0rUY3cGTx4rQq13QuXcjUqfcyRaztxuFwOJxrisi41Bf0Q7Rk5iXqhzXGo5nhaFBQGsSqr3wTOzW9WZWWkRIdv5DYb0AvyC5KCHOCJEVEs6lmlD9RZHzqiwIR/mZ/Sseb0D0h6+XFGRettIXFZpZMnZzo8gE9EhU3n100MjZVnTLlHnqdcipb8Lv37GPh7OxcFk5MnOoyW+1UPI0GzODNzUpBD6SC1PmLmIHwoW8ks+h7ZP4IXbt0Ylb9lq0/sXNUVWV7r6HZNAV9DTuOKQga+TkJGz2brPghm4XLzGayYFEGiY+f5GVKEHoDQTKCo59IHIzp1f++C558bi7sVB9gYR+jsVpjm1JFeNlLkgRBMughgLEvv8X2P5zNh343N2cW/dRb3mFx3uJ0E0zzjzQ1RLWycF6722x7dB0GNA+BtK8PMYvebtVTg1sxHgfV6rmguUzr5KQpKIsFABYL5N2C3hRmSej+H9lvv51eyfbyxWjYs/cAKwCfbB4Mmmq7FHpRdz82bPMKFtBxeRNahB1LDLp4MCFuAjt2tOozl2ayPWXk0ycxRZoewoeQxdMPDdzQSg9WpTYWPW6F9Pjj9YPWVfZTqqSkLha9ppnljIyMKkpTRWI0K2q7ybKviz4SDofD4XA4FVRv+rmBuhZonDFTKWdZMrtOVPwCbINt1kpN/Ze6UuuboXexEs2vO/VgVah5TLRWBISVomTsSS1f/ZcGoUYXj4xN24HP110PloOiyck1+LTtFZonXjgfWEpAc/JuKHjOJPR60vVgveMyIZjbmzEXB4Ba1gU9lb0BstFnb0aSJWLC/DGiSNbopzHcFSG7s0lpjGJW5Qb2N3GYg/dhDs6NTsiwEtUsoy/5f/1Mq84RIszWT60CNVETkhLQFq6w6t3x9eqvoaSkRA9VoGnkhSVLFryhB73GnUTQlRPKX7jZJULdFUVRID19vv5LBfZXWjQR6NqzY3esXvMtXC4oYMcjhw+FsLCm7HjixMlgRPdz0aLUGkuwRn/gKiH0wdOX2Pws6tAdvFwCzXyNsDr3PChYuFLat4TeWVthe2xfdo4j6LQzf619u3bQu1ePOiXEra8akbDYl+7tPTiOrrAjizOWsf24u8ayPSXIIMHzf10PzS4q8N32E7Cwd2cW/17GLra3M0V/1Xf4yBG2rwtuEyKq1gfYwwMppMpKN8eOAzs0R0e+/h5Yb7O9raOItOpFbmkXBt06WeC0shw2HZ8HTyfeAqpWNTMoVL/qgsuEYALexd0H9BgfNJDuGQ43y+8ygHVOjHnlbZCs+HBYxGg4/PYRcLHpTeycVmG+gBkBHcMGsu1s0VEWb8exe4BmSF3w+NeRcamzBBAeBgHTiy12f8NKUIngpCP04R2xd4jYOVt0BJoHtNND+PAoEUk0wG+//Q4HDh1mcfkt/oPXtzU9+q1Ye1psMDX9U/9vLrEfqqFG2WDvZOnQoT0LNz95BrrsPQzrxw4Gs9kMfziYC9n9ekFedARoeN6unbtAkmwPSFBiYeHh0KxF8/K4c+fOwbkzZ9kx5eixgzD44ZN6yAWCsGD6kI3JesiJGiUkMXHq+7irtoMxIjLy7tv79mlXudzT4nPxwkXYsH4DLbpuychY8Azdf/rD0EuKVQtlkZUhZOb0Yd+/qoe8S0hCwtRbRFHYqQerxWCoWilQrFSXvEabkp6+cJEeYHy0ftDLmBmv+fpLcN9t652evdqETJqUMsELITQYixcvWK4fcjgcDofD4XA4HA6H09BExaZ9qB8youIXrY+KS/1eDzYqNepFsRMRN+8dEcRn6TEB+CA3c9qTEQnv+Ipq8/Lu9cZ+Y+W2y9QTkiam6oc0J56gXauOibgS1DrX6MPrhy5RiNpRFoVBguz/maCUxhxfNi1b/6lBqJVEImPn3qsfukUWpANAxM+ItRQ0QTyuRzcYNUoIlQLdBEGao0chKFRBaJcjG2WiqayHsAp162j3Cq+LVuuJc+6QNHmVHizHlVI7FzsBz7G9vm5IXEokeuJCEjkxNSkqfkFZTNIy9lAnl963WhCdu0IJIc7vCXTwD8qHuolCqfPnTQ2Ey5yKip9PB9+xY0H2geyMxPLzImPTLgkCsI5lPOnT3MyUh9kPDrz49uKybtGSj+M7UTo8UtO0vCmTEproUfVK1WKhj16wFxlWTAQRcpZNFegHgp7e2Hbu0hk6de6kh9yjqRpkZWZVeblDw66+d/KGKn8UnZBOiGphCYmKnd8LBLKd5nx/49rXCbHm3H//PTB2bMVrNjurv/4WLl+2vaml71CGDBoAERGtWZhSVlYGy79cRaWox9hentrZtm07vPPOu/i3UvelS+d53fNvp4qOsKEWKAGbJMh2qhe0+Kiqlb2CGz16JDvPke/WbShPxIB+fSF5SpJTIigmkwkmJcVDUoLtmzoKfatrp0ePbmwvSVqtJOK6+iWkNOeA0UcDEo/S2aPHuoRoBC5cuMiOx4waAXdsy2aD0B03R6iu2CVBi9LWn7az47riMiFYXfrB3iTLicyUzJyslJv1aJekLbSNK6APGBoaAv2ahcBjnSPh8S6RsGZsL9h8dx/2e2XuHDuG7Y9n10+D77FBjI5L7UuLWJvJC5ob3Gi5/e2UY5FpYjLCo4+uhpZ3zGXf4tKtyViHNhQJCgrQj6B8FERdcJuQLonpRkEUmtNj1ayd+RWG7GM/OGBPW+V3hQOaB0P+Nw9A5j9Hs63wuwfguZQe+q8VNG1qG7qx+QfnN8G1wWVCIuPmrS9SLGZ8ziwaxscsZj9U4tz5C2xfisXKkUKriuUfi6j2GWwpTIHX1g8DNerPbP/ej5P1swAG9r+d7fPzL7N9XXCZkNzMe8o/mabVMPobAbfCRts4jEqosgxx+ucTdlr5+bC9IJbAXTc9A0Pb3A8j2j4OrwxbD6rWMO8jXSak+ah5/rajiprQSrW5EuHh4XDnC/9kx3ldB7L99M4R7HsQiskoQ2TILRAd0h2a+7eFk4X7WbydX379ne1NJlvC64LLhPgEiEW2I4LG4tx4enSJhNsKtA4d8VDQpb8eQrARpHFtBo5h35xQ6JgUSTCASQ5km9H5O304cdI2OGD4MO8+yveEy4SUXjIGCkFWNjpI0qSltOY6STptYj/qBLz3d/3ImYAP32R7+vFM9tlCCDaFQ6BPU7YFm1jdwXAch7Lgtzvg0Dnbt/lWa+3ehbtMyPmNSUXZc+8v04MuMYwZjv/IesiG2KI5GEbYcnfamA4Q2SwAZNEH/AzBbDNKLG8YGUtZPQKKfBokPOf7I/+CYY/nwuinc3Z9vHEw+WjDoJ/ZCV7i0RxofdcXHU6ufOAQPe4YP4t0lzfBwoXzWONHybsJax16bLECGA0gKgrIv28Ef3/bTAhmtRT2nlvHju3cFN4fvly6ttxgtLfyC7dNhculVcehyAYBTvQfKs0UZrq3VhGv7ZqEhOQu+Mx7OnSgI31sf/byolXw6tj+IIWEQK+OHWH082/AV/+egTWTBocPHMRiYik/12qxwKAhg6GouKIm37t7j1NbFHMX1mpW14/kFyhDYX5pzBMjfnRpCtQ4IXrQJcOGD4MQNFMcoTlfucGko4MyFmeUS8WRHuPOvRcaZX5aD1aBSshiJV0eH7rJqYH2OiFTpkzpoCjCY3rQLZjB2t0T7nqWWruVE0Bz/6vlKz9CS5qKyh1zMzIW7Phw3dAhsoFs0FTna9ipPMuE1wmxf6uGD3cQb9SRRdYjkyZNXUGIcBc9Tk+fX/5c735ze4fgEL+DZSXOlVmtEkK/h6ucu55wNcypZkOcnBNDeevrbv5NQ5oWmUtVIFat3WOjNjv1F1SbEJRENpblKD3YaBCi5aenL3A96MwFHhOSkJAQLklGh+a7cREE7edFixad0oMe8ZiQuLhpzQwGUjHosJHRNEO3JUvmOA8W5nA4HA6Hw+FwOBwOh8PhcDgcDofD4XA4HA949X69PmkdO+9hSZBmsYGFeHtCtFW5WSlsgIAjERPSPhJFmK4H8VSRvhU9kZM1LVKPuS5pVIFExqW+KoAwQw9WgJmtEbLYXy19SLUUWyymJnkgCBVjuhxo7E+2GptGT1xM4hKi0eWNaolRMjQ7vGTSeT3IiL53tkm8pAQf++qhKzakob5odIGglixFLWHDVWsLnRCePjr9JsRW9dkghORj9ef16JurkQYTSFT8/LYCSNs0TWEj5AQBjIIgNsU2g/3uFtpWMDCjazAurBwCB7Cdqf5ToquUBhFI1F3zQwU/n0vEq6oJBSBor+YsmzZTj6hCVGzafnzSakYciqAQ0v9UVnLdv3a4gtRIIJET5t9NNHXfia/uYRP4tU2cFaxA2FMaUd4+sWRS+eqJrSbO7WkUA37VlGoWVCSgYWmuMvesKyLi5o0VBXk1mySwEoJKXsr+MsX1qPZrDK8FEhU7/0cQiG0GUkGyjUTWF/YQJB/IXpJAi7pTHUPnDRVVSxrGu24ziPaPnKx7XtRD1RIZl1agaRAo4lPf2kaCm1qIEB4kQFiAsM/XKBTgBVFJyEYNxK+nTU5w+grhWsErgXQcnxVYIhXl4MlsfDhm+wuqBj+IElmGIfYdCQHygWARX8lZmZxHw5SkpOQHcfepLVQ7ZFlmQ9MDAis+JqsNO37bAceOHaMP6hW0wKmqVqu5huuCR4HQKknVQvKJwwSwVqsQfnpFsu2jMCQyNvUIPnxbWwgvR7Q3c7JSnps8OcWsaRo1h9gQ+LIyMzvDG3x8jDBm7BgIDKqY/tUROgicTjNcWFAIxSXFeH1bLtO/CwwMBB+TCWR9VtHKUAFv+2kb7N+7361s6HXss5L6+PhASIi/6b///a/3CagDXmkIxTYpiMC+/8KEFAqE5IBk6ApYbQmiDGFNLxt/+eQRJjn6QYbBIO2hHxvRzFu8OI2VOG/IXL6CTedaGfqF4sABfcEXM7sm5J44CRs2bgZDpW+N6HPdcnMXuLlrFz2mAovFQqebZcKzfaxOeqSnp9m+Y2tg7DamFwjla4JileWPQulAhUGhpuz5kwFu6xSa+Oo4djybfTrtKAz6GdDYMSNhUtJEGDF8CCut6NG73VwRGdEaUpInse+dWrVqqcdiGrCA7N6zr3ze66sFrzWkJlTWkEWLUss/JnPF7j17WeY4csvNXdm6ZXSG83d2HYdZA6uWZEfczXruiiXLlrMqzw79joVOKk41gnKNaEhVIscvaBUVv2gTXRw5Mj5thx5dI06fOuMkDCrA8XffyYRhhzYRZ0rNTDD/O3QSPj92GmYdPQWOnwMJRu+TkhA/wekLWvqxEdUUbzS5oamTQCRJCUfVH0QdQKzGutOlASPjUrfsIoN/dzUtfmVoBqzfhE2TAz263Qx+vlX7FalQfrtYBG8+txHuj2kBD8W0BAkjaYNOt5/G3lZ+/CaWjcrT6lcmdvw4JwHQRryyll4JaiSQ9mNX+UTHzyd06Qs6v4gmSDscLTDMYqwDhX6YUucW1A10WQvHqoxWIx07dtBDzpwttUCBxVbN0M+v//LhT/DKZ7/C87N+ZNuSDYeACFhF4iaI9Js+FYWogIqbO27v01s/svH7ziv/uVONBFJmuhhPs5ytQ0I79uwlTBB+FjSpDe0ap5sRSmdjnO03DxQWVXyf22z/EYj9y99B27lXj3GG3uqi2fbhqKJoUFyKmR3+CfzffdHw5vT+kDT8JpAEmW1/ndoLnk7sgYKzhf/9g+vlQlo0b6Yf2aAN/ZWutmokkBNZKQs18bTtU+4KnshZltwne/mU8jm/Oorb36amcHXIss3WDzt0DHqmLQNroD8UTn4YlF8rJtah2XO0sARW5Z6HsRFhLE6UBNhx6CIUlljAqpph99m18NvpVeXbvvMb2XkUd4toUC7llfuwDCoMb83zhsJrgaAD+AGdlKry1HiYhqpTBnmAnL8A5vkZUPTIsyD1uxPGvvQv6JW6lNZD+hmoOVMfgbwOfSD/lkHQ+rkZsLr4FLzYNgxe7tmWCchqVSGv0AwWq8bMxJz8nXDs0q/l275z38OyPX+DJbtpf6X7DP5+s3M/5E0dXFeXjYn3GqJJ/5AMfiDIJrbZwQIVSyfeiopL2x+NQouMS1u/Rxi5x12jbln3PZS8/CZYN2JmYPtB3JnD2MgSqwLW9Zuh6M8zyrXGgsL4J1qgScPbQYsmqKz4AKVKEZS52EpVuiyq6yqITjPlqA2aIkBEB6/6ORuUWutnzIT5Y7RKC3DZ8RWKoKe8ETSUN60GXPkhVhRM0fS/sAx1i6pAwBfvg2GQ88oydhbufAFGtH0Isvb9E0qtVafmoQ360/0WwXs/ToFnB2TosQArV6+BwsKK9ktAG6QgbA6osm2BGbpOHdFkOLEzEE7s9ofbJ505KBk0M+bWjulDv7+HndRA1FogERNSXxYl6TVaZ6Gnfig3a1rHNhMWjFNF+NJXKKxWIJS8zv1ZnecW/C1w/48guxHaol0vgp8hBAKM7l8SakSDXWe/gWf6L4GDhw7DL7/ucNIM6rxOSoyD/NLjsPz3J8CilODv3lUcRNPyLaLY549DN7FZVeqDWgvEHS3HzfJr6lP89s2GX6ZrGs1T4nLRNHXNOih4+gWmIbKqgXHCWPD5+4twNOkBaLr7AGgGGQSM3zE1Fk50bAs9u3eDrl1dThnlkSK05NZv3ATFxVVnhY2MaAUD+lfVPlpGUh6cCIPuveCxvFTG6CuBUqY8f+pyyfszx/9Sq2lo610gFMeuE3fQdJolEYzoyImVUk37rO6ccDcoaIXJuqnrCHXiioqK4HL+ZSgoKCjvBgkODgY/Pz82iww9xz7NTWVysnNg+8/bnTSlCvhIIRFmuC3xLCiW2mWTwUcEq0X9WS0jTz4xZrNt3fpqaBCB0EktJEn7MybYvVfmJTfd1B5u7nbL/+Gh9waIKwjZlbls+VeosTVKM8oMy4vl3cREOH+x+ZnpGHwfK2l0WPQTaoDBJGJBElv8ceQ6t6Nj6l0gQ4bMkFu3zrYqirOVZe+4qwu0+qPTnEbHRENkVCT4+/uDwVgx6Q393YIadfHiJThy5DDTIPt7jZrg2PFIkWUDtoFKQFpamtOcgR+vGzoA69VPZR+ps2KpZvCGHY3Mnj78+wf0UBXqVSBJSdPewGx5Tg+Wo2nkLSxpNXuRcQUhRNRQjk9TATtDMtPTF7gdwvTR9wNDJSK9ZTSJf6g8JRMFHVoSGtrMlHRzRtV6WKfeBJKUlEyLSINUgcghUVTpBKJeFHcjNl3qLCwAA/SIekUUJSgpyQ/68ssvqZPjkfT0ROli+Dk29FUMLDr5SO9fqu9x5Vxd1KlEYxV1D5bEuVVV+0aB/B2rsJf0QL1Q5yomPv6+DrJsRisIdfmGQaAWytuN9RaRw+FwOBwOh8PhcDgcDofD4XA4HA6Hw+FwOBwOh8PhcDgcDofD4XA4HA6Hw+FwOBzO9U9DfVfukciJc3sDkV4nmjDjRFbyNj3aiYhxqbeJBmErADkJorTMai584fSKR2o1ocu1ROMKJDFdilSsG0XJMIDN2ShIAGatXc7K5KP6GTpEiE5I1xwnQaOTpikW810nlyev0qOuS+o2oUsNaJ+cGhStgSIAsQmDQlQAH+FAl8TdbI54O5Gx83dXnpGOTkUriurtevC6pdEEcti/pFRwNREM0eRC6+9FreMWDMeQEB2X+roggMtprFUi7NEPr1satcqKik39HQShmx6sMUTRRud+dc+3evC6pNE0hEIEMkc/rB2SOFc/ciImPi1aP7zmaVQN6ZAwp7VF8D9BlNouxYGPq5H3NIPheVDK+giCnIwGwkNY7YGmWvfnZqXUfA7Aq4xGFUhEwqdNJCHkYu0FQhHQ4vJBwVhRDhVzUgmiBIRoo3KWJX+nR12TNGqVJap+v9VNGBTCLC5HYVBomBBSMRfsNUqDaUhkbOoavHx3PGRzN6HlVLGailvwcfBERnXrHbpAEA1gVcwDTi2/Z4sedc3RIBoSEYdetmQcg3nbggqiWmEIAhZu8naAbPDJkWSZblpxaVOU5D4mJC/BduTEqeUpN846ht4SFZe2AHdTbCHPYKYX5mYmB+OjuJwFLXLCvLsFyfAlcyI9QAhsyc2a1iDT+jUmDaIhWMuP0Q89g267J2FQcpff8xUQ69MVS7K6Qlh+PQiD4rVAItBkjYqb77QQR2TsvOlR8WkpetAR71Zt1rRPPAnDTk7mPe8TojqvLaGDpi/kyIaJevCax6sqq2X8/E5GyWcf7YPCuv4HUbNMI4L8lCDJz7D5FjX1rzlZKW/ppwPMmCFG7eywBUv17Z4a55zMZCwQ1QuEEhmXOksA8WHdRijHtspoYoNUvVcCrxISdfe8NoKP6ai9U5BaM4QuJaRPfolCuQ+dsipedOT4ub1FWf6ZCc0FNVmsPiJ+7hhBk9dYVQLtmotwU0sR2uPeIIkQ2QR+okkhoB2TANbs3UsWzpyZ5HZu3KsZrzMkMi6tDE+uWNrMAVGQhxxfNtnl2rO0qhNV+YQedKImAnn89YWv9owxzPAz0B4Um564kjOdz52uxKAoaikerpOaNZ2cNGxYkf7zVU+1GdIlMd1YoFgfFAXhQ1r9YGk/L2nkblUQ7xQk4RWWKwRKBQ3uMlgubjm85mnm+SUmJhoFwXAIbxHFLlRLWrVuBf3693M7sb43FBcXw4Z1G9j6hN6CwrysquaWS5YsqWbJ6/rFo0BixqcNJkbDxvJ3E2jp5CybWv43UXGp/0D9eN5WXhlWLPX03YYwaVLyeZQVW7i4Nvj6+sLosaNdrjtSG+h1Duw7ALt27WJa5A14mnr58kX/NWvW1LV7wWs8plaTtAecXxRVTgj5TnDIMDR32T4hIXm6ozDowsQlJaVebaWlpRAREQF33X2XW2HQZTDouWfOnIXs7GzcciAnJwcuXLgIFqvVpTbRuA4dO8Cd4+6kWl7lvvaN3t8OniYFBDSlKzM0Gh6LSkTC4vaiatkiyKZwex+UqBo6Hf9y0gF6HBmbtgNLUXcqVzRLaXfFJ7RxT0xMXoXxd9BzaEakpn4BJi8XFT5+PAd++nk7yzRHaJCuuUuXZG3XNoatE+KO06fPwMHDR9jCxK5WjQ4I8Idxd47VQ1V58MHpUFhom9odn+N4RsaCNizQCHilu3SJVdFoOElUM9ZaMmayshf/MAb/HHOF6cUXuZnT/qCfju1H8g8okP70uGvXLvDKKy+w+Oo4cvQYbPv5lypVisVihSGDBkB0NJvX3muoZv60bTucOn26yjXpMhaJE2P1kDOzZ8+FNWts78FQILkokDq1gzXBqwo698uppzSl7Bw9potKYtLoK1YmDBukfCXpynjbGBcUFLLMq5xxtC1JnpJYY2FQ6Hq3QwYPgKGDB7JqzhEaXrnqaz3kTF0MiLridYspGkzly2KiGMxYdMpTKIAwTT+sNd98u7ZKmxEaGgIT7r4TtVIEV8t1O26eaNmyBcROGFdFKAVYLe3e7Xpl0SuF1wJBDdlnW72TZGD1ZELPHAMkB7PisiYobleM8Yadu/aAUimzggIDYcyoEfDkj/th0IqfYXA127T1ntex9cc2Z8L4u1B4FaWfauPO3XtQUFdOIyrjXD/UE45tSOfOneDVV92v6ECrh7QF6WB0WLqIZtSkRNtCNpPW7YQP+neCcJPTSKEqjPv6N1gxpqcecs+hQ0dh+6+/OlWN0dFR0O/22/QQwOefz4ZvvlnLjq/KNqQ6evWaVZGbNWT/gYNOwqCMGjFMP7KhagQys8/BwiOny7e1p2yLQFLUaqosRzp0aAt+/s4W2mG0yCqvO3WlqJNAomJTX4mMS8272C7cEj0hM0SPrhGVl8w2GgzQpEmlhSKxMF82K3C6xAIl+MR0szisMSZhaZd8vF++ZPRIOgSsArrAfU6uW7ukUambhgiQhA16iGYtAU0sLl8dnhAvlopGqBNX+RFGDB+iH1WACgJtg3wh6IIV/u+xr+HZh1fDpKlZEDjyi/Lthzd+ZfuAEV9AmwT6fsw9vugTVV417vedu/WjK0vdBAJQ7tZiIW4RGZd2ISJu/t5iMaSPHu0R6mE7VOXMCgrExrwydOnVJcfOwbxt2ZByR0fI+/p+yP/mfrjssJ1bfS/bF373AJw8XwwWxXND3fvWHvqRDeqlV7bCrgQ1Fkh4YnoA3fd6eJaBCEJrFqmDedsUNaYzqoge45njKBBH6AqdrrpLFLzeP3q3hzsjw5gAj54qgHW/nnTaRJH28uLdHQTsCdo949gbQO9bk87HhqJGAomOm5fqqyqF0Qnp5MLFYItAvBlJ4h66AKQjMVGunT8DZvT0H/ZC5vFzLMNPnC2Gdb+cgrXbT8K3P+ewja4MTTfUM/TCtfKw5uZdvCTZFk62Q62uMnOj9SG6pWYaIsjTWBc8fXOIHns5gggiXWMd9zZfpeao2LCGtW6lh5yxYiPyXr9OcFdUGPNK20YEwYTBkSC0ewz8O72E24vw9w2j2DZz3Uj4+z+Wwlubx7DwK98NALPqtEAngwqgskOZf7nqEuCNTY0EQjS1yrsBtti9pjxyPCNBoF3zVos2UAKlQP/ZK6gwRr3+LviOncQyvDJGrE5SNuzGduQs05Cf96EJ/O0eaBnYBl4Ztg639eXbjOHr4dm+35SH2za9DYrMzpp4NVMjgdxu8Al0dKiw1gbFWjYxJ+ueT/QoOP3V5B98odCz21yJVjv3grGoBNRL+aD8ulOPrcCCzuNKdPoe6hTBLK7YwW3gj5NvATP6DopmgY3H58Emfdt4bA6ayKzbjUF7iK8laiSQjIwkFdNX/jpWMPrCyazkTD3oiJdNKyqXLEH3xV8BwXaCFv/ClMf0X2xIGP3fPTnw+m9HYd3JS0xDZq/YD4+8uQlMRglvJECQsQkE+oSVb7Lg2au3U/khTcYrv1xvzRr12LkvgkAi9CC2JWYsr96NGnGFn58vhB08xhayL0dTQdm+Qw8AfDSgC4yLDIfhrZpAG/RFaLX/4PjOkPnPsVBqwQYc26wmfpHQxLc125ri8YWSbMjO36E38q6hJq6jRUcb+KAgZkBeUbwTCB3WE59GiCD9TY/REYWouKXeW1pY9Vg3/wRlb38IBYkPwOBnZsJtsxdXKaqFyY9CXrvb4PK4qWD6ZA7cfjoXBjQLhkh/EwpAgFc+/RmGPv4l+BplsKhm2H5iOfxy8qtK2wrIKz2lX7EqtLvfsfqlfWp0Yf0rjXcCmTlTEwBtyUrYhgWVbe/Va7tTZ5QCxmD90AnLiq+h6A9PQ+lnaaDu2geEDh9xyJRyaJxBBu3wMSj94HMonPoIqMey2U/UMnrtodtgyyexqCEKmsRGGBiTDAOip1bapkCor2urjbL5h636kQ2qLfWx5ntd8brKIkTZQy0qUfYFQXLMf9LqYrscS8SEtDlRsfP+Fxk7v6QM/LvqPzphHD0chKZN9JCXoGzEFs1Aio4EH1mE3w5cgJdRQ177fDsYMVxivQzfHZkFa498Umn7FM4VHdEv4gytnopLnE3hZtG1rnnrFa8FkpOZ0k3KuxhyPGOioKqWPo7+Bu3LwgJ2Lzohj2Dp9tWjq2LygZAtq0Bs4mU/JBVGyxYQvC6LenLw2MSucN9dHaFjVAi0iwhmFpe/MRTiurwIsV2er7Q9h2ZxR/1Czny3boN+ZEMgMhwumQ0fru8La/f/DczWIupuXRFc1BfeEZOUSTRrVYeLoIxvlrdAoGAbiuvufUj+bSOBFFb9e0ekdjEQ9NV8Wp/oMRWUKoXwwdYUeOz2OfDptoexHFQ9Z+LNr8DXhz6E2M7PscaeQkemfLt2vVP7oRjOQFGThXik9xgLKhSe84U93zSFiG4FZRG3FB9EtVKtGvz5qRHfr7Od1DDUSiBtE2cFqyQ0v/x7cwpNIFYF3grEuuVnKHrgKT3kAkWFgDkfgGGg635Ku0D+MhC1xwOf//K4k0AWLl7iJAyqHZfDZqP5XXUsN5UxterszqqINjjalAUK0f702JDvP7PF1i9eV1mOWEiIBZ/RyuQpiKjd2i05UpaMcfn6KdVi+XK1fuQGbPBL17kcnaojQJm1ENYf+wLWHf3M7Xa59AyeKbB2I2NplpMwKC1bhcFDI5ZBTNP++m967iOs2qoIokVO6MuyILzepx9vHKJ9tH7Q39J3J3rn9HiJ89PVkIi4tL9ZFPG/576ayj4/aDllVpjB2vR8V2FD9VVWv7FA8hz6jugbO1o1OVRPeVGt4NwbL0LfXrfqMc4cuPADNuqeywD1UzoGD4XML1foMRVQyyopIU4P2fjxyIew+2Qm+jDOM0m4Q5IF6jplypL1iQcHbnFvZ3tJnQTiilbxCyf1Ftf+yySWsvfQXbp0RjfmRfabI/k9hwEpLQMRS64UGgIB778BZ/YeAPE/H4Ox1Mw8d3OAP6x98Snww+Phw4ZCcFDVdyXVcfDgYfj5l1/ZOCxHqDbY39tX5vNP50NxxOdg9PP+/YhsEEC1EjqE5cFHh26q9Wd19S4QiuMgBzquKiLC6bUJZrYIj2Z9ByarFdKiWsCl4QOwgS9iJTageTPod/IcdP7qW7CgQNb/ZTpIqD3UcaMjUY4cOQIn6YhE9BkcPW071AM3GA3QoUN7zCRjlSqKQv9229afwGh0XducPXsemnfLxgbdNnqxJlCNURRyASvyvz46bPNsPdprGlwg7rBgqSd4ex/MaEdoxvfs1RNiOnXCel8Dyerc/UGFQNDezcvLY6Pa8/PzWaaL2AIHhwSzjb51dPf2j2rKqpWroKS4+pmebks8C4HN6EdKekQNoC/LVJUQzOCPpg/b9IQeXS1XTCCeoA1wixYtYPDQwdWOBnHUAMcXTq4oLiqGtd+t9fpVLdEECGhqudh32umzeNylNoJhj4f/YCFaNH3opmo/hG0QgUyenPKoqmp1HsuEGUwSEuMHYYIGVZfZ1aBhVff277/trPFLc0Eg+enpC/6VurVPUGGZ8VvURa/GC1SGCUYj6Y8O+36SLcY1DaQhKS9jbV7DPhL3oNMnDBjU/+mmTZuy+r864di1xmw2w55du88dPXo8DaNqZeLjtXzS0+c/joflN/1ow+Dv8A7D6DVrUk6MJgnEUs33/mEby/SoKtS7QLC6eg4f9A09yBBFfBCsU+sKrWoC0dJq164dNA0LY72zjte1opFAR4+cPHECjh09xgTjWKV5AxW2iyrtExTKI/pxOR+uHzQL7/AQOowCbdeqw2AU4UKxHPLcqO/cviuuV4EkJCR3NBik/Y4Johlitao3LVu28JAedVVz771DTBZLdGnlNKCoRi5ePN82vrQSH28c9GcgwqtYOPw1D4IxmkT4Q98NHvO8XgWCbQdxMZT/DJa6a21SmF4oBCejhPaVaVpZYEZGhtsPSD9eP2QKWobvS0YxTFOcBcOESsgj6KOUv+52Rb0JJDFxai7etPxtYn1CTVVXPocraIHw1oqqKViwLmZkLAjTg27BNoaO+v5aloRwNH1ZHxhRyUoUxjjbGe6pF4EkJU39HC9Vp08S3EEFoWnKNFEkXg6ckFthaV7dgEJZi0IZqQc9Mmv7kDCtEAKEMs386B3fn9ajPVJngSQkTBliMBg2uKiqrkto1UOI+uDixQuwEHKue+qkIQkJ00ZJkub8scUNgiQZYcGCOcv1YL1RJ4EkJSXTeqreDINrCVk2wMmTx3w3bnTv5NWGWnmvdrCBq/cScq2gKNYj9S0MSp1K94wZM8Q9ew4/iRYQmnm1HzB3rYFW3NHgYN9/fvLJJ969xeJwOBwOh8PhcDgcDofD4XA4HA6Hw+FwOBwOh8PhcDgcDofD4XA4HA6Hw+FwOBwOh8PhcDgcDofD4XA4HA6Hw+FwOBwOh8PhcDgcDofD4XA4HA6Hw+FwOBwOh8PhcDicG4cbchXI6AmzYwzm5qcPr7nTrEfVmFaxc2+SBbm7JoBVErR8ULWz2VlHDwDMvDFWAb5BuCEUJCb+s2iV+D0gCDBeEOUegAf0P81Suk0AeVL28inH9VOrJToxvYWmmJdJsl8/TaULe+KV6GL1goj/G0GzFl0CEL8lRFmYm3XvDbvy6fXCdasgEXHzbhYBXgBBvgOVIoSodFHUSovBUkURJNBUZWngwUNT9+6dadF/cUnEhPljBFHIEoCYqlyrEoKI19XU13Izp83QozjXIHVaG/pqpXVcagQW/TcFyXcKEA2Vg5Z7FwWaEPxZwcIsTCzq1KkwOm7Bv/RfqhAdl/q6KMIabHeqVQ4K0VT9iHMtc922INGxafEgyUuwoGIaa7SMOFUbFf9Ew+aF/SH+a8Ccqnllogqjcr5M/k4Pca5BrssWhGIN9NuoKcp8QfbRY7yGGl4y+hVG1CwfutVKORBNIj30Q841ynXbglDQDxkrEGG2IMkt0NHQYxsXQkiqweDz5NGMpMt6VDnRE2aHaLJPa1GDSA20fiiM4UTQzhAif34ic+oa/TTOFeS6VpCO4z8LLBV9/icYTFOJUuse3bpBe7gwmwnRNqCpdgDblWbYcPdCpY0C0YBBq+6v6GYgbb/QvMPz5+ZkpTxgi+RcKa5rBYmOTZ0CkvQOIUJL6lZcSwiChEqirgmQjZP2ZiQV6dGcRuaaVJCou+e1ISC3l2TlHCEGC9EUlg5BlIlKLFFYuB4URHEY+hFNr+XeJAFbGKIqmUKeZWr2xvvpSxdOI3PNKUhUXNobgmD4KwHVveNM6v4ym70f0ZT9mEO0F6qExuCFRZEIPdEY6odB33KzqIEQJAO6TpZtRCHJJ76657AezWlEriUFESJiU/8syT7/cvnSr06gjwBgwWt+RSTtuRNLvCuM3UZ97X/Z/9wfNQH+JAhiKO0grhcEES+lHtQUuPfkVylb9VjOFeCaUZCouNRbsfh9LkqGHmh26LF1hTrPxCyA9kZO1j0z9chaER278A4NrB+jmRdd2xaMtlqEKOuNknHS4SWTzuvRnCvINfMeRBW0FqggMaDVV8tB6wbtoiip/eqqHJTsrCmr/TTLLVjzr8YWoIaOD6unDhhKzplyMlOGc+W4eqj3FiQ6bt5YDYTH8dK3YXVowv0voiI8nr0ieb9+CkTdNT8UZPUlkAyPiUZ/k2ouMGNhzVCs0jOnVyRf0E9zoktiurHYYknQJOlvoii1sQ0fqT1oDSmiRe2WverefXpUvUCfs8hq2Qai2N3blkSQjKAppYNys+7drEdxrhLqVUEiY1NHoys7SxANMXSMkx00O9DhtZ7BUnkKbXUZ9x1w54u1rX4GPceA0daPhMDWf8qeO8xjj03M+NSOqkiS8VrP4N8FEI36JDUmPSdz2iT9uF6JjJv3DPrz/xAEwWnclor6Qt0UulHVYce4F1FBzh4o7Qj77z3ITuRcNdRvCzJjhhj1e4fZgmS4p6aFVpBNQMylXXO+TNmrR3lF1FRsjUrJ//AwyRbjJYTMyMlKeU0P1Svh4+YONIjSyhB/MahjKwHaNhOhXbgIsgRgkASQ0LA14DHds/eITEtkPK4QB/pGoCgK3WPrKpQJAjHLklysqMqvmiasNUjGlUlJ43P00zkNRP0qyMOzDJHnA5ahIz3O2QTC2xBNxXKATQYtBoR+PIFFhJYMG6xh0az/K5V9/nLeixdjM1AZ9+49HQhQlIRlKR6r4dH0KvrPXkBUEbS62WmIpvtEJpMRWrZqBTd1vAn8/f0NmExZ1At/RSrrB7siUSVCrGazWTl44CAcP3acKRV9JpHdvF6hzf0OvPUWQoTUzp3b7Z058/r/OKxOuUjt7RJraT9VEIcJIGABJbfZSnpFkcDDY0ZVG32kUj9+ZGzaBLz5JyDJzdAA12MR+uERbmiSnRQF4QsfS/H7B1c8Uu6XPPnkkz7nzl16Cq87AwuKv15IGhV6T1EUoUmTJtC5S2do3qI5Pu/VUVboc+Xl5cHePXvh7Jmz7LkcW6b6wH49vPbs0lLy1xUrFrr0G68Hap1z0UNmm7RQwwuiwfQyUdy4DIIEfpolbH/WvRf1GCciEhaMFVVtFtpXUUAqd92y8Uu0xZmVmzUNnX6A+PgpHQwGYZ4kGfrSmrKxoYpBlaJTl07QCluL2ioFLWD2Quau8NoVn+5rWwlIksSUZP++/XD23FnM0Yr71gf0+iij4/h4yYsXp23Ro68rap9baE5FnfV/WvILeUs1F6Ikmdtp+80OfeGlabFYwF1+eoqtyPNoac3Ekwzlf0sLDzZC1CbXLCWXJUWccHxF8kY0qeR9+w6/YzAYnrJaq/o3vr6+0LNndyzAoXpMfWHLolOnz0Dr1q3B6GOskWKoqorJI2h2+UFoaAjba+itFxYWQpnZDGVlZaAqKk12ObQFNfmawMdohMCgQJBlA5SWlkJ+/mUoKKTWJ2GF09vCTlsVWqGcyMmFli1a6EnyXunMZgv8+usOOHfuHLuvI/TaqqptQrPrviVL0o7p0dcNtVcQnbaJ6cFWpawPlurWQIS7MePvxCJe3ntDC7umWn8ggrBQJMJWgXZdCcJwrBcng8i6gtl5FDy0EkF7RlSF9eZSkn3223uK9Z8gKWnazfj7p7Is9qWFzg6tXWnBffvtN6oIrz44fPgo/PrbDlDwnrQwVAcWFnwOESIjWkNE61asxQkMDNB/rR9KSkrg/PmLcPLUacjOyWEK603aaV7JsgxdOneErmga1gR6j/ff/xA2b97idC+bgignBEEal56e9rsefd1QZwWpTGTc/BfQd3gRi72frVXR0X0LCjbL+I9zLUzfBQiK+b7j3Q+nggvnLyEhuQtWmKggUv/KCtIFhf3KKy94VYC95eTJU/AL1ppFxcXVXpc+Ay00N3VoB+3btYWAgPpViOqgrQtVlD17D2Btb/bqeX2wJby1R3eIiYnWYz1jsVggNXU+rFr1NVMyOzYFUXNRtndfjwpSfyVKBzPfgGZVhclkBxWCvhth70cqKQeFuhuqIKR0/K2nvx51RaA15bZt22HDps1QggXPU2GjitoUW4gxo0dC0sRY6NG9W6MrB4Wal506doSJceNh/Lg7IAJbL08+GjXNLBYrbNm6DdZt2ASuTFaOjXpvQaLj0lJB9pnGunmxpkJp0NKv4O6jmIuH/5TbrKu/1WK+H+MfE0W5A2G9hwhtXTRtl6BZBmcvvz/fFllBY7Qg+fkFsG37djRfLng0WagSNUVfp0+f3hASEgIHL5fA96fzoAgLZV2dYKMoQGKbFhBmwjqmDhQXl8D2X35DM+yUx3yhaQkKDITevW+FFs2b6bFVuVFbkHpXEEpk7Jx2WPiTMO8noGGVnp2V/G/9JyeiJizsL4AyWiXkkCQErsxeHldFMew0tIJcupQHm7dsxYJV7LaQ0zbR5OMDvW/tAZGRESzuACrHq78chjL0PeLbNIMm1ImnFUMtoH8287cj0MLXB1aO6anH1o3z58/Dtp9/Yc69u3RRJfE1maB3r57l6aoMV5CrnIZUENo7tFE3qTy1AC2aNYNBgwYwJ9wObT1eRgUJMsgws1c7aOVX40kiysGKAm5f/hNTkBX1pCB2fvrpZziW7f7FO81Ho9EIffvcBq1bt9RjK+A+yBUiKn5+29axqdMi49JmRk9c8Flk3LxR+k+NAnVqt2z9yaNy0BahQ/t2MHToICflqAw1j7aeuwzdlm2BVvM3QMTCjVW2ZmkbYPTqX2DnpUL9rxqH22+/DTp16uA2jTSe5sWvO3ZAXr7bhvyG44q1INET5t6piVKaKPuGEtWMVZjdcaePRP6SkzntbVvYhq0FET6RZXFAfbUg9Dq0p+rQ4SNufQ5qftzUoT30QrPKVeFy14LgYwERCPxv+T74YecZfDbb39J4kyyChNeqbIrR0Cb0ZXxQCfs2C7ZFIvQ0eusB3VpAwtC2EOBXe/9k5649sHdf+cDqKiiKCu3aRmN6e7IWxc6N2oLU/4sDL2lyc6wvyn2gAPT9SUWBZwjC6OBO8XeEdpmYm79v2ZGAcevDFEF63V82jzRqRTKppNfh4eEwZMggt7WjO+iQDOrIulMsqhzNm4VDn9t6Y6FwnVUXzVZYf/oSK9RjIsLglwuF8PiWvTDrwAn4IGM3fLPqCDQL9YUpI9pDh1ZB0CkyGNq3DoK2uLWrtNH4EZ2aw5CbmjnFd2vXBPYcvwRvzNsBYXitWzuGgVTLsVbN0RHPy8uHgoJCl/lF8+LixYvQDM1J6rzboZXJzp274NChI075Ra+BlVQB7hfu2bPzrB593XDFTCyioYSJmxJtq1lv1wisiYpLI6GGM+etgm+KpqleTfvpDbTwH0Rhe0LEx7PVpN7V2Ba85qAWIZA5siesvaM3TG3XkhWmmBaBEDsoBhKHt6vVdteAaOgUHcpaHNpiVmp4asztfXrrR64RRQmOHTvOWo0bnQZVkMjxn7WKik9dGBmX+hP6GP+KHp82rHVcat+o+HkzVBAWCaKht+dh8faSQPf1oxh2aEHLzsl12+rQGjMmJgb8/Hz1mOqR8Vq784ph5Ort0B39kFn7TrC2jtb2ZosCf/7vjxB+5zzqd7EtOn5Ble2Bf2yyXawKtKamV2MjqmxRtYSaSJ07dWSVhCuoUh9Hh54OMbnRqVtOeyAibv5kkWhfYG771qrKo+9F2N9hjYl67CcUQFtpNwQLF0Fz0Ova+iCnz5xlPVfusFoVGDSwL0RHRXk03Vz5IBfKLKDgc326dB98nrkX4oe2gX8/2U//Cxtl5DQcubgdzIo+YYqOqhIwW51NTl8fCb7+KRfW4HZnvyjod3MLkNGko2mnfykKMrQK6gjRId1tf+AFZ86cgbXrN7n1vWgF0a9fH2gTHc3Sz3ux6hui/UmQDF4rBx1qgpTg6etQ8O9rRH0cVeM1/GWuRoS9dEwXCoGdWx+4KvTU4pNQMcIOHYOYLdshaM9BWlL0X6uHtiBHC0vh7V3Z8OL2w7Du1CVWgGkLoqgazPhsO7YSC6HbfXPhiTn/B18f/hgulxQDUTCbFBPbROILvnKA0waqL4zpfRP85/ERMOrWDhBgDAST5M9+M0q+sO1kJizd8zpcKM62PYgXBAUFVdsme6oYbhQaNAeixqc9BTK8g5KoqHIqwb7H1tStoqY9m52V/KMeXYUJCVNvkQTDXB9Z60kHBNqpbQty5uw52LDxez2E18G/NRaXQJcV30Lr7btA9TECKSkFn4l3g/8bL9E3hPqZzji2IK9hCxJmMsLvlwrBjM+4dOUhWIabYwtSalahTC2ElQffhDNF+yClxzvQPKAd+602qGiizvntj3C57Bzc2/Pf0NQvUv/FM3TA47LlK7Alct+C9O9/O8ToLShvQRqAnC+nvZ8T1skPi98vrnRRkHxAU8oyfURxvCfloBhAUCVQShtCpwnW8D5FxdB55Vpo/ctuphwUAf0Py5eroegvr2Lt7vn7E+rQG9HsMeC1eocFwYDmIdAm0Oa/0C5es0WFtxb8DiOeXAmTX/oWtu4+AyajhH8nQV7ZKXhn80R4de1gmLluaJXtlbWD4O3NcXDkEmZjPUH9i+pykhq3NzoNqiCUqHP7Xsei1pNmtxNoLmmaBQ1wce6VmOYmrKntuxHacvgUlUCnVetQOXaCWrnHymAA69froPjx/8OTqxaYCH8f6BoaAD+ezWMvAHtnbS3fPtqbywoh/QTWB5XhqYSbYeU7Y2DuK8OhT5fmUIZKg6YkhJpawbMDl8CMERvhleHrq2wzh2+CPw/MhHZNetluWkeoc37q9GmPJhRtmcNCm97wZla9pz763tkmJV8cjjXjO5i3HTHK7T1Egx+o1uJncjNT3sOgx+qqzkNN6N9gQSV0TzTQLFb48Zt1YN29F1r9vg9a7D4Ampt3HXbkvr3B9OA0EFu3BDGsCf2kjjYPINC/o/eudP//LN4F76XvgonD2sDbj/eDxWsPw7zVhyEgwAIRXb6ENjF5MPnmd0AWDTD716eh2II+i5d+lkqnXez5LkQGd62xiUVH+q5AU4l+rOUKqkDhYWEwaGA/MJlMLO5GNbHqVUG6jZrnn+8vLhVk4xiv5q2itROWcCy201FJPsEYt0qSnJDQ0Qo+n0kGaaC3CqIeOgolz70GVnS4BV86RRfeD80d2967gugR2k1KWxV9T8osYBw9DPz/8xoIoSHlCmL3QUrNChw/XQwKFMKPZ96FQvUITOv+dqP7IDt37oY9+/a7bR3o8PcB/fuiAtt6sChcQeqJ6Pi0qVho30MHI6xi+Eg1iHRGEyVfIMJ/iKSsIoWWo02Ij9nsaxGLZN8WRJE7h8rnH402HL4jiJz1uptX2bodiv88A9TcUzYFaWAI1shSZAQEZnwGYovm8O9FO+H9jN0wflA0vPV4XyzMtFtWgFKlAFZRJ714P9zb4z/gawyGhb8/D/llZ7BAeqO4hHXtTu72d6Zcc7D18VZB6Idg3//g3t2jlU9k62joe3tvMPpUtKhcQeqRqAlpf0AJDsI6FXNYwJ2Wh3vqrHcWJHkAeFiSwP49ejloo1Mb3g/ya/0exII+ROnrb4N26hyAl2/FvQZrWFJcAlL7NuD34rNgGDFI/wFgz9E8ePLdzeiQnwOLVWWZrWkC+PmbYVzsFhjUxwITO73JCrlFLcViT1si2996Bu+J/5lk/xq1IPQTXaYctNVzCX1CBYpDV4B/qAIxTQZCi+DuENO0P4pMgDlz5sLKVau5gjQYWIFGxqf9VZJN/9TczYTigvp6UWj5diOUvPR3IJfybf5DHaHdwFKbaPB7WVcMr9/TlEHGnr/BsbzdcF9PbEEMgbBy/7vMB2Hmn5fc1fFZCPeL8kpBDh4+DDt27GSVjTsErM9KgtZBmf9veGxLi0boPFsK+BubQfElI2TvscLZw/5QdNEAsgElgfloLtWOtmxreaTn5OP7LcX+EtHEoidHrXU5k821RqMqyJAhM+TjIe0fBqPfh4T22HpJfb9JNy9dASUz/omVpfuWzCNohoitmoPfS6gYI4fWqFBTSpVCyNr7Bpwo2Av39HgHmgW0hULzBdaj5b1ICAQYm+DZWLN7UBBqMtEPwU6dQjPTrQLTewpQFvg9lPr9hEcOLXglWFJxo2sWmYsl1hj5BqpA3/PahsBQBRRAsWp4RM5g3E6sFz8LO7dxWVKS/fPRawdvq7x64VBo22AikiFV58CiMLPhDJaRZ3GfigEvHZhaQKfO8cqUcQOWEu1yIajZJ9lx3bA9SKBPGASbmuPWzMutOUh0PmMPCdl/4BAsy/oKlYN26boWNa1gfIwmiO7oC+GoW6JA3wHRa7q+LlUI6loKIpp4gQr4BqEs0YpWrYQphaLvKagcLXA3WhRJ+qXmg5VZ3w8u+2jjwIMfrR/03HubBobjteqaeQ1Ooz8g7enK8xOeRkn8EW8fJNBuEkJ+EIjyeHaW80zrMbGpSUQyLtQ0VazPFqQg7h5Q9x7E29c++aLZAmd6d4Oivz0P3du1dbLLq4MW6nVHP4NtuctYqD7E0Dq4C0xBp10kBjh67Djs+H0X68719B6Djg4OCgiAPrf1gmbNwvVYG2cKdsOB0ysh+9JWKLMWgKKZUWQ0f+uvyAgiVjToROEVZ6Po5vr5+O9O6bumQP/5qqD+UttARI+bc4dmCpjjq50PbSfuloLFS2JdFETZsQuKHnwGCG1FKhce+rYcr0HfcwhNQ8FyPBfkvMt0MBV7oeiIiKZLYfNw2D1hDJyPiYDWYWHQpWsnaNY0DO1y7xS1PrmEftXuPXvgxEnPkzTYofnWrm0MUw5vikFxWR5kbnwTThX+BIFNNe/drRogG2zPga3QFqw25kpE2HQK4PDMYRs9D2NoQK56BbHzWPyw6AtSy1RJlgdRu9oOEzTW4I8++hAWDM/JIShVU+Zq8Pl0HmjYAtDhITI6rUUGCS60iQSfUcPAOHY4CCHBTFmKFCscQPs9fNd+CN97CEKP5YJPYTFoBmwtUIIa/t2B0UPhyJC+IFss7FnYS7bwcIiOioQmoSFsEggKfTabmePadKke2tDaro8H4OePjnJREWTnnIDTZ86w36tLP4WO3qUtS/dbukIg+yDKu+eh70aWZ62CX3dvgJ7j88E/zFrlO7f6hiqMbBShrFjJliRxuVUl31mI8P0zwzY22jfB14yCuHuTTqEFx9M8UHZoUTDgRbqXmKGJBRVAxgIe4AvnfAwgW/HvqdNeJUcECAjwh649ukF0h/ZgvHgJmjBFKYKi8KZwsV2M7W9clDNWmPF+l+mUoQUFkJ+XBwWXC9AFKoLCgkL2bsGmOHgBh7+nh/RvqdlGpx4NRDMoKDgIgkNCIDg4GEJQgVkrgX/nrQANBgOcOHECdu7YCfn5+SzPagpVLlRDCGxmha6jLkJQMwvW9o1XhERJAKMPKkyJUoy13U9oqq5XFZL+5KjNDbauSuOlro54UpDGgBYo+o12dJto6Nypc43n6LVjN3+oUtCN1sz0Ok5FHQ/pveg9mRNO/6fHNSzU9F503t/Dhw/DwYMHwVxmtiljHaGPQS/jG6xA8w4lEHFzMfiFasxR99SNXN/QZ5AMIigWNLpFOKyqZCcRhA8eH7ppvX5Knal7bjUS+qQNnxsMktPcvI2NvZD6+flBOzrVaPv2rCDWRlkaAoEqID5jbm4u7Nu7H4qxtaLPXB+K4QpqNipW5aSvnxbb79HsHCiTJuIzPI+1faRNqfUTGwkJWxkUBdGIdhQkedJjg9bXaQj0NaMgiPDwww/LOTnYxsIhPerqoPOoUWKP5s3vkEXDi1hgeggi/ocFsqY1fk2x3wOVk750OKZoyptH8y8t/GnFAWvj5lEHWLPmv2Y9wKA6OWfOEJ+SaGGCIGh/lSWhs6oRX9pzRWe7b2hofYD5Q7AyHf3YsM10rftacU0oyPjx4wNNpoB3jUafB7zxNa4UVB80TV/uAP2WiMgIaN68OTum/gT1Axw/ca1OgRxrfdpq0rTTjX7sRJciOJF7gvk3tAWjW0O1EtXBTDnVuhXd6mmLF8/zOBPG/74d3I/I5Al82GGo1M0lgyDStccaoi4xoINvNasL8ovJE8+P25ynR9eIq11BhPj4KePQrErD4yBPBUqvTbE5JVfdun30O3O66gOt6OnXkH4BfhAaHIIOeDD4GF2/7KO+Q/7ly1BUWAiX0bGnhZBOWkfXUqdppZZUY4HZHoT3HlGdf0GfD895cvHitA/0qGr5+LuBXTRZfEggZBCWxq4+PpKJvmysD1/Gx1cCS4nysrn09FtP33nYqYXzlqtWQRITZxgF4dAiWTbEedFqnMQtIT19PtZinIYgIeEPTSTJvASLzDC2fIUbqE+ClcEBSSJ3L1y4sMZ23hcbB0WaQRqN1tForFDu8gsw+JtLsXKhK1zWANo9jK3HHqxKxk0ftvG4Hl1jrkoFSUxMnoL11lysKb0aektr1Jq8yebUDmrmedsZga05fVH/xpIlC17So2rFrG9HBqtGcy8sqHdiQzvFaJJasRbGjcLQAm3ElqO0xLpU8/N55Mnb6zZo8qpSkHHjxvn5+QV9jbXQwOrs86sNukyaqlpmKYr2Gboa9TqhlKLIU9Ckeo66GNdSvtCKC02l/YRI9y5ZMm+bHl0nZq8fYirVrNGCaBhMBPKgyVfqwyxUzBtzqZINkvAf2SwvemjkunqZ5fGqUZCkpOQ/4u51zNSAa005dFR87jJ8flrF1nO+4pUJmLxtUa828OGxNRHeW7Jk/rN61DXDFVeQhx9+2HD5ctFn6HyOoj1AnOsTQaCrgyv7UNH/lJGxYIcezeFwrmWuWAuSmDg5CVuNRSaTSfDW8eNcHxgMRigqKnwawPphRkbGVW02XDEFSUqaRpeMni2KYlOuIDcW9IWpxWL9A4BlLlcQDyQlTR2AjzALM6wrV5LrG9rvYhtqbz2jaeTpwsImyysPT7kaueJOOqVXr4cNrVsrpsBA81XxPJyGoUmTJub//vfqVwoOh8PhcDgcDofD4XA4HA6Hw+FwOBwOh8PhcDgcDofD4XA4HA6Hw+FwOBwOh8PhcDgcDofD4XA4HA6Hw+FwOBwOh8PhcDgcDofD4XA4HA6Hw+FwOBwOh8PhcDgcDofD4XA4HA6Hw+FwOBwOh8OpPQD/D/rxxK2HNo4J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8" name="AutoShape 6" descr="data:image/png;base64,%20iVBORw0KGgoAAAANSUhEUgAAALUAAADVCAYAAAFmoIFlAAAAAXNSR0IArs4c6QAAAARnQU1BAACxjwv8YQUAAAAJcEhZcwAADsMAAA7DAcdvqGQAADpySURBVHhe7Z0JfBRF9seruntmkkAgBPBYFURub4SVwwNQ99DdVcCQE0HUP67XX0VZhFzk4liP9fh7gLuuCDlBEddd3fVEWUkQXFFQLuUQ5Qx3jpnp7vr/Xk9PyCQzk0lIAN36fj493f26prr61atXr/pkEknEcHseMSkpae+YprFR0xx3G4ZZWlJSmAyZKC4ubJRXszLPnjmzl2KyG7Izpj9N68nJqQK8ryhqHyEMb0lJ8XlWQhvFnjdJbv5MoZpsE0rzFC2TjHOFlZYWX6so4gLKmHZmJbYJmXn+zNmCMvFnFAyUdinNOVcPWQLG/mHPLQIyr5+ZaZqWLBRJScl7ke31SUmpexcufIXTHCoaWtlnyAd2krBq+cieW2RlTK+rH1ouLS3pirK/VVpa1DUt7RZB806K2olzNsJOFlihA99aI0x3LfvPqMGWvNuYYoHEbNurKdb6vI+HC8MQTFU5m3TVMg4dGxArqqqywsIFfH/fISJ+Q3ldnnULA5auFFCitWzWGOxA2bfWMjHo0rXsF8M/sdd8JN3pYZRRauo40bt3T/X+kn8a9TMmjqnFzphrGjtQeixjomHGxLuPOBiVFHVTThnrpkixN9URsCc/54xasBWbXFjcqqrKC1Pve+Fl35ZAUid5PQYXTpUxb8cN5U5bXEfQzBvy/IdXW7rnCofZMWZ4za9xnG/dPfLjhyr7DP6088aKn9tJJRKJRPITJKLOoj4U+JSUFPGEhLS+mibWo3dMQx/5MoKjRj1RxBEXkZNXMJ8yTk5O+wQZf0bLQAEO6qjtZHVEXPL6kZdD5T3WrPlyC5Ua3d492MkV9qYAQmZel5lpTkQH+ixKGGOt23y19oszSkpKdturFoi6XkJwdJu9eixzig3tEO6w4TWSVIf6lrUBcGGcJ7haP97Qv1r75WEhuImSdyEBjmIffmv/umbr2THrV1j51ukcGVfTnAt+U05O5tuWEFDolpmZSSpAbMgQbakkcyCj8ymEI73TRMvPf77l7BphTLH+COpKPuD1iqsxWwYVeD+/6XLnOaMXHsDGOFTXv7e9mnrlCx9e/Tb09CtKy022+PfXfDQWaliFnfSHpbQ7gABJwWF0tEtN1M+8rsIq52+yl3xMu3+eveSDQjkXYvN26z/hFIQ+t2ozM5iwwjs7iUWAKaKUjDsCzXXIoDX20jFK5zqZW5jscO/Bf0nYtjtoxkQjAdFt9EKqnEro+Z2MyS/eEypUpyMggmVMBBXW59kPrn4ZBzQBpmiFcgpCOt1tlAhFvHb3iOWL7GQSiUQikUhahyb75taCTtxR1Ed9vEBEQfiXNU1jdHLPEkZIsyLz44GiSMwOmaZ+HWLSMxARLS0uLqSovq7QKSmpO4NF+MFoE40HOzcrhPmn7MyMybfcMkF4vZ5S0zRmqarjc7/2O3Q43G7evDetEHvcuPFC140xJSWFS6yNQWhRwVGwSlRzPC0rzByRnp6+jJZz8mc+iQzvp+VgUEyfPm0qBmkJXTXNOQ/x/Gh7E5nSKtTKIHuVzs8HPRfvJ6ipzJkzJ5a0RtOsOY/WaW+KLcdiPGmKJkPwDwtmzfGlEWKsNQ9BqBPaFNrjoAaSpm0RMwxvSlJSyg57tRFBC+72GoftReb1euuq/tGpU49YwgYoimrNszPTz3I4MEgKQWb6NEuDaIzYr6jTJsxiPEzHKqwtQp5a3xH7Dp9BZ4lpssV1hKyKnJkzJ6tMeVwY3l4Ywn1jiy2ys7OjFNX1f4rG3smcPr3UFkdMcnLy6dj13JKS4lG0npiYcjMa6Tmw6SetBMBfWIWJXXEbKs60hPVoVPBLXy+fjUHJVHu1Dg773PPS10sxDLvJFgUC1zbtvhfuw/wZW9KIsz8z2dXP6qzjN8fGTX5bppMUHi76v/yfrV/rMEEaasbVG2o2pNGG+kPQ+uz7ywbGqYaDYBgqy5j8vL0WGhN/T/kf36APHH74ivPPrq6u/m0JVL+/z5AtKM25tCGuisUoO8prrFQhCHlEDek2pgitMXjjSn/wBTS84AcVjCuf09lZa3x5LTqrc+XY7ys70zIU/XHnjeV0YqBJIi54OOZ+PFyYRtCKCsldIz7iR/sNFR6U1sEVFrv+k1Ypi0QikUgkEolEIpFIJJJTgRMyzE9OTp6gKNrLwU5k+k7Ymy+XlBRPtEVNEvlZmZZh3QOrqo6Xi4oW0m0RgxRFoTOtDOXfKoR4g06ngevplNro0WmNzvmddOicH83pFDHNcUB6QkKCdc48OztboYInJqb8jtbD0WbmkZM3azbj5s/e93puW5aTo9tidsstt/T3eo2vsFhSUlKUQgdCl0k0zfmuYeifoEjD+vbtrebk5IS4daQNCp2bP3MbZt18az78VxNg29fAIt+ju4P812t8l0PE/OLioltpfezYsWfgAHaGu6LQqoXOyS14mSt8gr0aABl05vRHrBuD6IITnfCnwtM2OgCyeSshIO0bhhheVlYUcNe7n2Y3xLy8R7vnFcwSNOXkFQRUYagCE7AB9vjjj0fTHe/kRfwFJvwXn/w4ndqZqsqta0LBaFahs2fP7ia4l1q9tSNq9nSHmr25SapqaufaiwHgIMoffDAh2l5l8+fP39XwQOoTtNCwSw9dq7GmvIJnbTFzCk72GgBpLS8vb5i9GhbB2VZ7sQ60xH449iE7dzqrExMTL7TFlv8ORaNC5+XN/DVmx64YcX63vdSoGv0IrvrumAuzI2Ldmi8T6IqwYRjWlWGacMyrOVfuE4LnK4pa4Zf793W431BxoN/gMdaKjWbP60DF/wa7t9cCwc4MFMx3OawehvfMWTTXFBbvNdh+S9iY7WVlJefTAjVG2DZdFbaAf9ZxvAZ6RXr0wSIJPvtg3yGCrt2gPPn4ec3aABppOisz/T570aK+9rIz07Ug2jyakzOxlhamTZt2wPC6XeTi6oN/lGRlTO9urzYCWnWjYdYVmPjzZ98wauUK/h2/odw62CaBLVfChf3TXg0gJ3/29Tn5BS9PnT21oy1qFv4e0U/Da+z7+ww+HOoaJBHUDgYsqfiOKfxsqIBxzYGOzbxq9Y2DltO2c0YveExRXQ8Jw3d1S9GimWnU9tz+Wpp1H+u89664QGvvXOuuoed6juGKVpl3d7t2d974ZnVSUtLD6HKmci52wJ4vJfulGwZQi6Ky9+BX4Dpvof+o3OjScf2nlVYG9WhU6FCX8ugppG6jC7Et6GZW69EezHvk+T+Fu8CUeruHrfslf3XY8ysSaH3cuFvcuu7thka4DkXZ+9yqTbdxTbUeEjKZuL/LhgrrUbWGBNj0pa+v+JO92IhwBSZypzwXtsCGExOafb/3xc07Lx56GslM07gGIesuaNg41/QO8RcYuWwJVWAioNCcKan2YgDcSclCF+j2tFfDbPWhkjXZ9epyC+veajii5dR9oxGePvWL7w6SzImG3nlDecBDfw0JKDR2fMx+8GfrvmBNY54t1m0dQUHVstO6NDK7oJS+4KS7ny2okdWYekLKuPGC7n4mGfbI2oe5LO2nyQTE2aMXjEbx6/xkfajQ0x8I2jsHRcAbJt/ha8SaKZipcMu1EaHuU25IIz8djB1LblkCVcDPi72ojg2YKtDg30NjeYEL4w47WURwOJXieU7rerneggITEScMBz1bZy9GiHCn3O290DSYdbO7yrW+Hdcv32htioCINB0ROHzqLK0JGlRUzlSNM81hNeKjgov1zBQlqK1pd434OCruq/LNCFrGo8aub06BJRKJRCKRSCQSiUQikUgkEolEIpFIJBKJ5L+EVrkIfaqRlJR0rqJo44UQUzjn7W1xUJDmdV1nWYsXF31pi9qMn4SyExMTL4Fy/w3FtqMbpuiWN9M0j2D+EFYPKgovI3l9sLpJVdlEw2CzsXoF0nBKY70+ThdPlZUVPeBL2Xr86JU9duykjg5H7WWm6U0rKSmuuz8lOztb27z5Wy/deqoo7BzDMLyq6thlGPpSeqMG3YkJxdJbG39fXFxYdydOYmJKmqapC+l/dA8i/nZ9SUlJ3csaj4efqBtJfRiKfNQwzDfKyoqtt4eMHTu2o9MZdRBKf7WkpMi6Ey85OfliVMAaXdcPlJYWW08DEHRvL3T9KlqGdYMmKV0IY0BRUdHnVoIW8qNRdk5O/t2a0/Es3TvcEHIbcAG1TNMHZT2Stc4Ws4SEhB7Ytt/hcB0kFyGEuUtR1DPIasG9cBz/QnYDVVUpJgGlUVWNbhlebRieEYsWLTpK8pSUtGpsi8a0HZUS8u7apjjllZ2bP5MOuJ1vrWlsxc/MypieTuspKalfQocXQtH/KC0t+U1iYtoQTeMroHB6b8lcKPVFp9O5Az5/v657D8HFxFkZNSA5OZUqJJke6ikqWtiiG8VOuLJzc2f3p3lW1iNfW4Iw1HuDbvMRojorM92qpISEcT0cDvYtFO7vPHNgoTOsdDZwKb+Bwt+EVWdgW4EtDgD+vBDuiT5EcRhpmn3bdpsrOzc//w5Nc74Iv2hLAqHHZEzDeBKKedAWWeTkz9yKwrW8yZJShXFfdkbG/9E6vW6qfgdpJWoArLcK/pmehAlpuXRPO0BdGr9Ex/mOLY6IZjeHGQUF9+fkFXwzI7fg27z8WYtyc3MvsDc1AumqsYuQiiYsy+X8AVhxgDOGoo/rOTtSCGe87hVvTZGcnDYBFR8Dy7aelUIna91j3xBsf8SnbGWOLYqYiC0bvpPexBZ0gEBWpAtjYE5Gxme2iDq0X6kO7e1muQEuHshKT3+KFnMKCt7jgl9jyVsAtZjYdtG9Vqyo+Birp0FBKCa37pjF1LBQ1nMmpinGIXophIX/L1apHMHSEiry2wFXcg6t7D7/52e4VJc77svlB6ytIYhI2bl5BU9Bo1SAsNALw+1Feqith6KZ3waLHoJhNXvduDE7O+Nvtoj2uxcbrDeYNxeF8YkZGdPqvotyLPTTX4MbudkWW1DUgm3w6YJaGgZBShxVlq6r3UpLX/7OTmYBdzSac/U1XZjb5q/+5h9uRbmrbrgkxA/xGyvOstcaEZEbgRqW0M7DgXIGPD2VmTlli1fXJ9mrTYLOa1F9RRPw410NL+vd8AGncHBF2Wt43Y76iiaQR5R/0Z7XsXjx4i30PAbK8JnD4Yij5z/pCcaGivbBf3/u0Rr24mdbutfWUzRpRzGihvvWghOxG8GIzKk6XPQgR0Bh6W2pukfPz8qanmmLGpGTl/+kyxV1v8dT95Y+C3oBpNfj/VtW5vQbbVFY0D/0ZYojG0oZgf2eiVZTjYP9ngn+WlyHmOz777/fbSdtRCQdpO+JYVFRWlo0xBYF8Mvbb48v/fdXldQC/JACsf5PWDQ9nxiWiJXtZ2DZqo5ep3kerH2YMIWpOp1bVK+xbtXoy4NYQSC9fr2gQ02Mcjo3WSdhGvCgqlCFsmfb0pRGT2iG4oXlI3sKQ1xomsYN8KgXKyrzPaJnsv9gYL4cavj43pHLNluyetBTyy5X9E7E0gFuBP75E7iwobRMrgwNuPfChQsb/X9/38ErkSLgi0ka494OG1Y0+ihGKCJS9qVLVz6PkdfvhRE6qiA4LNXQjSvX3PTzf9N6t5sX3sNMjtDrmCWEgysaE6b+xPYl4x6i9T8vHxbr0dVNmqacbuiR5VEHjsyhcGa4jal3Xrf8j7aULHwwPcYF49SoXKTgLl3io5555hl3UlLKVrjL7thf3wULFlhPlhzsN3QSTHdu/V7Sgf8IXb2gw+bl9Bx9xDSp7AFvrhboKey1CEBB9v1l/TNcVe+LVMn1ofdvjrrhXXFR/828peMZw4F4+LZjLouUs/d0lnjeshUBH4GA4vOh+HTqj+BesDdOj1da27roBstfs5UZ9TREi4YQRV02VqT5JM0jrLIHLClfC+WFjKMbgdwOLtnGjEOBvjlSolxu9tDdf7UUflygHDdkelns7sDKpo+RxCgHXfyrrzwTJkyI8nqNGvK/qsrbw3VU2cnYob5D6ClYf4dqgSy9nYJ80a05hFf26xV7MKt79ropjAMedmDJVsbVsNkGpV1MDZt811/RiBo9Zt5ioo4INupBr/V8Yn1Qugoobkhycgq9RTeZZDemjBs/bfPO+X0P1+ncgl766jWNS9ABfmGLWkxYrQycu8ohunpvNRWxhc6sO1zqpySvVaOMmIPVViN3neb20nzZyJH62Te9MkpRtSWhXtMbCnq4877bF7LY2MADbS16fWiwQUVGvZda+0K1RT+LN989PU65uvIwS9u+L2D0QvWjc1bQeX15hk9y/DTfBMNwzuiiX8Dp/UuIyAYyPnxFSH/gBWbW10YrQ3581MNeFrM/0LWQ0huZhhC7YMmt/lqetju6ZtKSdzw3F8FEbfJt1WcgXD2Ijs6WHkND52g61Pimht0t5Th7otbDDgLaFOzjH/Hfrj5En/7CGOFO1d4pdZyc8bEdIG8rRROnjGUTz388fITwmhdoXFltcsHd1bXr9kdH+14/8OEyq7Xn5AQ9MSSRSCQSiUQikUgkEolEIpFIJBKJRCKRSCQSiUQikUgkEolEIpFIJBKJRCKRSCQSiUQikbQ+p9TTuK1FSkrKlabJchVFGWmLgiKE2Mu5oDdJFhYXF+/zSduGn4yiExImdlVV9zyn0zHK67XenhEWerON/wVY9BY0Xde3M2beVlpa+p4lbGV+CormSUmpb6qqcgO9VNFWIL0L6S1Y60NC8E8h6wgZaRWLvkNWFDZU183fYP1BWH47+q/vFUPmPui9T1FRUas+1H/KvDWhJcBFXD5u3HgTurvB1uMmw/AOLSkpcmC6EaJ/QNgRypuH5XLf65TZUJ+ylRVI+zTSte/d+zsHrPlVUjQ2dUHl7E9KSmv26znD8aNWdJ8+fVZBWX2wONMwxDUlJYV9ysrKymlbcnJKIRTfCxXwUVlZ8Z0Q0TuzWFlZIbab8OEmczhc1uvncnKW6SUlJQmmqdPLxDdQpaE1/AEtZQ1tbw1+Mj66PqmpqQNhlaugsCqyWJJBaZ86HNqghQtfsY45OTl5GuxsJtKsKS0tvpRkfpKSUu6F1T+NRUq7F3mcZm04Dn7UFh0apYLcg8NRXf81zQHvN4IFz4KSt6MjvCQ5eVzAS2/x3zhMfiPsmpycWvcG+Jbyo7Lo7OxshanOZLhSenskvQKvWnFqL2ZMnVr3tmECFt0driQFlkpfziALXQG9Wa/g5Fw54PXW9lq8ePF+ev2bx6PXQOzt06dX1Pr1G19AujtIyYA6xjvQyf6Z3Ay8ySulpUUTKI+W8KNQdEFBQVfd5B8pCu9H/rMhFJ5BGU9npk+73xbRqzlVdG7n4hDnQLk3+yIKoxIK7EzbdT26Myz+fOiwGLKzSbGkDtM0vEj6COLqJygdvdMa+32FltEfXIQ+YC0tN5dTXtF5eTMnak7HSxHGxtW6J/b0nJx77Q80pFaiXuLpJbkxMVHOefPmeeEG6H2nPe3KoWRWPO1TtDkCCl5mCeuBFrEM26/G4hH46w4+afM4pX10bm7BKK4qESmZgMJinFFVR7KFsI4LHeIUyExS5M6dh63Pk2DZelMiBihvm6ZI1lEzkFqvYPZ6lV00b0i/fn1GUosAsehEUyxhMzmlLXrWnEdFpEoOgLPvs9Knn02LsOAXMLtTUVQMSOjrRrplvfSOatpOjB6ddmZMjPIDtn0Kv365LQ4AVv08/vd7TAb+2+zXWp5wi87NnTUAnVrAO0aDkZtfsKxFSgac8bOwn0toGU3995gVwvdaSgaHYmPbBXwGZcmSwp2GoVfCnVxmixqBCriLrBotQk1IuL3u4z2RckIUnZs/M5s+P5JXMEtwlX2mOaNqaD23YOYbViQRFMsntghyFUIxMWDxAWWPg2gV+Wosx8FX+14bFwB/B9aqJiWN72kLGoEoZAPNVbVqniVoBm2qaFJi/qw59MLaGb4Qib484Zusjkiw30HpBtIFNMXs/PxLbZ/YcgTrZS9FiPIilck03VfZgmBMJbeDKOY6ez1i2lTRqsO10zSMsG8FJqUrmtOKEvyoTL2M5MeDKyrK94b2CCkpWfg+zRE3h/xOgGF4PiEDwNTsD/A0S9G5ubmX5OXPfJW+CQN38DX8wb32pkbkzpo1ALUf0dAVBXchz7o355rCjPhTUq0BxdwIBXf7KpffisBik29LIBjk7PVZNEcne/vptjgiIlZ0Tn7BK2jmn6MoY7Cj8yDqpzL2TF7B7No5c+YgRApE6GJepFZppePsLnsVrd5cQwdzPKAjjfiVwoqi7UARTrOtFRLeCwOVoJ+90nUvfTwNZa61Po8VKREdDQYNv2QK/2cYxZlZGdMDXruNqGE3so/4ZAyaOpv68GQ6SmsnBbPmiEi/IxMcsf2Lz7+82+nUltoDE0uDmIJlqlLF+kM+hIT05Q1603qwtKgLheu6ObysrOgjMpHq3kN+1m5T+ff29qBEZNGCs8Jw1kl7zi4ouNhebRECykCnWFfxUHLAd2WaS+X+/asdDnUBIgU6gb8f5beUhsPYh+lA/Ynk9YHSiSBpBZWpTvl7+g/urfe/wtRVvmN/n8EB/UxDIrLoOY8+LtzukJ9XASgUNx/NTk//gy2gb3ZtRGF726tNgrTuzPRpdfE1fe+Fq4714So4FNT8M6Y/EnBscAUVDod2uf80aX1gwfTBSivursdqhIKNvvsF/30Yg5/YmFrPr5/66ru33Xb56GS3W1eGdtn8b+t8eEMi9tFNAUUFaAQh0GP2YkSYhrnYXrTIysraACdSZq9GDJ3D8AqjodKIkMcKhdL5aOskP1USKvezYEomHA5nLH2gcc667X/zK5mg2vOwqm98a42JSNG1tbVBzwH4oaEt2tNf7FWLrIxp8+igI4EOLibaSVdBAsjMmJaEo15hrzYJ5ePVPZNy0tOb/YEFUja5C8MQL2IUONAWB0BfRvJCuY9+uZUU67DFFm5hfvOzzZ/vtVcbEZmPNszJdBChgAV4cqZPtz5KUx9T95xLo7FwUL6G4NdNmTIl6NcasjLTh8G73kNKoCkYlAe2VQnD221GZuaLtrhZpKSkWPGzopghK7baqQ67Z8MO1rFBQONkXI/fUBHWTUak6BkzMosx8Hg6mIXiIGt1T22j8I7IzMzc5q5hZ3KF72tYUbbSvIbXPSQ7fWrYS/zZ2dOfg//m6Ngmo1orMB1yuWg8Qp0TfxuGcD22t8f+mvx8VSiE4A/A3dGI9QNb1Ig7Nu157MJDgaN3eh1+DePdcTRhO5PgJhICdFD9MYx7FkobCZ+6Gz3grKysadZ3EJti5syZfQwhEkxD9OKKshMBVVnWtGmtdvGzKRpeM2wIOsQDqPxohHhBT3jt7zXkd4rK3qj/Ln0V6tOFuLLzxnLrM1nhaJaiifOXftLLyRw9MHrraX1ZnfGKuM+r1y7LGdnkd6XOTnj5LMNQT1eFolkfQ1NZleJRv9/+97SI7qGY+851HT3c3VNTxG+5qvYUwrwYR4DxDd+DqOczJtQ3mGZsuPuqxh9agKLXQNEX11d0WlrazxFVrqRlX3QjvikpKW50juTg+UN6aSbfRJ2gH2qfhiLu7vx1xfM+SXgiVvSA18tfVFzRdwjdC59dz0fBBShR0cysqlrynzFDxtjSOrqNXnCZYOpjqiNqpDA8iJfpv3aB6SsUigZf7kaZ2axtS28J+pnA5z64KgMlfcgVpcZ53db1u5A4XQpz15p7of3J94xcvtAWWx8dVlXqWE0aiOyE9a5DyxzrG8yI/QjZ4mkZCv8DOsNHrT+B7wcOjImtclbBcm2JT2mmYK/BkgM+ghmOJhU98I1VMSbnh5mhNxlCoJDVn48eYp2nGDhwrmPvOe2+5ap2tjAj+YgaxeLC/V3lpvZsWY71hxc+HDGVcdO6wBpOucHgDhxarTi87pqY057hb9cNAhAHr8PWvlA0fVYVEvEhrHhkQkJCvMPhou8kfocIpJsvNeOVfQZ7Ka29boGSft9pQ4V1YSFSmlT0ZW+uFqI5X5sTPGF/0dZ/IzDe6bPeZsLV2rGjVnXp3f3TPdBDjC1tFgYCnbH3eZjrCJY7KuyNxxydJo5cdtDebJGYmHoF+mf6xN8XpaVFlyQmjrsQFv8lddK6rj9cVlby+OG+QzbiyAOiCYXzmrj1K5pdrrBRx4DXK/7eLCUTwnweXXfLlAyinNVRfc/77GhLlUxc/LrJHAgOTNghP2qy6ye7G52HiItrv9IXFrKLk5JSDEShX/osHKjqY6svv5Zu4AtQcjRcna4bZ9irzaKp8O4Gex4xBxZv7RqZq2gMfYtr8l0v0wcvbUnLcFYF+hlnNYvZ33fI3+1VC7oiDp+8hZYR6ytYxk7NPPr27ZQNO9b1OBQY1jsp9NO8P++yeeVhW9QsQrqOIaWfxHvaR1WKZly3E26D7S/CKBQjxeZimpxNSFrKzv5Z2EFoRECx7Ob7PazhJxgFE7mdN1Rk03JKShrdDjYNi/+CT/4VyYjKfoMnaUyZW/87XXQ0pikmdd5U0aLBEBHSot0auxy522uRUbW6skVKJrp2PsC6nxP2TGPEeOB0Pk2Do25QfAfjWZX9ByfRMpTcH5NZX8l7ew4eGMXURkqGe3npeJRMhFQ0ytCUWwmELuXvrbVXmgd9/fO6ESsYYmxbcvxsvFZh31+GQ6jnRcihRQm15FD/wfC9ZllNTXQcyZOSknreP2rsO06Nr3I3+N4jdP5V3Pry2+3VFhNSmZ72ceUYX9trgWBk55tUjXH0IjSpUVHMPNqy2wMUxWT9en1rr7UOCjzuR/dpOA5bYEOKdAp14907Dr4bE1PzLMK93e24tnnG199dF6RnOBy/sTzyz86GIaSiv/r1hfvNmtpfcEO/VjDjF4wbvR1O0ZEmZ403hib+g3DGtjvsoGnVLy/mptcIe/I7FDHRNczrbfY9KU2iwIRf+1PjT9LWQNnn7z2426uot5iMn/bo5982OlGhcS46bTin2fdvhKJlDjUE54xacARxaAMbapqe537HEm96y15rfSjUG3uvx/oKaH32uhzMaRpmR2+gm6QIw6O4u8d/tXq7LTpuQlp0y+BBbkxpCs66n/2Dvdw2eNE5vjUDsUSDzrGr28saKplOFHkMdnVrKploVUWjeWQIwb0Io+jiwx7M96I7oasOG9CrrIOsXHBejoRzke5ZbJsFl3THmafvoWdN2pQD3RVmxIhJ6FlsSWPQ2zAvN+6L3/TJx7ao1WhV19FSnv/gqtmIoabaq20DjvSuqz9S9vUbXAirTWnok0kRpmCvdt5YnuCTtC6t7DpaBg76hFT43NUDtS4bKlKxv0YhDgalG9pKycQpoWj0PUFvVmlNXFEq+2Hgb60ILn5DeU8ceF1/onJ+OH59eT97tU04JVxH9tqxzm5H9ro9bvRW9UpUt+i77OVbt4W2yILOuNG6x2Os5+gYEOPvEIZZCStVFM4/MwU3awx30UPXHbvJxTx7SPSh9qwEzWlXXHvvvXz16pYNAiKkXnFPLnNX/TbGOHxoosnEek1RqgUXxi5T8T0EZH+VecYMKJGuqEgkEolEIpFIJBKJRCKRSCQSiUQikUgkEolEIpFIJBKJRCKRSCQSiUQikUgkEolEIpFIJBKJRCKRSCQSiUQikUgkEolEIpFIJBKJRCKRSCQSiUQikUgkEolEIpFIJBKJRCKRSCStwSnzdU9JZGRnZyurV6+O0rRO0VFRrAdjxlWmaZ7NOe+FqSuS9LQ+tVwPIbjOmLkJ1X0Iq/9RFGUn5+ITr9e7PSYmxj1//vxaX8qfBtKoT2FuvPG22Kio2kGapoyE4Y5WFPVC+gYylmGorfPlXhi49W1lw9CrMfvAMMS7jKnlZWWF5XaSHx3SqE8hxo4dqyqKYwy86H2omstUVW0XzIDJCH1zhYxxCxbjIOtkCZsAWf2AGbJWTvfn2zB/MnSaDMPcKYS5XFX1JwoLy340Ri6N+iSTmpraCeHBnTDeR2BIHUnmNzIyLN+y2IXZGkwlqsqWFhUVHaDtSUlpI9AAXkK6HvZ/TBjh31Ct/WHkfah6sb7dNMVBTVMvpgZCeWJ9uRB6amlp6Xe+fJLOZUwbj/38Du2lLyw+lvKj9IS/EUG2Ff99OC4u9o158+a16Vfvjwdp1CcJio3Xr9+UrKo8GYbSDaILVVVTyX4Q6x7A/C8wo9KSkpJVvn8cY+zYCWeoqudVhCPD/IZqGMYbtbXOCQ5HlaKqzn/CiAeRMeq6d2lJSfGotLS0Ebpuvoy03clg7f88fdppB/7wzDNvu+2s60CD+SX+fifayW+xH2d9A/f9V3/XNI0Hy8rK1lobTiGkUZ9CDB8+XOvatatj8eLFNbaoEcnJqQ/Crh6HXXKf1zW367py7eLFCzf7ticjrFDebGjU1p9BUlJqEmbzsclF2/H/KjSs4fD+q30pGpOQMK6Hqhq5SJ6KkEexewXbuM19kEwoLi7+hyU8BZBG/SOBwhTDYEsQCw8no4JBuuFpZ5SWFv8Rm31uFDRl1ERKSkoX9A4voGe42TZQZCWeEMI7bdGiRYaVKASJicl/gDHPwqLik5Bxq2gcxg6EUbeXlhb+yxafNKRR/0hITEzEwFF7FgY0BF3/HkXhNzT0rpMm/Tbm0KHY/0G1TqOBIMngiTdg/SHD8Lzd0GDRAB7gXC3AYowdUixFO7gDXnefLwVjY8ak9HY6+a1oIIi3+UUko1CEGgxN1Cj8nhuxODWilabpumnRovm7LOFJQBp1G4B4+QyuOX8H5d6Gir8UIo0mMoL6wBzox4TYK0y2D1ZSanBzPvN41ufk5HjsZAHccsstnWNjY93PPffcUVvExo0b1wPx8pswzPP9RkZnRqw9WMu+/SJUWBod7Uyuf146ISH1IlUVy5Gmg89IzQ34iwfLfbHZScZOefiM3sDgUGxBg3occX8RGslR9CADYeMfIL01uCQwxzHx/y0pKXrWEpxgpFG3Enl5eVcyrk3THNoNqHzLm7UEMiyHw8G8Hs8GQzceXSf0BYsaGPivf/1rV6dOnf4XqdNgQOshGgUjdtE2rNdgQswsXsM8BvI74d2v95cHsu/xv0+x1BOr/R0OpwYPbRlufXxe14DHFu/DoJd5ve5FiPX32psDoPLExcXPQdnv9+dDjQAhSSk898RwY4S2QBr1cZKbP+s2JswnNYcjVtd1W9o6kGFgMmEYCwxvzAM5OQ8etDexm266Kc7liilyOh3X+/dLjcHj8UxDnD3bEoC0tLQO8NB/1TTHGH86ajjEMUPm27C2HuuDsL/OJMF/FpeVFY+1NkdIcnLaaOTzIuVBjYgaBp0lQflvhWGjMZ0YpFG3kNzcOb25Yr6qaupFrW3MDbGMUAjdEOy2GZnTF9hii4SEhL6q6lyOkKALGSmlxSBwLhaLsNgFHvsBxOJXUe9hb1tRWlo0zP57AAkJyQmapixAuijkZWJ6DA1kqr05IhCOXIRdvYPyWBd3bI+/xDS94ylcsZO1KdKoW0BOzqybMOB/DRFr3RmAE4HP85nzszKm3WqLLDDg+5kQymJNU4eS8QbD553NJzG4nIzlwFijHomJSU/BqyO0sbz1brSllLKysg+sjRHiu5ijfE2Ng9btUOQvffv2mYSxQsvismbwkzJquqDhcHSEh6hJgM/6DWruYoWzGLgczBiG7IqOodAOeJBlhsJeRF+9GUpu1s08OQUFv4BJLEGs2o480clBPJaVkT7FXqnjvvvuc1VWVl5Dnhpx9DlkyOj+P9V1NZVz95amTtcRdLoPh7UM/z+fjBGhQykGfCkwlWYdLBraNYrieA/GbK37ymKigRSXWII25Edv1HS/xPkXDfiNpvA8hAIXk6eK1Ng0TaOusRI97ROm7nmiKQN//PHHo6tq3O/CYw4L5RHbGjI0GMde9BTjMqdPb3ROOJLz1E2RnJxKnvpx7AuDSKMSjj2lpKTkHd/WyJg0aZLj8OGqPJRjKoVnVBbE2TtraqL7vvHGS0fsZG3CCe0+W5v8/PybLh34870up7YUocDFpLzmeE9fLCw6o/IKVIerOidv5pO+LcGprvZcgdl5J89D+84RO5yOLsJkzTLU5tChQ/s/Qy9H6TidTicGfexKe1PE0L0hiiJK6PZWaoi2zrq0a1fzeytBG3JCjBphQVx29qxz66bZs7vNnj3bunmnpeTmz/wzU7TXDV3vdLwDNVvh3OHQ7p+RV7A2Ly/vHGtDA3TTuBCNp/PJNGoCRoIeVsTYq63O/v37EaNzuvvPavjwsv8D7z2NzodbCSKkd+/eX2D2NzJqAj2jA/n+avjwbDpv32a0SfgxdmyZeuElm+9RFX63w+HsS96lYXdNgx46WK/Xs043zGeE7vlrqAsODcnNz3+ac/UeGFerN0p4Jub2uP9hej1pKE/dKTQiN3d2guDGiyh7nP+878nAGRXFPLU1CxBXj7dFdbQ0/KAwjnNtPP73BP4XFyy88nlcdhhDyLuLi4sLbXFYEhNTJuJvczEGcdghyEbTVG4uK1vYZjdCtbpRw4POwsE/Qt4sUo9mt2QBRc7IzkzPo2USBCN31qxLhCGWaqrava3iWpfLJdwez/is9GkLbZEFepxzFYfrbey7b1vtuylsw6hSGL8nM3P6/OTk8Rcj5u2E8pDODGym03hzMNDrS2kh/9g0+UNQabQvh0CQBtUkaDYKjvRBuhBj72MXqmUqlpfruhiOpLP892CjUQuv13ga/4ZhB8+XoGRo+wORLgN1fDqypfLQPSJpZWVFH9nJWp1WM2pUeHtVc72GwdovWlrhZNymYS4xdHdCqFM/OTn5v+IqfwWVdlpbeUvy1l6353Fddz+CcgTENjPy86dwwWehslVbdEKBjoRhGsvWfbH2CUQhT6BL79VQ3w2dif+SeVP4/+czaq1Haen8rZYAJCUlDcPe38L+O1A6SuMzn3D5+rb786X6bWjU+8+7opviMscbpqALPe05ExvxhxfiN65cSttbQqsZdW5u/lSuqjOxWHdrYnMhReG/XgQVj2RPn/6ELQ4gJ6dgJEYCRfAWZ7SVUUehe6+qrb4zJyNjni0KICe/4CVVUSe21f5DYRmbIb7f8d2W0YcOVUVzDrdaDzJ4EI/w4zF41X6UHp73Yyz/AbFxE6Gacr3D4cjwj0+Qzx7I6J7uClTn5fDkdyP/OHsbufYC2Ojfw+VL5cHscqgpE8udfeUxdhxxqEl//2DN9gPtY+ZHKeo1tQ306EI6tylWxEXF/kL54p0qWxwxrWbUObn5/xcVHX2P293ofvNm4GvZJjMfm5GR0eg8rB8Y1d811XePRWtDsb5uGOu4qSdlZWWts8WNyM0tuF91Op4wDaPFjbg50OlHr+79V4zLOWbKlCkhK/p4TunZ91q/gP/WxdSUBx0fzcnT0v0gWL6npKSwzErQBCkpKePxd4qpo9ASKMbcPGXTD1/1Plr7O2oZwdyCRuUWYjdsfVyXTeXv2uKIabWBFleU770ItOzVFoFjIdwYsdR1e8HQOLtVN/RvSNGtCVUavO9RdPB54QyayMpKf8rp5b1MYX5CDaGtoLwRZuz36p4bszPSfxXOoI+X0tKiUkydFKWWno75jy0G/FsYJuJt71nY3jVSg6aLYTDMgQ6HM8qDqhqw/wh78ottvXodrb0RwX9QgyYsFyH46y0xaKLVjHrv7p1PGKb5MXmUlkJGigjsg8z09OdsUVDS09P3ml7PxaYpXm8tgyKDRvm/07kYmJmZWWqLwzIlc8oWGNoVnlqzByq9jMrfGg2N8qDygG90U7/G667tmp2R8Tdr4wngyBFvFYrQg8pB9YljexGG/GRJSQk9tBsxmzZtGqAr/ObTj1aznHXfsbu+3cVcsHK61zYYdMSof7eXmTfHb1zR4vPZrevqQE5ewR/htadQxpF2y1YFCubBAKggK2N6HpQZcX8+c+bMPrrgT2uq+ivaX3NCEqvSVOrWPd9C0w9mZU1/w97UYuCd+qha1IPQ7DVMmD2dLpdKsbc//qYyWt05jpl05Ddgu+x7hCnWKNx8Hr3e0lCD5XC01hVFlOdxOAzNMEyEG2Zqc68osqfuc9367z2Pp/1w6J4hew4wbwhDJsiYVcZNjzCfjY/VH+GrV1f7trSMVjdqAhUbpTmdEwVTpmDw0cOwr/TRRJCyabLiV69Oo92Zut6rOCcnMaLz1EGBneTMLLhGMZUEwQUNeqwHTP37JPwG5HZ7DuHI34KnX8IMz78ano9uTagLxsjzXPTDZ6EwMShDZ2aIKFTlHizXItbcr6rmlmnTpllPiB8vx2vU48aNO83r1ZfDnntT/WC5aOfOHROWLVvWrCtce/oNeVBVlCdUAw3algXDgTK6TXOt4EZC1w2rNtji46JNjLohqyYNdPzAznTs7PQzxw9RZzog0jt06OB+6KGHTujN4yeb7Gw4pQvO1+Lbd+NqdI0jyuHllXUPTjEWp7iNTrU1MJ4LjMTEpm8+CkZzjRpG3E7XzVS0fXpc6wJ4B3oMrB01fvQuW01TGVVWtnCNL3XTHOh7+UjsvwjGeobXFx0HxRdqMDf65PFxG8sjitEjpc2M+tIlK4chQh4I93glY+blXFHP5U4X3bxgp/DBEbMZ1VVuHOBa+O8PMfBarnm1D1YnDqJXZDWLbqMXnInKuQjuuD83zcsFp1dwsTM4V7tz1elL5EfAgxiewyjjNixugsdcYzB9relgq3YumrDdTtVsnqm4trNy1DOQq7wf8h4KuxpomrxXVIzKTYN6Dn8IgsQN6hxpEZZYS0yhoQK2e9zGZqx+wQVfBiv/MkbwFRNHLgt549XYsWM7KorjeU1TUuhUOsKYFQgfstFZGk6nshchDhyjuRU92fmI1BbC+C+of6aDoPL5l5H2DU2r/X1h4ZKdliAEh3td2dWr6oUxXPlFDRQaCtQxU5G1xxDPeaNj/3BmC07ZNUWrGfXFr3zeTomtmYzquFNxuc4SUJQIPI0aGfAQiuZgpq7vwMjt4f+MvjzkoO28MYW9dWFO5lz7Ff7Xgw5HmNhnGKWGBRXJFQf+jrKb+lqsPrV9yS1/trcG5c/vDe3uVrTJqsKuRwa9HS4FIZWg88l2itZDgTU4HArzeMwjpmGWw93Nvnv4x+/bmxuRmJh6taJYT43394VhFPbRYVpXDOvH+VgQL0I8F6tObL+XLpDQH6wQUTeWcx6VVFLyUqOBInLllX0Gz9E4fxirIc9oEMiYIW7+XDHUhLjNn3xji1ud4zbqgW+sijF0409qu5hJZi2iCUt5rQPHIM40jVVOh3ntyhuGHCbZmSmFXRy14jEsjocFkhWTuI0gt2mSX31C91Zn7XzzThrA8Oc/GjEMBXsKRjaQapVSNPS6bYUJD97lG8G6rTaZ082YN5az3d3ZS5suUqc+PHJZvWDmGImJiReqqvMq0/S2wzH1xyFcoqoKehDfU+HQ8dzS0pKAsw3JySnvove6lpYx9tgN204pKioKeFhgT5/BSQgz/oIhbzu4AVvaGHpDj26Ko5pQkjpu+qTN3w9yXEZ92esrBptc/QCZRLemMQdgnRlgr/7w1Of3RHWMegFufJRlyG21vyCYwsXaRR1aPzHltZWdOh1ORrfu9N1qceJAKMXaw2Sv/aOHtav0Gbcfum5nRnNj+4X8sUsXXpjJePhXgiUlje/JuZfe8HSJ7a2Rg3gbKv0H1A0jZmkw9iFWYhu61I6GwKoN4/OLjlT9c/LGndc6FWVQTZh6IOOiCY3+0U6XVEzji9hxXceIlBYb9SWLy0ciZHuTK0pMmxoYSujecoQd+WCXF3EqYoMTa0x0dvGKwZ+xEcM+RWWjYyDrOgnoGI5c/YzOuq00mQhxap4uL9ea5n8MxUw+bf2nG21xUFJSfttFiNjX/M8vEv442g+tG4b5V4Qn7zGFT3eZot8t2/YqQw4cse6cClcTFGroQryvOkRq7NqK3bb4hNCyGsrOVgYM+PWH3OG6Snjb7j2BXINn+HQvq/5ivy05cei6ynp0/54l3vg2c7ncJ82Y/ZgaY70+NNmgQp1xssEwxSHjRuw6P+6MqDt4kFNxt99+e3xVVTUGiceeRIev+Bt+a/BXBDV8I3qj94qLF6ywtnUfHrXfVXu/xlkOAhZXOGO2Qg0h9iLDCZ03Vrxli08oLaqpAa9XDIISXlU0rVuLBoMRwNHV1W46xKrK9zDhQRd5Am3KMFR2xeXwzlesRPRDr9I9uQbth0KOs9ag55inM7UWphWmWNZogAm0APFA/PqVdS+VmThxYtfq6pqPEHr0o3WEH3sMw3v14sWLg54jruw7dKzGxDMK56d7mwg1XAhRagwjN76Dns9Xrz5pb0W1TiA1G8PoggYZZYVibQEyN6t15t50mJm1cEsn0Ka8usYGXbqWXXtV+Sll0IQCVfxwEWevPeFgG36JGBf+JNS1V9/wmWtOpv7f/r5DNlf2GzaUJEePHt2vKHwxvDSF01n9+vU5s6FBd58wIe7PI36TVtl38GZ0EGXYbUiD9hszBtPvVwl2VudNFdkn06CJFtXYJUs/uUIx1VKuqdapu9aGo5/zfFfFjny0Cx0i1dyJMSzy0N3O+oGl3Px35nR4TymDbojhYKzjDp/Xjt8mAgaOwSDDcwvjXYOpY24deK4Wx3lUYWHhzoSE8Wc5HN4LYeBXmly5vh1jA2/ftoddsu8w0+mpsTCoMB+dib2mMJO7blwZ8tTiiabFtTZgyYo/MkV9CIvW6YlG+E6M+qCnKxj7DjujAYN/n0ghELspR+jVa7aMfP8GJcax7+hHu4bWfn3gdi44hkjBvURrQgbscnrY6BveZb3O24ZuuWWd2InGgCvttspkQ/+CkITu+g1To9YRCdP4Psb1yoz+53Rzac5r6Zy8QbWD6brdB9mY7yt9Z1OayIf8jEGhzdcVT/mkpw5hin5yOXv0gtHoWl/hitq+bc9F+6AzG13iD7K7JxYz40di0H7oSU0FHf5FSw12/lu+cC1cJ6PCgA9pGivs3oWtio9llxyoYrfCO8fq4c42+4xFg8f3CmORw6vcG/vtij2+LacWp6xRnzVq/hiFKWTU7U6EURODL/uCXXf1CmaewmFHOAwnYx1+EGzIX3XWdSOiXDqMMIei+Tz0AYPzjoJORIfBCjWE2IQYbXTnbz4Ne6/5yeaUdUmacH7GGf9KUVBT1NfVTShywAR1KzRpDSbHsUmlOd3nXb+GadmKkdz49dDULrqm9QcIJxDVw1hVF87enepgHzzkEKYq3L4bXIOjQ5+6onQKZ9BkzMjBDbcytvPG8j6nukEToY/4FKHb6AWXwfCuhuJV2GANZ+oOYXrdTEGgjmG85mW1XsX4PloYNcJQuelUeZQZc3T962Mq7Swi5sVlVxSYija9Le7bOKGgVk0mqke937FrdPG+XFVhkzFm4JDZCZqGGgMUruuCPWeYZmaXzSut2xR+DJzyRn0ief6Dq2YrmjL1p2DU6Hlq1fbVHe4ctNq768LBp6PxvxrNlSvQLdmJQuMLNcyVLs28qf1Xn560LwK0lJDdzn8pP+rwoz6w67pjOWNtxe4uGyqu9JjsOhj7QXqwNRh0wz7YayjG1Z03Vgz+MRo0IY26HoamFQnr3tWTD9kX3Wpaf1I1zjSHEjDRra7OKNWaXNEqczgROHDxgWGYg8lL29lZdNq44r34jRXxHlPMQMUbUQrywI6iac7YId00Htxn7Dsn/uuVH9t/+VESvMn+F/PUe8N6OlXtJU3jQ3Wv75KGYLzx/TuCBQQpMCTyjHUfFoJH5Bh/HcbCBixYSUmG6YimKF/7r1nRc8NuYezB+GCbw7Tek2GBMZ/u8Hg8MFRL5lYNrrrauaMr6TvjPg47PdwRe9QN4/XLAsvYBHv7Dot1cq9zf01MVY9toR88kEgkEolEIpFIJBKJRCKRSCQSiUQikUgkEolEIpFIJBKJRCKRSCQSiUQikUgkEolEIpFIJBKJRCKRSCQSiUQikUgkEolEIpFIJBKJRCKRSCQSiUQikUgkEolEIpFIJBKJRCKRSCT/FTD2/2wSLUd7/79k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9" name="AutoShape 7" descr="data:image/png;base64,%20iVBORw0KGgoAAAANSUhEUgAAAJQAAACTCAYAAAEfPgD6AAAAAXNSR0IArs4c6QAAAARnQU1BAACxjwv8YQUAAAAJcEhZcwAADsMAAA7DAcdvqGQAAEiRSURBVHhe7V0FYBTX1j4jK3HDCcGK0xYpEpx6qSA13nv1vkL1UYhB5VFejShQpIUKdeO1UKFGi7t7sBBCgsVld7My8p9zdzZENsmGbMr2f3ww2Zk7s7N3znz3yFX405GUlLpY260TvPZZH0Tts05UuRnl4PXExNHaYb3A69/Vdhmq3EwSIFnHiRO1Q4ia8JlK24ItLR+LGo/7uGmn8EZpH+CH4jyqAy4ZqdVgstjZzRITU+hGnoNuqN2jAnSzul6Gpy+AIcBPB489++yka77ZrA5YubvikV1we7O5nz+xOXjwd5OWbrpdS3GCvn3TL7vgvo4twVpe7kysBG7mnDmhAQ4lEXcFSmg+dM3jjwz5np10oe/y7bBn/EAY+9seyDSVw/zB3WHajhMw8dim951XqDL+qZmxdzeN0iSkqr8dekWdv3qQOv23J9QSu0MduGKr2mvZJnbumm82tdC+Al9//bWePmvczWFTpmi70CFiKPCY4Sj9EThZagGbrEConj0A7L97aC7bQdx33312bbcm2E8jSsrPqgtWR6t/pL+m9v12i/r58bPaGbWG8Al1vs1gY2t4ZvRmkBQ7/O3E5iU5y79YwiHSElPf0S6pG8js997fMkpdvH5YRUnQ2F4FxLfk1NRHtUOGKjmjG3EcKI9Hr+Umj9j4pZbsFnjdVnyHg7VDz+EuZ+5Qp8wuQnXgH865Xzs8upmiqN/ih9s3eHkwc+lMY11aokFIS0vrpe3Wiup08FjRzZ6d/GjlnFa5kaoqUlJKSizttxv30TCXmp67oeXByiqawPP84Pj4mMnaYU2kpqaOTEpKie9w7zdaibuIyHGffkTXeCyzpDlzotuO/1L7+kWMeOyDQ7XdxC2XVLtcpVz1W76Ffa57/9Ge5TeMndR3+ZYavHLL2rfXjFBUkLlhXabCumNJsJt/Hz4Y2Rt6/3cziDwHeydEY9nD0lcJIhVczAOqVE7gZF6JnT7lCTpxrvQAtA6+GrZkLIQPRvSGrReK2c8G6JyKz/k9F5hKBkhOTh7EdhCaOFS7ZFbfXjsCPy3sOGlvJqrgzerDaw6or+7KqPFoTEZxcXHb2BGiwJTBPnWCPwQZW+GnHzvelltMqgSGtQyBFdl5LK0yagj7yx0PaHtoeQK7wcm89TDs+9WQbbbC3vHR8M8e7TDbsF+7pAI1hL1kw0j1iWFrtSOAUus5+GzbRNm0fSyaKHUvx6k/AQjPx8VNm6pdUhMzZ87UJybOfWfR2uF5KJaKH8Gydp22y5CUlNQK+TRXO2So8mgBAcHz4+OnPPX0qA3N8e1WFmgVExwfH38eP/ywBLzoTPEQDS797jA7JeVFSVL/pR3+hUC6bPbslJu0w0ahBpUuBciGT/HDjBuKXT0dHx/7KjtxuYEZe98TsniCWsODpKQ56NWjwQVVSIiP/aeW7BVc1NtyEhYXp95pCJKT066nmyBfpmlJ4M7aVIel3FFhgVwgDXsxQ7XDY06hJhmKaukhtKkn397ZaXbm1xOg+ZiP0G5evEXXyGDY8M44tm8ud8CYZz85sv6Dx3s4DbrqqNO+VkKDiL506VJjXl7hvHlb2k7K+fZ+CL9lKRkqdo4+Oj7TE3oE+sGu/FLQCzwImBhpLjzUJ+/U7llTn3mIXegBPM5USsrcYYoiP0j7rkz1fXwh3D/2V/j8m9vhXK4R2j7RlVnUuvDYuoOwdNTVnv1uSkpKV6eYqwINhPrZ1onquZIDGltqYuGaIWq3V35SM0st6vvp2WoWflaHQ1bYZ3+MhbRbV0Hl32Y5RncpXFG42fgdDJLk6ewMguMCFWP/jy48O3orvL12OJpMFSICOkF052cgKrzCAYCdWR/CjH0RsOquO2HOgSyY0jsK46iqwrA4ZPBHl2LAN5v+eCx3/71aMoOfn5+KtMBoEUTk3ePO1Drw9prhJfSE8/7opy5aM0x9Z+0odcuJtympCij+ImlsOFeopdRE7/9uciul6qjX8HUHPmL5nqdh8vC1KCcF7LIFcop3gMlW3WVRmZc2rFWYdnwRZpQSwahn0Wq98Ihwi9ePVCdhphasGYhfEEEvBsBwdB27tbwVX7HzuSz2Inj/l8np1qODN+gVyXEmIKLFlpZX3WT1CwiVJQlkRUGNwg/ePy66wl+rDR5l6q3lfzv4yK2pvYIwsj1bvJe5n+dLD4FO1APlyZrb9qDtVJ/tqiRIwKt2sInvxr/4fBWfbfbs2ZE8r3tZ5VRLQlxs7S4YotZMJSamTUFnqic5zOjHTdKSawWVHlGE1GnTph3SktwCXeQWqsozg202lz41a9as+uuVXEhOS3tY2/UIlKkGGmQuMTn1FW2/aUCZQin01A4bhXpLn+dQHaoqVBhtn0By8tze2m6j4TVJqar8nLbbaHglUy67hXHNIyyhkWh0pihiQzlp9+HQ5/IheOJRegovlj7vwW3gkJgyZxwvq2MUXs2xmErfQK0raacajdlzZ0fxdsPLWDDUhIRYt5bCraQSYqeuQBuF/6EtwCgt1TsQHLq7KEqqViFQBXW1wPDkAwUE7F6I+1Uc/qgJn+MNK90TdxdsUSFq/GcVT45f3Z294oH+2iHDa6mpbVUZrsYMmfCKS5I+M9YYYi2pTuL+Dy+j/NaJtmM/qSKJRYsWtaD7oPqYScdff/21s2bLDeoiOrspeQj4G0LljOnEWu9Xgcrux2tpaa1NpnL0DHgM6afNorT77rvP6fm5gUf+FAEzRe1gCsVugx//Vl236C5oN+Ez50kNF368GEW1G/cpTBuZ19vh0BVxnH0mMjQrIWHaG9rpOuFxpgiJiSnvGXVg++JQp6e3vDdeS70IjFcqAgbK1L+G5i6hffROT8XFTX2TnfAADdJTeHN2vV4vQJnJDhG3fnhxu+kDGP7jDoj+fhv0Xb4FWj3eBb7pPOjhU8HN2/hL1mx2Aw/hsaQSExNv4DjxPoOoSt8c7/I0vb7K2INRMVVh3tW+olmL4fecApi9LxMK7A500QVQJGnjnnuGDtdOu0UDJKW7n/4iNzhQBTifVwQPJk2DtF9uZXUKj68+WCNDhBsjI+D326+DPeOjYefYgSDo9cO0U7XCI0m99cvN3QXZ7ychqKgjtaRJkg06Nx8NI7rGwtqjb8KtvV+Hvit2wf4JQ7RvANz68244b7WxHwgl531wN+jXPBj6L9+St3vCkJq5dwfUH6Qkq+C9zaNUCtt3ZL6v2qVypwKqhnxThnrfa3Fqn283s+NFB7PYZ3VIiqKuys5X+31TrbUVgQXofizdFQqaw8yg/lC1nDsbWV0IHrzi8cnD12lHTtglExw++wP0ifqblgLwwcbR8H7hbNh01yAMVhX4z+4M+DknH1ytrqMxQE2N7g5DsBBMTF//jo0XdeyLFWAtmSyqUQRYyl5fcnJqIiaHCgLMkGW5IowNuu6nxY+PWHnXJ1vuBZtUikVehus6PAIDOjyGRf+ihVqybhjYIj6DUa3DwYFBZ7/mIdqZquiDpXLy+b3h2mEFzGbzHRh2DVN4/tvpsVN/1ZLdY9GGYZ02n1iovYCLOFO4W8WMqvNXD2TH1MLscFaqqIcLTeptP+9i9QZXf7NJvX7lDvWbk+fZuf7fbatielyYPbuBdaVUzUOgz/mrB6vf7npKzS87xtJc+GLbP9hn6r5MtdSGQU012CWZffb/dkupdtvGgWpaqsMhWdXfDv5bnf/HQPWn/XFqTuEu9fiFVaoNf/z99By1L5KeiN8LpTVp/UGWKaqz6r98a7x228aBSiDhrT8GsOqe9zbcpu7O+lSVlaoS+XjzBG3PPe76rWafiEvGojXDtyqKpN36IrAEqu+uvxlf61B2vGTtELXf8i2smexfm9LVEyVmlu5Cz2We1U0R6lWei1eNGDC057TtVPI2HE/FFA7ahvSDUd0SIMQfHVMNyDmw7LxnCa+oikPU6fY1j7r6RFDL61RRx9vsdjAa9LDzzgEeKWuPLnofX9ljw37SjmoiI3cNrEp/BUq3jVuMXi67JwecGBc/jVUVJqF3AZwqx8fHeafKOjl5ziC//l9vpR4XhA3H58CBnGXACyIaWB4cdiHXduqaPfbczhm84DDgLXfEx0+tEW4lYsCKRtOjuvRaM4Wq/0PBAO8pdu7BoIHfPSQInNEhKavKgf977Oh1+dplFSDPtL4fTExKwYxxLGMpKSl3xcbGVu2bo6FWLwGdextlCMOOVU+NWu83afg67pnRG252lyFPkRAf+xh+iPQAsgzOpgk3cJup1NRUZ2MxglPUGga0cXCGVvjQ1JHEc5CRRqcuSDv0CJUDC08we3bKEAq5tMOmQUMzVRca4Hn+efBKplxSwtdeqcfEpcMrmUKvfTt9YqDplRZUr2QqLi6Guvh5Xh/+VwOqozHJySme9c37E+GRPf6zkJiSMolTOFftkWdNf38SfEZQGE+9hPFUO+1QAyfExU19oq46vz8LPsUoAmph0i3ofPNpCQlTjzpTLz980u4RdDrVoy76fxYaJKjk5LTXklLnkBfbTEv6y4EqpFNS5t6AfsMbVDesJdeLBhW9efPmGWw2eSG4unAiMMJEFcKj4p1Gnnej4Sp6osi9VV/zuCfAl/sw6r7hlfNM4Hk1E0OW2dphvWgQo6ZMmWJD2e7SDhmYouWVg9phoyFwoAg8KAGiUmutf0OgqtKv+LcKIfDl6srKypK0Q49wScoc39L7JlPJ5ICAkFGqqkxEYWkPpR6Nj49Nc+5XRdSET1luA4zVahQRZNJUpaZho0YCVuFYDTaHDIqsvJHz/UO1dnelYqWX4HW8MwvhFFBPT4+PfT05OZnya0U2rWAXegivWL3kOXNGqA6FOp8xTxgf7lhCQgzVzFSA+hS2CubAXatJQ1BulaDLxC+JyR/nrHigRueSxPmJbaBc9xpVV7AEnj8dHzsVBdY4eEVQLuDbGoFmvbLATqLAqN9YFUFRn9ERT31X0d+R6myqdUeDqzuGwbyYmk0S1Bey+9+/ol9YkvP9gxXVKElJC1oh10ggWpOmmuPN/rheFZQLaBWHyDI85iqSfjrlZNLG9rPbhoqNZhQT1N++gk4RjsN3dC/arAC/kwd1AApGK/5cJhoWj5W0p2gSQbmQnDxnAuqwW6gJLmlD5NOdW/kBNcOR7rn/xVUgotauDgFZJqJGh94hsBfsTH9RJq9rFgyDWoRAn5BAmPDkj9A53Hbojh7FG8nm0vfwljKy92nabwo0maBQSG+hkAy0X11Q9cEkyRD93TYYF9UcXh3QhaXJKInzFhvsyCuBlafzIL3EAiZS6niOOkpygsgeRpUc59FqHBY5+CBXta3MGj+6mN2gkWgSQbl8IecRgF5Q5OSN7Z5yCQqfGabM3UQKGZ8M9S1+GnUXs5LZjId0nQyrx/SHCKNnvUGrY39BKfx2phBWny2EPIcCAUEmv3WjR1u10w2G1wWVmJhKQ0RDOOoag+BEWdA1O9XuWLnj1qi2uRAYcAbQP2WDMhXVWV3E4z+dToTHh65mxwO+28r6iW+962KH5MoY+v026BzsD1eHBcKtkc3g6oja62NHr9wBJvyZnXcNbNSz1vpl6m8eG/v8Ru3QLd5dPbq/nZe+xpu00RsEIz23wy5hMXHgg+og0NgSWgX3hh6txkCL4F6sO6877M3+HLacfBu4kpcgT20Dy1UzvNKnE9zVoe72bisW0awyK3ybdQG255bA2XI7FkcJwg062HDnQMjD4xt+3gk6QXh797jB9eqvxMS04UajsN3pWFdFhaDmzp3b0uFQpiuKEoBFgthgMIM8XeT5mh4iQuTLdBED1mZEhQ2HW3o13govXBONQr0KfjJPh62ohw7d7ew90H/5VnIWnfoHN9JVnYL8YHjLUBjYPBQGNA8GYy39f17ZdQJWni+F3jnp1/QsPVtz4Fol6PV61eqQx/BqxXBZkRO5FXHTpv1ABxz6PgEqJz6P5aDjRRPrQtUOAJXBqbwSMHD5E+TQPDVqvZaKjJItkF20A9LPrYRi8ykoLnd2auHwVrJih6dGbkCrxnR8FXyy9R4ot52HtwvnQc9QPXw2+mrtjHuUE5tMVtiAOmhlTj5jkw19EoukwPH7nP4XteUjzW33HN/yico7e+XUA9IFTn2AoDiWvoYfi2oUvdTU1LaKAnH44sLj42PqHEOycM2wB1CVfHLH1SnQLnwQHM/9A0otOdCt9W0QaKi/m4gk25AlMhvBmGc6Ct/s+idstYyF14c/C20DjZCw/RjrYUHKngwAWjLwEwS4uW0EjG4TBt1RRzWvRdlvv1AMT25OJ113z87x0d9oyXUC9esYfKP3YDy1MSEhtsqIkxqCaije2zJK1asR8GD0f7UUfNuOIsjIWwdninbCueJ9YLLnMp1FP0ejR6gQkSA7NRsNHZsPh7ahfdn3Fq0dBnZFB89fv4Yd14WDhSbYX1gGf5wtgD0FJlY8yT9bP2YAhGI8OfGPfXDSrsKOMX0b/YyERt9k0eoRe1VOvvbpUU69v/nEAggN6ADtIwaDvy4cX1DdjLdLZjYWlq77Pf1VOH7hN3hi+O+wLc8CkzelI4s4ppfoMxwF0D3EHya0bwl90AGlY3cPQFMbDEQ/DPXrqt3jB9+sJTcKjRbU4g1DoxRFyOob+Q8Y1Oli/9pCcwacLdkHWfmbUWdtx7dN6g8dQ/zn3Ae0hN2hdUgfuDbyfghCC6moEixeNxraNxsKY3rXHoWcM1uRSYWwM78UduNWiJZWh07nlJ5R8Ei3trAkPRvePX6etE3UzvEDG9TzrzZ4hZY0qocG5Tw50jk++ffD/8EiNQKaB3aBYL/624MVRcYA2Wk3Ptg0BiSpGI4aPofbIoNgJOoinUd6+CKG/bAdbMhQT7uGeAKv3GjRmuGpWDKmPRj9LQTonbXEZOGKUbETm45f+BUKLVkgKdRBkHQUFidFQrMeDGH+7SAybCAM6jwJU3k4cv4nWHt0NphODPwxW+6jZgSGdy3WB7W0iroQVUR1jtaOhkqRrjNgrNgSlfkd7ZrD8NZh0AHdhnMY5tz9+z4yAC/tmRDd6OoVF7wmcRrxHu7fFe7utwTMtlzYfuoDaIcCaBvWD/x0odpVnoGUOicbrOZdd3yEDn6teRTRbneQ82d82S66i5/NmnohIKx1oT6gTWR54aFvH7izSu/yxsJrgqLR/LLiaPbsaOckDrWB9JDFXggZuWvh6IWfwWS9AGZ7AQtpREEHvIDWS+bAcmLA91JBGxq4z4COMLo0WAZ57qjAqfNjYmJqzLODPmF7ReFmosPsqtU0T4+P9crYpksS1MyZM3nXODdtEPIjuhZZkcaOe25tHXwN5JYdY44nuQFUnHgsIjodD7ZymYLSrZi8WuL5Zf8ave4I3aMyKgXUu9GPu6T+KK+lvdZaL/m9hrssMMdiak2Ij62YAAjzLzZ0xEiDBfV6Skp3vcpPow5++Oa4ik9eXRUfE7Ns5pqRgbNGrzNplzcYSWyYlOpAJ3vBjBkxB7TkS0JaWlprDP1er6gWJpI5KyuK4+JiEpxJnqFh5gShV4UYEg7ta5+8Xi88R0KitMYIqTIMBq4ilLhUTJs27VxC/LTH8FUe1pLY82KuQ1NS5ndlKR6iQYJKSk0dr6IjwBgEqg4joZMYUbzrLtr2LejoJVIvdcYoKgSKYo+jM57Ca8rcW3AVPW81gHoLDS56/6vwCUahWaeR40mYHbREzvgGi4cOSzg6BNyx2FjPhmg1JXym6Gn9Gt6mYqclodcB69BIfK4dXVb4nI6i5npkk6QK8HlCTEzVYUJXUBWJiYndtN0rqA1vJieP0HZ9Cj5n9XiFe4RmE9QOfQY+JSga6oiWzoGBos/0BnbBhwSFISPPadW2nJycnFoxrasvwGcENTs55RkM8ysieowybq5rAoA/Gz4hqOeem4chMNdHO9SgOk5ln/HaDDCNhU8Iql07x6uom0QscpUZxKuScu3s2bPdj1T+k+FTDmdiSsodyKw7VRX0CQkxVaa/vdzwKatH3ci0HZ+Dz2bM13BFUB7CY0Elv/VWx8TE1P8kpqUNp8YFLfkvh6QFC1rNTk59Nikp7WUtySM0SJlTCwlG9jJVBSv4TV6FDTZeXfNybKxXmq0TU+bcxSnK7d5U5tTi4u8fNJLnheGKokYBKMxXEwT4KjY29g92kQdoEDM4Ds6gjKhBQUEhUf3zUIPCvYICvJtd4GPAl8oHBATToOL7VVVpjVl3UP6pPrAhQiI0SFCKwtUYFsGJwvr4+BiP+h/92SDiI3Oews8qHj4mN7iFp0GCslhKaGbSKuPoZMkxwltOoQFkNmBIxE1LajRklaeW4iqNnbLMb9J2PUaDHc6k5NS5qqL6O7vsOdv38DY6QVBjY2JiCp3HNRE19pMD6CbVPVOms7WQ7daVNQXk23KWP/SLdlgrnApbjdQOeSp21DRvMIj/ef75509r6R6hwdYLhbQN6fyTNi2t9uapZZdLqY1ZkeM++RsJyU8vQKBRrLH5YzrbDLThMdsEMOj4GhupSJ7T/azdulYkpdDMei4hcTo/P/1MvT7zOZQ/31AhERrMqMr9DgiJySnvkHp0HnGCothjpk+fXuI8diJq/KfPyIq64OeU2+DqqyK01EvDrf9aCUfOmiHrm/trzXtSSsqLoHBo4QiciCSaNX26UzhYCJBYzj7wDUGDGVV9EuKEuNgnsQBqvYlVmed1aW+88UYNaVApdTf2paGoKO21IDF5zksXhQSiYhBmuoREuBQhERqfcwQN1kGT62pmkkTRmExTp2vHXkWZvfZOKLOTUmaiFtKmBCC9Cf+ePmVKjvO4cWhw0asL6E+9jR+a8DlBlm1xM2bMKKKiJ8nKgt/n3gE9OobBtLmbYefRi/3jqzONWPPr3NtBry1JUxlDJq+AswU2LHoTq+SdhIQarA3tY+nSOUT15ZdiYs6wk16AVxjlAvpTT6kcaMxSZUHQp7z++rzmzuOLyDxXCkezSyq2Q6eKqmwHMovAaq82NqAS0HLBgjnJFZ0syLq5hIRA98XxkjeFRPAqo1zAjM9HQWk95Tnhx6Mhwok83SMuRjUGxKicvHKIHX52kU3m9KhwslHraD1qqTO79IK2xI5X4VVGuRAfP+25izpLlYN0cg/nfsNA/cvrBIZRF4VETGoaIRGahFEuoM5ic+iuOxl07e6zxkHrF9wFV7ULgeRP9sLuY+4nN2O+Es/Bvt5+TFdJigqRAQYY2DwEhrYMhX+/uQnO5JhhxqgzCywOXseMPQLF+n7lBbC8jSYTVHJy6r/wOdmcltUFNQyLT3qWm4GZmBvKUFj/ZhB8XTPoHxEEZ8w2OGW2spELNIKW+oMy511VIMRuPRdpKTzR0lR8vnl5qWmAuWTSaC/O5l0ZTSKo5HnzeoJdfh4ZwcpOdUHVhylbj8AfZwphz7jBoNMsYondAdkmK6w8nc/GvxQ7JCiXFDYGWUA/ACUIgsPuUDguE7X9dyrPfVJQbDue9eilj/qsjKYRVHLaEpeQCA0VVP/lW1iP1B0oqLpAP0GDh/bitgaFt7ugrIKV9H2a3pHqhlS1vP2uu4Y3OGypDK8LanZy8m28yleZFXHtyaA+e84aB7oE9enPx2DHUaeOQp8H/HUcPQ8DffyC6rlLkB98dcO1zsQGggZl/5aTD5suFMPa80V0z6xd46M7aKcvCV63elgAxmq7FVBUjlepSlQbaTXvv1vgyJl1YAh/Bzr0mAV2vyXw3soTuB2FpX+cQDYA9K1jnHB9CERHdULHlmyeabKcGMg32qfS3qN3kJyc3FFRhBcxSGauARYNThdcFHyOLxjKBxZFdWyXDw65FHSiDtUI6WQKG50jrm7p/RJ0anYLrMIilLDtOHw2qjf0CAuk21TBR0fPwBcnz0OP0EAY1ToMRrcJh2B9lSqyChwqLIMH1x2kGofJu8cPZZO/Xyq8JqilmSONJZu7v8IbS28RAws6CH7loWwkMGoq0iU0tIOKWYugrtAmtB9bEqtd+ECwSSZ4b8NN0LXlTXBTz//A5A2HYHt+KexE/UQj1avjo6NnYcHh02DDe5IVJLi04XURwTCsdSg80tXpWqXsz4QvM3PBxqmtDo6NvsASLxFuBUXjjEVRjJw6te6p0xauHfYuD/w9uBuq1/PgQCsky7RQlAT++jAI8YuEjs1GQPfWY8AohqKFcv/mF6wZDAYhDKTcufClrgQKJQkOaIOvawNNDlSKlnA1Wsdfz+TD8dJyyLPakaMYJ97SHyIDjfDw2gOQbpGgg/mEuKyOxRUIxP7kuXMHx0+d6nYwTw1BOf0fro8qqJ8kxMTUOmZ14ZrhP6FluY3mLhB5A7JjAHRreRtEBHZiAmoIPtt2P5Q7zsCLr0+GqGe6QTM09z/f1h8FrkL8tqNwR1RzGNoqjK2bVx8KUFiuSSX6fsusp7R7QrTbkfbVgQ7yh8jOUjuvpL4cF5elJTNUCCo1NfVuWYYxuMscNpTwWrsAbuc9kCSd2mrQt+sUkDq5hsg2Bj8ffAFO5W+Aewb9Ajf8vB8moiJ+oW8nSC8yw8Q1+yuKmIws0mFxHIYe+oAWwTCkRSh0DPZ3nqwG8uj7rdgCfpy64/F9q8aUBAS4p7MGh16vijZ5Nt7e7vT01RKHQz/7hReeK6DzNH//UNQgj6JCrU5NfH1ulIQGY4e914rNT173wOBlbI3c2kD6o9R6Bs6XHICWIb0g1K/aDJKIUwWbUFgzILTZC5B8LAQSB3SBmyKdAySpiBXZ7PB9Vh5suFAEJ7UiRlUzVAVHRY1Grjcz6NjyD3/v3AqCULnTAMc7ftsDnUpzdw+8kLGH3axe1JzOQFXlHKNRnybceOMtLVHH9icRamddwKTaBaVKBqu+RVZPGrTYOtTp79BY4RLrWThwZhlszlgIW04ugi0ZC/D4G8gsWA95pUegR5s72bWVQYLelfURpJeUwTFbb3i1/1UVw2MpB/6iAH2bBcNYFAQp6md6RsE43B/UPJgtrHCh3MHGFW/LKwYD+hYDMC5ciYLdklcK/fIytwdINhrbR89S31al9hYh8Dx3oaTEfyudZEhNnTtGlmVqyGRFj6bo5lWp1nKlDynQB/TemtUyoC/cee0cKC0/B59snYA6gRhOA1lVfFh/ZtmicGsb1r9O3UXTx5dDS/ikeAbsGz+Qpb255yR0CQmAkegGNPerfzIbEppLj91Pw/ktdngpfVnw2aCOdRY7gs1mU+12ZY6r6CmKXKDXi4lo0FhQWiEoF1CZP66o6lCBF76KrWfFiHc3j8TwXg//HP4bO1595A30hUZCVMQgTWB1w2S7AIGGlmx/yfobUL52eK94Pmwf24c9dM9vNkMQOo8u80/TH3VDnTSmXTO2YEmX4ACW5g4jftyBgucaNAA7MTHlI5RRkapKSQkJCWe1ZAa3N/n666/1p06d6h4fH19j+ezKWLRmxD5ZtV7z7Oi6azeoSJbbCyAjdx0cy/2VrbBtttEMGTyM67uITRDx66GX4HTBakgXF0LaEOeEETThw/lyO+zBIrQi6wIcRf1UikWM9BJqKHDg+QAslq2RbYOahcBDXVujW+CcIr43ChmLYdbuCUM8Dl1SUub1j42dUmVWSBc8lrY7LFw74h0OlMkPR3+HftPFtoRzJfshI28tXCg9iNshsqAoFGQG/qNiSWyj+Q46NR8JvduOx0xwcPDMt7DxxBwY1n0+9G5ZrTtnNRTZHGy+g20Yy60+VwT5eExPEq7Xwerbr4McUznc/tteVPhc0u5x0Q0a6VkbGiWodzaOGM0p3OrR3V6GLi1ugJ2okLdnLsGb8igOBcMUiemlViFXo54ajIIZBTrBqH27Kohln269G/q2exCiOz8FX5w4B3pU6H2aBbG5ouoFvgN6EWTZV2blwsx9p4BzyDftvGfI79oVjUKjBEVYsnGk2irQqdCpOO049QH0bHMXhPq3Q8Xqfr4oF1R0Vm1SGRh1zqqXhWuHQLCxNTw4+Bvoh86iy1ZTYEvxXHN0AW5pGwG3oI5q428Av1qmQ4rbdgzWFZjBJvKB+2/pQ6uaNxqNFtTiDSNVHRcIjw79UUupHYWmTDieuwrOluyFvLIjYJcsqIcc8PSoTVhMjKjQr2fCm6zNyEG1m4eKylgl3nr0oayo4Emxk8vAagVwvyuyrScGz3ei9z6whVPgA1bQQHgOdo0f3Ojnc6HRN1q0drgJnbIAelgX7LKZrd17pmgXZKLHXVJ+Bh+O1C/9nIoPKUGALhzahPVFRT4A9ZSz+uqrHQ9BvukEuNZXcQcS0FbUTRtx24VK/kiJmdWx03xSx+51zhtFK7MJHJ+LgnKaVC+g0YJ6e83I92XV9tijQ1cyhf7xlglQhvqGBEPWjqZDokWPWwb3gu6txqC+6s1m93GH/TnLUKHPg3v6vwctgrprqfWDFs6iuJBmJiNB9kdGiRz/NQqKLebmDTReUOuH3YPe6bJbe70BHZoNg5No7QpMGehLRUN4QMdahVIZZBVJCReYM+DrHY/AeX4CtGp2D9yOYUy7YL8GZXItFtNp24/iPbmb994dvUpLbjQaLaj5vw1pYwzUn+kScTuM7BqrpboH1TScLd7DJuDKLtwOF8oOVxTJpzC4pjqrRWuGQoHaE1aUPY22kyasoR4gKlyF/tEQDIYHYyA8EJ1NQy2K/N87T8DP6DJwktpsx4RBLKD1BhotKMK7m0apvOoHjw29uKCU2Z6PyjuDTed2Mn8dSLIVH9qOgiFPm1xGhbkOtLZ9rzYT2MRcBJo/is7l7v7b0mMhLbqdCwztZBIMYQ6jn4GTJQxbFZBY1Q4PRtRN0RjXjUFFTgq9NVrC8RgIn1F42HFbH688mwteudnba0YUopYIc1W5zPujP6ujouJEQhF5Ixh0QXBV8+vR37qJuQ4GXTC7tjq+wqJXYj0JJVvHVVTdijJNMKVAoSEwuMAYHJ4V1Lxrvl9glMwJOl5vAMVhZ3rKgUIkl4Hj+bO7xg5ytSB7BV4R1KI1wzahsR5SMX1bxgLwI6sW2geVOLWme/4zG47PhUPnloNp160fqpLBriXXAC0WbFClHf9KSHjviSWff1DgF9Qn3xjcXkG3/7rcjHFzn37MOfupl+AVQS1YM+xBjNk/HttnPhNOQ0ETcBWgW5CDuuvI+Z+Z1bQcH/Jfuai5+z6haFAVUXhzeqUuhhjMv8bJKuvAJnNUvycsiI+fuped9AK8Iqi0n4e39vfnzpKuGXZVxexDbkGT/+WWHYWj539ijidNyiWh7iI3QqCqTPwvWY2l5l1jPsfiVrnuV1TRXcILP0yYNm2nllYFs5NSXkXT4JrXUpR5dcGM2FgPK+3qhlcElZic+lZo9Irnwo1d0Aei6Z+cKLcXMoczq3AbC5CpWoUngfCCc9J3/K/IsiSVhZ+XSlpnyqXNzjuKW+UJvENQORXNGio5HrIVlduu45VtdfU6dgHz8m9XDxd0OwROj8ya2nhmNVhQkyZN0i1ZskTr0kMV8ikLFdkAIYP++yTwKk+O5bmSfXjGeWuqShFEHniRA5tFPonqfT3FredBWDFr9LoqHSpS5swZpziU2/C7QnZ25jPz58+/pFmEEpOTUVh8hbBAx7/jYiEeo41peD/OBgsqKSn1ISwj5fExzy/DDC3ADLEWDn3k4R7BnTKG0y1tVtmGOclCvnyvF5X3iswBOXG3rKo3OJ0zZ060w6E8gvfQNXb5lKSUlJfREXZ1nxYkjl9s4OWDkqy+nRAfi7/RMDRYUEhtFA5QvyS2TD2l0Ss6rReeC7/mW/mVUetk8grYxQ2ES1DoqHtl0NDslDkv8orCeggzGmF+aWvyDvmLFy/WoXhYhZJLSAilffvIp+ZPmWKjonSpQmoKTI+d+jon8KdoHwVE+aJJwmS7JF1PaQ1BgwRVWlqOtr9qkw4KZmddS9xfdijSW/i3agW+wg3V9jxGgwSFv1Cjpwq+pyGJKSkXF+n2IdBYPQBhEbFIS9KArxf/OPc9Q4MEhextrZVzMt0SKvXfeV5NSIiN/UK7xKdAU0iaTCWP4sv8iBbSwTzT5F2Yf0WZPTulQZMteyzVV5OTO+qBfxAt/S/oz+zAJK/rIm8rc3eggU2CTjdBlrnI6fHTPJ7av0H0a2r8GYK6VDRQR/3v4oqgPIRPCUqxeWdNvaaAT+gojBffwHfWAq22CmwKecwYx+llVdUJnDI5Li7OK21zjYFPMCo7O2sW1YS6hERAF8SOYtvsC0Ii+ISgnLUE3G7tUINKgTGN//MJ+IyOQndgEX5UhBqCwP1AvqF2eNnhU8pcEAStXZ7n0ald7tz3DfiUoGJinifhiIqi0PC1K6gLycnJ7teKu8zwqRDGFzFzzpxQf0mhaUvKcvTiW1Tv5jxzBe5whVB1ICkpqZXKCVM4lWuO3grKSj2p0wkLXR2Fr6AmrhCqFqSkpLTD2CBOUQQjVfRpyTzSqtAi8m/OukIqt7hCKDd4MzX1al6CJzgOqAtclTEfKqosnleLBMH+9rRpM05qyVegwX2Xtf9hvJGcPEBUuKeROqK7OJPaLDHdqCjioFGjbjy1evWqOleq/V/DFQ1VCYkpKTdwCkdzzVcfiVYBaqlzfRLhOE5ZGh8fX/cyef9DuEIoDeSAC4Khm6LQ1AxUxcOrqixfo4B6DR66CCaqvPoDTWjCSzSTn8Lp9ZwkimLmlClTSrVr/qdxhVB1QJu0mDpaaCPRQa/TcSm+tDybr8Gnajav4K+PK4S6Aq+iSQg1b9685omJaf0WL15c/6RjV/Cn4nXt3bz55qLGze5ZC5rEh6K1Ke12abKiqAMwEqLRPpIKqp3j+TMYiB+w25UMnndc6Ny5c6kv9479K/pQtMhXdnZ2CAYMrThO7Iq5vlqW1Zb4qec4nsbG6ASOWxMbO/UD7SteRZM55cnJ83qqqkQTwtM4fndhOPUtoHowmgSjEIlXhCnp5pKAVbNmTabF1y87fJ1QbHJ9wXCDAAot/xmKBTiC40iuPOa3+mxFDFTTX2qQhXnPV5qu3JtoMh8qLm7KYXy4fVRdoyVVB70km8oqdCAU/2Z2iIz80VfI9FcALT7QydT2R2ROLpI9HAsl7nK2WsjEQN3MmopMhCZ1yoODA7/lBShzVQa6A6phLDXcEVX1/8WnB4f4KO6bdZ+d9zOs5HkuE6VZa8uHsxYW8s0hgfUu5dEYNHk9VGJq6mjURQ+hFmIjp50aS6EHrNKsgek6pNYhUeTfb2xrfuTN74aDv//VHChsjhE0CTRPZ8Xoy/qg8pzVoXCOIe3NwyOM8lAsEIzomHExo9Dw1f5cvxMGnbPZihqOVUVnxZJZh1awleMVZ0788qBXKz+13hCTkCkdMNfVn493av8KOYuCAItjYmK2a8dNgiYn1MyZMwP9/QMn409djfoQHXOOpu4pBBXGoiAEemjnlRUQgefSzWUl782aNatBxGo7/pNIAbjlnKC/TpXtQDOYNWiETnVpuPvuJUiMZr5GfxhURc7mVP6WrBV/S9dOXRJeS0trrZPVJ5Aq7fGQ+XcVQB9K5dQMkIVv8GejsfAOxQfRIa92mkymJSjTWqdE8AaanFAE1noP0Kz6xLDJyXNGKaDch4KhYcjVWvVV1Fj8AUmyfUgrpGjJdSJy/KfPCKLfAtlugbBAPbz8cD/o0SGMzcRbH2g+U6sH1xFIaHaHjBtqWmeSW6B2gHK7A978aA+cKbSAIOhpRuBPclb84yHtkgZhwYKkVuZy4Z9YEDu50UjojKun7AL3QeUFS2ghqICQkBt5RTwdG/uvI1pyk+FPIVR9SEydNxoU6V5UKRja1hibqcMQ+LDBILxXnymkZXl4JJTdZoG2Ef6w9MVR0Ktzkyxv5DHKrRKMi/sFDmUXgygSoRwf56x44GHttEeYO3duS7ukTFJlpSPKpxqRaEEXyOR55cNYL62T2Rj4BKFcII2FDglNGUZVCtXVhYgW7IhFz79bW+e2i4QyQ1TzQPgACdXY1XkaCwsS6o6Yn+D4mVIQGkio15FIOiQSFjSaOLSKaXNqcO4UmrKlvkAkF3yKUC7Qcr6cBBNRbDQZsBtiKUcsFm7prFmxVVbcqY9QVpsEWedMuFfTOaJJutjcMHUBT7dpHgAGvefdyMzlDrjp+ZWQfcGkEcqOJu/BOk1eampqW4esPoY/1xG9L3em7SSatg+9vRaXN+CThHIhJSVlGMYpExVFNbozhciBY8i397CEMmLVRajCYisMnLQcTPiCyUl2h/r8d/Lx9SIHmxaNg3ata66R4Q5VCaWDAJ39q0NfZGDUW9M5Tkyc3wZ4O2mkKHemDX//hE4HS6dNm3ZOS/Q5+DShXEhLSxuKJfYf7px3BJXY43FxX6S2G/f8E6Lef2FtGir7vAlOnXeuO+QCjS61olnyBBSQRiGRenb03C+rTCiOF6BjiPXwhN4Fm+wKb8Ew/pd27dqtOn78eLheb5yMt++IX6mWGSKSehKTP6g+Sbgv4i9BKBeSkpKiVVX4ByoYAx5WIZZBUJXfjgf333sheABVGfiKD1WDUGHWw3f3Llxrk1xT4FNlJOm+mgVF4eCEHk2bL2uk6vhLEcoFIhbH8fehOSS7w16EQVSl344xQg0iQnVqHQwfvDAKukRd7PAgyQqUmmhyVM8fm9wql29Ff6nhcX1+Caw+VwhWSYYOgf7QNcQfOgT5QbhRB6F6kU0d7loNiRFqChIqtzZCVQXmjSbTOeZw2D558cUXG7UK0uWA55L1IbCKPQc8iqInE1GDUAoSqkvbEHh/xsiKZfvyCsthyJMroMRir9WHqg2kP1RZBUOkP4Rc3wqM/npm/mjCWJIg3Y/asEjNOKcwxjQ8ChRFtoZGUaEV7CYHOIocEC6Zs4c3L9kaYDGZBUWSRFVRBEWm6TLJ+vIKTQXMC+kBAcYPn376aY/q33wJfzlCaRNN0lo7VXyN+ghF2H4wF/ZlFNTrfLtAdUgqEoSERETZItrguEFhadeEBULa4G7gJ/Jw2mSFc0jUcxYrZJnK2TF95lod1G+HkY04zISNO06hUwJuTPthmiypBtlhNsqOMqPDbgqQ7aVlOv/PzgUHrzHw6sntYwb/JfqsO5/tL4DExMQgnhefVBSuB2qm6qG0R4RqDIggz25Kh2yLDRxIqOd7RcET3Ru2tBuZSFpg60SpBTLKiHjlkI+ky7faocDmADOeJ3NMy+SSmaUZXWktBPzjvAHNYU56DLUjkjoPL96PZw+gTttlBVjV2IUCvYG/BKFmzpwZGhAYHAcK1xI4910zPCEUmS754qRBNVCbKaT0FacuwMu7M9gyT7S6WuKArmzpJ2+DmoAsSCwiF60HmF5kguMl5XC01Aznyu1glWW2YokNTTCtIaHD/FAdGkdzt9vLP9w1bshlndbO5wmFZPIPCAiZgXSgdfpqZYNeAPmXY8EDDuQGXeeOUAVFVhj21A+QX2KtcLLJ9Bl0EgQFWtBhF6C0zB8UlbRDtZ/B6yNuawt+bQLAji96WMswWDT0klaA9y7wAV5Fkn9zOte5xqzkOKV3QM+t9w+hlfAuC3yaUPfe+7XQb0DOk7yqXodKotZWclXmVD3PSyuPhgw4mB800KgrhT7dBHjh0fYQElwGhaZsKDSfhqM5h8HPv7gmYRjQj+FkuHChA+RkPsCWc6VlMEhAhZwKhyIFVJBOgb1wbUe20rGnoCWkDxeVsRUfWvnpIcyoZ2atsSizS3Dv6n1wATWXiAGAIsvv7B4f/ZR2+rLApwmV9Pq7Q1Xe+jDwDkXQOUQQbXrQWw28f2mIYCyOEPxLm4HeHMEL1D1DETlBRrnKzLTReE1Fds51TXGXQjMu4kuk5UNo1R69EAh++nAID+gA/rpwOJr7K1hs+WzdgoEd/wmDOj7hzAQiaW8mfJF5nigHEQYRvrupD37HbdRfA7Ri4jMbD8PGvFLQo6aj/FC3GloWwSgIYBB48MOtJZKsR2gAdMONlndrgceBqHZp3U53CzITvj+VC2/sy2RVGeR7ORxyv/33DvXK2giXistOqJkq8G1+Hxop6fnunALXort5LTqjrUHlWqsK10EwKH7ohDtDd/JHacMD0h4usKBdI0uQoRVb6qlZ4FUQGtAeX3wEWzMrwNAMBL72dUI3HJ8De7O/QO0lQsugnkBLSAUaW0AxOstPbkyH9BLn5IwTO7WEGX06sX1PYUNSnUInvMBmh7NmGxzFe50osUAW7pc6JEYwJ9GcL4T4wwoC/iE/ifyqLsF+sHhYT2gT4Fx/kM7FbjsKv54pwIKhx8Lj2Cia+Nu3P3h5o0GPCIV+jD4kJOQa9GdH4cvshY++NC4ubr12usGYv3ZItI4T/yvq+DYyLcJM/zWh0nSbzo18bw59nBAkSQsI9msDwcY2bCXeEL92EOqP5syvNbvGG8jM2wB/HHkNIzgLEg/g02VjIP1oOwjuHQShw1qwt0z65f3hveHaiCDtW94HrWqegZFgtskKZ8xWFlVSdUS/iGB4rjf1p3PiYGEZEuoYXEDHXWfwA8VW/tSuCUPe0U43GsnJqRM5jh+D72I7+vzrSktL02lWc+10raj1baQsXNhONpXfhA5pP1QQqCU4LCxULqjZQ/40Pj7+klbO/OnYVYass23SBZHrKKGDG+bXAa5qcQNEBHaB5oFdkUCBqCV0qOY9MynegkMuhx/2TYFzJQfQwRUh+3RP2LtvLOR39Ad7pB+ZE4huHgqJA7tAKEZ5hEwM/yeu3g9m1EBkzmhFUoq6yEzRIsDdwwLgKvyMRK0Sht8J0Yvgj2bOG2Xgw2NnIPlAFmpf1E7ojMucMn7f+GFeWzcpKWnuvfieb8ddmrGPuhNTxk1Y5Lc5HPzql15y3xxU8WgzFy/2N5rNowVZHYKHrbAwkk2p4b06mwZUC1LrkiIJVeWVwKv/+JsYVNpRxhA4PKAT3D/gI8yIdzRNY0CruO48tZQeEknhD/27vQfPb7sABXY7q9iM6d0BHu7WRrvaGeL/kJULW3KLmVbJpbAe1TiZKafiRXtOT4aPRuaMTBsJlDq/ELkikGRETqqG6B5C/pM/85+aof+ko4Xg2a/URBmayac3pcOBIhMIOj20MBUcuuX03m8dgo7ejVcEiUokEF+1v6ZEqoDIRRX66LeexXhoQ3lZ2QbUXlY6xyUlpd6Kn3ejzyJwPEjubuBVKLyia53Zwa/D3ltpdUaR94Mbe/wbOjZzLmLqCUib0GpoxZYc3LLBbLsApdazUFKezdYylhQHOuES9GxzB1zf/SVUsp71X6IFW5ftfBTNnhWjMIBTyp2wsmgUnpGgjZ8BUgd1hR5hnnVbIRAJz6HZysKNfKdz5TZWQcrMGZoyE2poqodHpcbIU5kJREA6q+DOdIwqH+xykcg7c0vgiU2H0TQj6TDauKYga13v/JyjEi349SeDFAyWEh2WHJsE8pcVz0B+kn9Q0HB0jPHNclFIdBV1UY1KRHYDUGlolIWGVGjJHoPuK+gtxoDeax/ldfYIh2yDXq3HwujuM7Qr6BoFjpz7ia12SWuj2hwlmGdnpEaL0BKcP00bCl3zuUR0ummRRz9dKG5h0KvteOjS4kZ2vWdQ4ZeDL7HfxbIO5+WO8EPp06h1OLipTTikDqbxlN4HFWFaibPI6mArBR8ttkAmEu8skg7DV5iCvlPv8ItE/vfO4/B9dj4bxmKw2wruytq5kBwS7bRXgD8bjDIOdK9gnCUU+XFKELh1JSUlW1z+Va2EoH7MDocyEtX2EFTaQXhfZgLxR4yo6j6NjY1t1KK176wdMVNn5F+xopkI8+8At/R6jUVnBCsSaNmux6EEtY8gGNCf0qHw9IwkdG0z9LWaB3VDB70l6MUgMIiBHi3g6wlO5q2Dnw5OR19IBLvqB2vNEyHTcS282b89W3ScQDJ+bfdJ+OjEOWfYj+osRKeDIDRjIToROgYaGQE6Bweg/2RgvQ+oNyBposYiD7XcA2sPQi4641T3hH5o0t4J3lkyvzKSktLG4iufgO+bTBlr/8ZiW8rx4kZOcWzAoCzXeWVVePSINF4+KyurGzJqFKfyg9H7/yIubmqjBgwuXD9sJKdw3wk8F+KQ7HBDjxehe6s7tLPeBZUFs70Ais1ZUGQ5xcxjmfU8mGx5bPX60d2RQIJzaf8y6wX46UACasbj6GQrsKf8eshU74Nvb7oGjFR5pOEARlk/n86DE6xNzsra5Kg+iCSqtbxpwqXYkLSo068ijUM+U1t01GlF/Jb+emiP+53Qd2qHRCTnvS58iSROPZjFfDHq58IbpB47bh9xzHnWe0hJmXMLKr2JqP23czphbae2bY95MhDXC2Xm0jBzzUhjK05dpjfwd1itNogKj0Yt9WrFi60PCvpJFkcRI4XFns/8n0JzJhSUHYcS6xm2MDSZMGdlBOGi289MJL0SfMlU13T71amo8bpqZwG2ZCyCnVkfovbRQ56jBbRv8zL8o2ffBgmLGoKJaMdKLEg6M5ovOzrtNua451sl1l5HN6RKS5fmIj5SbumQ8t05yB8+HtkbAlHDEWySAnHbj7G+WH4Gtu7yT5Kp7L79D93iEyuYEBoiI69j0e/Dn8dQII0a1UmY9/X/EMIDnWaPUFp+FvblfM0WmiUzaJct4JDM6JQjWTDnRBHUluxa0kL0Eij60PEGNJF+jJxkFpsFdGGL+IcHdgIj+ld6TCcT6fpuddAyyKsOv4K/WYxaRYYxvd6ETi3IOXeCURQzfAkuZBWQw02NwEQu6nFwoqQcDmPkdrTUwkzajW3CYNo1F+WxK68UYrYdhVK8XsToTrFZHt519/CPtdM+gctKKFqvX9SJO3iRayNJEvRp93cY0vlp7SyalZz/wtpjiRjNUI9fyiyPhAhmlZrkb4X7d2SECdA3Q03TEvz03unuS47/d3ufhbPFexlBo8IHoRZLYvuH0dQ9uP4Qq/0mBFL7HJotajpp4adndU5XoWbpHOIPbf2NSFzvifidw9mwID3bpZ2OIqXH75kQ3ahRyN7GZSUUYeHq4R/rdPyDDiRUiDESJg74iDniTQHSciZrruY/5UKx5TQUWk6iySyCAR0eZRWsLuxHMm/OmM+0nsgZ4N7rliKRI6EcifTh0TNoysxwHs3XeTRjRRgwS6ixyHSRCSOhkhZjmswFPKCuL9Q43DnIDzoh6aKCjIyIrcmX8jOAv672qL/ELsEjaw+w5hoRCSVZre/uuXsITZfkU7jshFq0dsRwDD3Xy/iiKJob2TUeurW6RTtbH6gbbjn6FiZGliJ0umnl/tyydOZ406L1tJo/beRzOU0c2ld8aorUWPMO7lM9VY9Wd8KIrtMqtKEFnfjPt/8D72/BixWmPaMraU93oI53pLlMDom13R0pNrPtlKkcSh0yS6e6Jxtex3JC5GN5Qa1IjMP/VNNO2wvXdoKxHVxr4gOsO1sIU9DcUVWBKrNM3b97wlBtWSrfwWUn1Jw1I0MNoP4hiFw/u70cI70xcGPPmdpZJ07krsFwfg17yRZHAZhthUiiUvYmnDW2zlpl0gjkS7nqqNga9pwegvxasxr55oFdWDugv6EZmslw8NdH1NlgvPrIG3Dk/EpGPloff2yfeR4HDfWhnPlNDii0OeACarlMJOBxdOCp4ZjM6L/7da5SiTpt8xFYfaGINQupknxo14To3topn8JlJxRh4ZrhsUY/MdmKgg3CMP7WXq+zeiYCdSf5cscDLOR3doVVwSiGsEZi1mBsaM0IE6o1GFPU5mnNeH3ILtwG3++byu5Hmmtk1wTUnjdpZ/88nCqzwBMb05njLoo6FIrjhZ0ThrypnfYp+ASh3l43fCCo3HJe4NqQlhrRLQ6uaXuPdtYJp+ZxH5U1BGT+bI5SDOtLmR9VaMqAfNNx3DKQlG3hhh4vg150agaLvRB+PfQiOuf7aNwf7CsfButM45FcPGsMJp8oFP0e8oeoHa5bSABEBhohRK9jFZzUSMyUZSPxbnoOLDqSDTz+Lpanck4Qu++667omm4WuMfAJQhHeXjviv3qjcDdpqdYh12JUlYwvlqbnrB/MH0IvxOYoQyf7FPpRx3HLgJLyHDQtxWC1lyCBSkBCf4sDAV+MS4NxjKj0lsh0Un+qW3u/waI6F7ZnvgfbMpeAHgOFcjlYWV3yqOmcGumncorIRhDgS2ZzqDntLf5RWBseVWRS4zH5Q6E6JJhBZGP2qE2QKjG7YxRI4/ki0El31kW5fxXUK5PqnjZdKAaj0Qiqw/51YLH14XWPjmaNsb4GnyEUOueP4cc7KH8dVTze3W8xtAjq6TyJMNvy4ej5n6HAfAId7vMYqZ1laQSn5mK1UuyYQBRzkkXBl6WHQENLCPFvi5FkWzSVtDn7VwWjuTSItfdvOl9yEH49/DL+Vh6aGx6sp7utt5/ufYjjZKSTolLzvsQLYrEhILDIEBBsFo1BJp0+xKwzBlt0hmArL4ZIOlRZBCJcBfFoo10iH+WSqitUCEaNF+lvZDXpHVDblcsy/HA6n/VioIIgO+SJe+6J/op92QfhM4R6b+OQILudPyTohHZUJ9Wz9Z0wqtvFJqr0cz/CqvRXGHmIOHohAIy6MAy1w8DPEA7hrG6qM4QHdoYwvyjW9uetx/tu3xTIKdzunN/JEpBrPnD996C67ZheASIaj5ymzj7EFhkjBGpMp80iGoz5fsERhQb/Fnl+oeVFen9VVOWOmNvWDkEnKuh4c2y4FG3OClQVyYTO+Ly7xg2cNovj6vztywmfIRRh0erhb4k6/jmqkwpGp/ue/h+wikwXFJUatMk8/Lm9NA6dXcG6CJNWURVeKT8+eIVU3DKP6OG8wjMgMaj5TUSqlQgC/1NZWciGWbMerTBdH82eGVUCfo/LvNDGwhn4cp1osKPDpANFDrVZLPjjhZJi+HzGjH/t077ic/ApQs1bO6KvgYPdZAbIpxl61RTo3Wacdta7ILVhsuaxPlTUYEx9q8zopFOlJ23kkJN0qHaeTA37RB5LFv/88kOjv1Mksd6GUgT1dOTQmSZrdkJR7GvDwsL2TJ48ucZA1cpISkrqjD/6CCh8W8xplWvxfhgT8CWqzvBR/PPP7NeSfQY+RajkBTNHGDvv/FgfWNbe7rDCVc2vh5t7vYoaybPuwDLK3mIrRDLkI1kuQAn6WUXmU1BozkDSZKGz7ByJRf6VC0QUMilsrB5HRKaXhveyiZIi68ycojPLdqNJsQQVSgUdTkqmkFLkR0W46SSMQBYO6aZiOmdWQDmPd83geXV3WVnZsVmzZl2SiUpMTGyjCsITvMJF4WGV/tz0e+jEmVSF+zghYdpuLfmywycIlZKSMkSWuYmg6PXGjnt7+UUeGyY5FDDqw+DmnrOgVXBv1rOANAdFb/llx1j3EmoyoV4FDqWc1Zg7/Q3qd0TzTVA05yIKh84svmZFIfNiRk+6EGQ4jv7MXoywdkl6br9qCrEoJ7v62cvaNkM/KVTQOdqovHQtOt9G6mvozCndigCnHKq8j1fEE6Ko5JWWGpCpefammmGXJgcRFWUSek7t0X+sOaMdaiwZ+M9mxE7ZpaVdNvwphEpMS7sOX3aLhJgY6kNVoR6S5syJBof6d0yisUH4xrHoBxWG+nXdcbPO3xIuo+icfpOzeQRVAdMgtDHgnehmCg2fAPUsHhzGt30Io8T9oHBnFMFxTlIN2VNHr7ukec9TU1MHI9En4a9oL5HTGQzKwilTYi/Li7s4VSKPDnxNU4jPblJF/ccJ056r0FiLFy/WlZSYx6BWPRobG/vXnwV49uzFITxf9hRahm5IBGLHOnzws1jmx6OFMaAgKgjGyj7SSlaF30MGrOBVwXEXUikCr7uAzmwmlsTjnCwfMvI5Rx8dndXk9TBzkPAOh/pEZULhi1mIL+ayagLnrMDqP1Hl0gDBKqYQwaPrb5I5+AZNZS88HoiyxqKo7Pp/MU85Opg3q5zwNyQFexDkDxkljKerEgl5hC4Mt2rHjq3fLlu2zBOHt8lRnVCYY59aPCg5ObmFzIlPcIraubrGIplWLqwIEaW8JC4ubpt23CRofFtGHUAVHY5kugPtVsXDsufUyETkog19mz8sprKn4+NjkEu+Qaa/Aqhf9/TYqa/znHE66qVMlG5FfUo1MpHc0TEQxqMJ9E7rdi1oUkJJKjcBtY4/kUhLqgJXOn7eGBAc/PeZM2f+uaM7/x+A1ibkOOs4DDKuQhrVWhidBFMjisssNFlbk6HJCJU8d25vtGNX06NoSRWg6mL8ENGRRh8KZDy6gAmhISERo7766ivvDF/5HwAWwGCr1XGLpCjBGJDkO/U9UBOByPbcAJ3UQW+mpTVscoYGoEl8qJlLZxoD8oKfxIfqj2G8jZxx9JHKkUhZMocRmCSe5Hl7QXx8vKk27eUL8HUfyh2QZDyEQnCAIyBC4XVXCarSGwXcDgmHBZUWa1JQo3EbzebSdy+1fqwuNAmh5s+fH1FeXt4WM56Bdt5nRmQ0FH9FQtUHmlpSp9NFBQTYcyZPnl6iJXsNTUKo/y/4/0iopkaTOuVX8L+HK4S6Aq/iisnTQH6f1WrtxGszuqL/pygKdMNtNBo7LRznBIwhNnGckIMBh4PTyZLdodpsJtNRdHD/EvOINzWuEKoSEhNTbuB4YSKwycDrBoXlqN4VToDFsbGxl3VeS1/CFUJVw5sp8/qLsjyZNQXVXqXBcxxfzvO6t2Jinj2hpV0B4gqh3GB2WlovTlImccBRM0U1bcUJSLZ8kQdqJPaZlTR9BVcIVQsS5ye24ax8PKcI/pUasqmbeF6Av/GNZ5991qSlXUElXCFUHZg3b15zu12agu4SreJALtMRVZXfTkhIKHNecQXVcYVQ9cC5aJF+qqJIZRaLaT5Gc9X7H11BBQD+D1nzCjiabQhm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0" name="AutoShape 2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1" name="AutoShape 10" descr="data:image/png;base64,%20iVBORw0KGgoAAAANSUhEUgAAAM0AAADNCAYAAAFsu8T/AAAAAXNSR0IArs4c6QAAAARnQU1BAACxjwv8YQUAAAAJcEhZcwAADsMAAA7DAcdvqGQAADoISURBVHhe7Z0HYFvV2ff/kry345VhJ3Hi7L03hBVWoWWUWWhpodBC4S2UXUb7tcy+jBYoKbRA31JWEhIIWSQhi0xnJ85OHDvee2rrfs8Z15Jt2ZZsyZac+0ssnXvuPOeZ5+jqSqcQ6Ab08t0junJF7Z9INvaJHUfZAnR8qTU3rc0WV9HelbCuc49DyamqURwOh1zumAc27ZWl1rg9UYPNRqfpHH87cESWmtNKGUx2OyIMBrnUOQ5UVGB8UpJcErSSUYTBK/1wCzvJxcs+kUuCphZRJ+JYdRlGJqTyFV2FHVanc6pPs65rubKrVJgakBQRzctN/fTirqU+PQmDn0RtBmuRP3l227/5O29Re3bWVRLCRaf53deZbCZEhET4/0QqXTeaDjhZdZy/yxP5r1EvbX+Iv/u96+yKAwad3tl1f9pyvSz5FnYSDmtRE5112W3wwIphskS9Jt8Jh/LOjltl2Ue4xLJWnuGro8/Jkm9x64JOVmyQpc5R0XhGlpy06eueXh3uVRjviDZPpFJrLpSl9nl6FUjKbV9YhycSOJR/7ZqrfH7gRsVkreE1edXfK8+sgWK3W/lyR3Sbrws8p9rVq+ngRApuXruHl9oK8k/sZFks27KDS2Fd1xqHcv/mPbLsGUc7yGrdnuivBynb7JQJOZRGq02Wm9NMGVhhf3kFJiY3zzK9gR3D7CbbbSYjll125SQMJkt32a7f1PtYVTlGJCbLJZcTVZjqKeGL4ZU+gR3VRVWb2ujTkzDoJC9kL5ULBGvRs1s/Ym9+wOlmeYvUbNL36Jp6j8vISNlkJGWT/qR7neqJauGv/Ak/0Ytbf8sXfI+zs3jXORQ79LquDZA7grdIx7JJP4jqj5t/LEsEaxHjgeVZsuRDXCJA04l8mVox3tlxsywJWscjH5xvmZtst9WJqhrPylLnOFmxycXxOGndok7joCQyXJZb0+aJ2DU9vZqyTw9kV2culqW28ahFdoeNZ6V5VVv5spmy1c/236D8K3sOX/aEbvN13Xai7sJHDXKQ99SRuIHfbMnBrrIaLEhPwS1Z/ZAZF4noEOFGG6w2nK414rMzRfg2rxLTUmLw5pwxMOhpX3EE2qqLMZg1qLNMW7JBKTOauCUwE21vGNYeYi+HUm60KNMXq4Pazh3LiwaJE8z5cjW92nnZ38xeskaWPMcjlSsyNqC43oRJlJNz1fDxdGh7UEdiX0UV+kZFoF+UmJttF94sN6gCf/vgPlnqeTy5ljYb9PAWEje1qnOa7F8e2bLadSarGa0axCLcJUv/zgqyJjC5ZOm7bnu7WYPY+vvWfxjwjWFXxzr+3vWtx3PNnII6kcsqus/suwY1jl+r6qiaRbEfL/89vYoNggLq+RuXP81aIytaZArHq85geGKmXAoOjlfl0jUPlks+S30Ch2YqZ7QZZSl4aHnNzgaRnP598C25EDx8dKj5NTsbRHbVaC2TC8GCApOlVJYlzIacOJSFe54IyOzAHQt3Py5LTtw6hRpzKeLDfXN3gX9Q6BrL3F6j29EU2zCv+oBcCjQU5NUeaLPD3TaIMTB+PH63uj+VAsirkzI9uiYdA+MmyIrWdBiHLHYj8mt2YkifC3ssg2BjsFOV32NQ/BSEGiJlbRuwBnmCyVqnfHPssW7NW9mplh97nM5d67Gj8rhBrry362LlXPVuKjl41utbHEpBTbbyz52X8LK3dDH1Ybvq8Ndtw5AaNQ63TFjC1Nw1V2wH2lChDen/p/uvR2nDYTw4+xjVO+ivTdPuEB/ncqKBzve2cF3f0bbe0euS017VoM4ragDi88ZwQXckaz/pQtfVjO0t7XhTUSUe234M8WFhuH9MBqamxKN/dDhfxzYrajAhu6wGb+XkocZix8vTh2N+/8Smtjk/9e0krDGdgUcEetlfUaNMXbRZOVPbwOtb0zx2OJdE6UxdozJl8RZlXzkLliKONd/DczrdmK9yi5SfrhN3s3Q1jjocYl78Z+uzlWV03M42p1ONmfPlWv7uj2yAMffLdfzd26N73Bh24S/uOaScqyd18nkjWnOu3qj8ec9BKnl+Lg8b41DmLV3ZVPZ/U5xNcJ63YzpuDB115uJlotAjOJSZS9j5O6bdxjBtmrt4sVzqOdh1zF6yqMP+bKMxzEUqyi2rvpHLgcHNq79hVyaXWuM2aFITcaK6BsMTEmRNz8Muk02wH6uuxIiEPrK2OW7TGRaJV549RgeQFQGA+knByrwT/N0tTDKusPC1YOm/hKIGJHbl8mUfyHJz3KpZrdmEuHCWU/lu8ORLaqxmxIeKnM+VVmq2YNnb1JCIgFKxlsSFhOHKZW7m0bl8XNhefFqWAhfm0Xa6uc5mjVl0YrssBQeLTuyQJUEzNfvoyLescXIp0FHwQQ5dr1ziiDYJthYdlqXgYGthjiwJmrwZ6SH06jeCgggbXXeIvO6mq9+Yn02vwaJiTjbn75alpsYoWH12UxA2Bfy6VWRjdChqOBeMgkFBfZ4suahZnbmyKf8JJhos5bLk0pgQnUWWggu9zi5LLo0RuVjwkeCSozU5gPSYfkFpMwPiUmRJbYyiw6WDLg3UJLldFgy6Upbo8oM1aLKLZn3vUGx03SG8runqWUP2lGyRS4EPa8ie4i3UANEQRjNRvLv7cVkKDt7d+wTTLbnUojE3jvqVLAUHN45k1+ti6MxmXDlYslmWApuDJZtkyUkri393dzBIR8HCPQ/KshO3Exr11ipEhyaQAAPTVzdYKhEd1ocPJF1TsNa+mFz0s9/NcrWrgIJNUD6zcQ4vt8olmWRcUWfLPj/8tCwFFl8cfkqWWtNKMqKtCmal38RLAYO0hpkD2r6u1mrG0SE9bjxe2DiVygGib6RSL2yahgHxbd+61UrNWvLwynhZ6jnYPNkj/Dra/05Qh41x0AEeWRnZo3PP4vxyoR06bAyD9cyTa2LlUveg9t2Tq6M97kiPGqOy6NC9SnnjKTo2Nc+vknLw83xx6Bdy2TO8aozKM2siZIk1yPeN+v236tdlvTt+pxrDhJJ97n3lnW2T1Rr53jXe2T5Jyc5/j0qdO16nGqPCbOls1Wbl96uhlNbLqV2Pr0NsyPZ7ivbPpeOIms53jNvcrLMcKf0Sn+6/AZGhUVgw/DVkJl6GxEj16y8KqhrPILdqHVYefwRmWx1unrAEo1Ovk+u7jk8bww7Vk3NvbWQAnaOnJxF92piexqdqpuFbgkLTmulPU7G1TontKOKIxaZNglX/gsZy7A6gwmLBjpIa7CuvxYmaRlRZbKhjfzYbzLQB24Y9xipMb0BsqAFxYaFIjDBgWGw0JibFYGa/BPShOkMP+15PCSjhMJ3/+EQhPjpegBqzDWP7xODO4f0xNSURMdTZ6lZ02c53dbEN2DF18lsVKvVWG783+aMT53C4sg4JoSG4c2QGbh86gI1sOzpkt9HNwuFd1dTwJWeK8MreE0gID8fz07IwM1U8AU6Bg7bpbo8rvgKzvbgKf9x7FBVGKx6fNBzXZ/blbpEyWlqr79b0zW/CUT2/0FrR8BM1Dbhrwy4MiIrC+xdOQiy5mECn1mrFPRv2oqDRiA/nT0FWPHvKsk58xcnPJuZH4YjrPlRVg198l40bhvTHYxNHOVcQ3amFnUeomWrvr5BVLTqTjw8umo4xifG8zl/4VDj8UNQG1pAb1mxGjMGAjy6Z1dQ4F7kEOcIT3LH+ezRY7FhyxQWi2tcw4XQVNuHBZnLKTSZl1uLlyqq8gqY1nk7sBSNq01bn5yszl3ytlBtNXZimaU3nhUNXxi6E/VWYjHRxS5UjlZV8lag9H5Dt5G8OJaeySpm1aKlS3qg+1KxrdFo47LMDxvyli5U1+Xm0zC6lq5cT3DBLYv3wbV4+9csSWdt5vIs5LkHj1X27kFNVQYHxCl7PUs1A/fi6+xEd9fP1qzAqsQ9+N2l653qGi8hjhGVcsPTfyrl69vT289tSPKGooU65YIn43RH2Uac3Idhj4bBjnqwuVy5dJh9h1nQSTUCesGDZv5UTVeXUW573V8duTbqy1XnH8OmJ/fjgkpt6UUrsf9goSZ0++vm6L3DLsAlYMHC4XNs+HsWclbmHsTz3CN6efyNfZrsE/uAxwJAaff/GL3D1oDG4avDoprq2aHsCS4osp7II/z76fZNgGJpgOgF1GVPqty/8Mf5zdCsOUb92CLOctmD+ccHSl2VZo6uwPlT78fKlr/D+bY92p35vX/0m3rv458KNyTqNzsP6kP2xOPSPi39G/ftXXt9WYGlTODuLj2FAdBwGxiZrbszn6DAwJgXp1L+sn9n0NvvXCmFArbn+62cVk9UilzR8Dnm0RptJuX75M7KiNW4tp8rcgOhQPcJDAv/zlmCE2wg5o0hDOGJDQlBtruP1LWktHNrzv0e+ws9GXS4rNHyNa5C4Y9QCyt6Wu3VrLYRDG9Ceh8tzMDZ5mKzT8CfjqJ8PleVQt7eO682Eo7CRLFHeWIjUyD7S/jT8SWpUEioa3Y95mglHJ79MZHGQD2QZWmthavgBu9IgS81p4daENKLYz/V0PKuj4QNYN0fq3VtB64SASI1KQJmxTHo1TUj+pMJUitQY948/cyucMSkjcaTiIJWYYDTf5k8OV+zH6KQRcqk5boVz04g7sPjYP91mEBq+ZcnRD3DTyDupxO7oaY5b4cSH9YHRWgmTPfh+tiQ4II9EwcZsM8JkraD+TqTl1qJwKxzG/ZOfxes7/PXbq+c3PNeibPh/dzyCX095jkTlPq63KZwJabMp/85DUf0ZWaPhK1i4KK7PRaXxDCakzpah3Y2A5BybGxyKw2FT7v1mStOyhu/45TeTuvJ5DslXp8ejs9/Dk+sv5ssaXUVYx5PrL8Hjsyjhcu/NmmhHOAwdhiZMwtXDfolXtjk/plZPouE5osd0eHXrjdSf9yIzcRJfbo8OhMNQMDfjFswbeCv+vFnMVGui8R4mhhe2XEn9eDPmprOfbqde7MgZSffmAQ4lv/aQ8ruVfvj5916M+nsRv101VMmrOUTLnsduL4TDTiQO/NDKvkpZwxlWw5c1msPuIxc9w35dO5/6qx9f8hav7pVmG6qW+PnhR5BflY1H5m4U9a4rz3Mc9I99RfEv389HRvxk3Dz2NbnGS7iIOoO0osdWpyl7Cj/nZc2SBHsKP1MeW5MqlzrfK50Xjgt15mLlkZVRSj7/gTx2MeefkFiL86uzlYepH2qMRbKua/3gE+Go1JiKlMdWhSu7iz7hy/w7PL1RTtQm1iy18/cU/ld5dFWkUkvt9yXefT+nA9gckQg7lM9vGoXw0Bg8OGsXr+kdqIFVvL+5dTpM1mo8fuFxFh+g6NjEjA+DLxeRH1ANJq96u/LEaijLcn4ta4igtCZx0UsP3688uUqnnKV2MURm5p8G+dRy2kZoU3HdPryzYwaSoofg7qlbEB2axNcwrQusu0oddF3MCnRotJThvV3zUdl4GvfN3IZ+sRPlNv6nm4Tjnp357+CrIw8iNjwBN4z7GFl9LudydP8VRvUyfSFEoSys5dwN8UOK456sWI1FB+9Ag7kS14z5K6an/5pqxfbdTY8JhzdXtlnEKtZNDmzLfRUbz7yIRmsN0mmMMG/w4xjaZwHFL9/9zJjJVoPTld9iS+5LyKvejZiweDrPU5gz+FFay4TAEiUqSaGp19fd9KjluEPKi5dcu8ShWNFALuZk+QqcqlyDioZjaLCWkhDLKCjbYXOID3oNtEOIHggLMXC3GRPaD4nRwzE06TIMS/oB1aVAr1cfOi/ORhED+oByq4KAE46GEw9mpTV6Cs1yAhTNagIUTTABSvAJhnle8V/QhiNu5qGpLJba2DgACYoYwy6QJ7YO6mB9J0cYaisDL0N2S4AJpkkErTDSoIU9cnJHaS32V9SgxGjlD2StsdpgsttgoQENG8CGGvQIp4FNQmgY4sMNSIsMw/ikWMxKjUdWfCQiQ5w/ohXIBIhg6BLY8zGppI75qswWfHSsAJuKqnCizkQdbUBmbARmp/XBhOQY3uEJ4WGICw2hwWVzYVoVB+otNlSS4EqMFhwsr8OW0irk1hm5MLPio3BB30TcOXIAf2QxO79QCfHK3SXz8j1oXQEhGHYJbHLzLHXcawdPY2NhFeJpFH9T1gBcmt4HIxJi2FZceBzXDpN92RLWqrYG9seq6/BtQQW+OFWMarMV8+kcD4/LxKCYKDqcePpuG4ftNrpdMKoQxFMwWdhQ8MbBM/j4RAH6hIfiN9RBPxiY2my6pPlEjbsu87Ab3WxGYQsrzpbgzcNnUEHWdduwDPx2/GD+4G+1Z5yX4uF5fED3CoZcDOQvVdZRbHh422HsLavFzcP64aGxQxCm79kk0UJSepMs9rOT5zA5OR5/mT2Wu0pmRUwgwtV1zzV2u8UYbXbcv/kgDlRW44lJWbhxSLpYwS6Dq6bq77tHMwV0Rhbj6JRqnFl0+hxe3nMKY0lA78wdR0mDQa7pHvwiGLUBwgWpFTr8ac9RfHm6CA9PzMLtWRlsTcDzyck8vLr/BK4bnI5nprBvlVFj2H8uRP+Jyc8WIyLJgfJq3L0pGxcN6IuXZ4wVq1TpBTLUNaoAHt9xEBsLyrHwwomYkJQoN/AffhSM6PkHtuzGoYo6fLZgBqW4kTL4s/WBLhUmFzW2CDdX2mjETWu2c/f29tzJYiM/4dtIxkUsYkQljUPmLf0W8TRO2PDD+UgloTDEZ/6BLxQG+yoLv17xH2lRkdj4o4uQEKbHBcvWosxkFq31h2ozi/EdlPzS/7X5RcqMRSuV3WXloq43Ie9W3V1erkynNq49V8KXfY3PXdnbh47i81N5WHHVxfxhEUzj2AmCw0Y8oSmloQzThquXr8OPhw7Cr8eN5HW+ouuCIT+sMJOn4mPbsnGsphrLrriULr4nfr+muxEq98NV6zAiPh6vzGK/HewbfGAx4uIe2LwVVUYzPl5wkQzwvcdG2kPYjw63rt2ApPBQvDVP/E53V+mUSquSFCLV4XfbtqHeKoTCa84ToTDEWEbBJ5fOpz6w4KEt34sVfKjQeTolGHEpIu19ec8+nK2rwYcXC6Gcn7A46uB9UNxYjxf37qW6rrnxTu/NhLPkzCmsL8jFFwuuoKUuesQghz8hnfrgswWX47v8PCw5fVKs6CwsxniHSIlP1FQpsxd/2nS7dS9LijsPdQTrk7mLP1NOVFU5K73EK4vhNiHmKPCztatIO64ik6MFFuzPb4NxwrqH+ujjBVfip+tXUAU5fW5N3uGVYNR7j29a/RV+M34C0mNiubD4lIUQ23kPS4hY7B0YHYuHxk/Gj1d9zZe9xbsYQyf44Og+/pn6zVmjqEIOtejlfMrE2qOpG+j9pqyRiAoFPjzKnisn8HRw4pVgjDYrPjyyHx9dcjUtaTbSESxT++Dia0iZd/O+43jo8z0UjDjY3euX4ampc6GXn0KKHF6jLVisYRb09JR5uGvdUlHnYZ91LBgp4J0l52ByWHB5xlBRoQnFA4QYFlCf2RxW7Cgt8NiV0Yaecfmy9/hvgWmJsfewCWnWd5ct+4es6RiPXNny3MMYFJOAvlHsNiLNUryFuTPWd4Nj47Ay96hHVuORYN7avxkvzaGATwf01BI1WkDSeGX2tXh9/3dcUGQUcoV7OhTM5qJTGEjjlcTwSG4smr10DiaGBOrDQWQ124pzOxxeuBUMO4gq0Tf2rsGzM6/WLKWrkCBYH/5h+tX4y96Voq6dTnUrGC5LOlBJYw1l4nakRydoltJFWP+xIUx/9tRzu536tlZ2tHvadGVsn7cOrMUdI2aICs1kugbrPymI20fNwNsH1oiFNmjTlTH2lJzAtZmTmx1Uo5O49B/r012lp3i5LX1378po6+NVRegbHY8QvQHs6RUavoP1af+oOByvLhIzNG66170rI+kuPrUV12dN4zvx8asmG5/BEqsbs6Zj8cltbXqiNmPMzpIjuCxjonPHNg6g0Rl0uGTgBOwozpGLrbXerWDsDjtsdgvCDMHxtbhgg+l4mD4ENocZDsVOzqi11jcJhrs6OXbZR4FpYvJgXtbwA1IOE5OHYm+Z+3sDmgTDtlVHo1uLD2B2/1EkLC2w+AvWs3P6j8TWggNu7KUNV5ZdfBiz+413u4NG12GOiYWV2f3HYlfZYVnbHLeCqbfWIS482q3v0+g63DHRX1xYFBo8+bVa1XFZKSiJfTVX5k/Yvd1Wh/zIuQXNLYbk0Gg1kyTDZYVmMf4mLjwUDVaTXHLSTDDMxCqNlfznHDW6h7TIJJQ3VsglJ61iTKWlCokRcXJJc2X+JjEiBlXmarnkpIVgFNRQMIoLiZDLGv4mLjQS9ZZ6ueSkefAnA7GyEX/Tg3C0GONv2AyA2dFhjNHBbrfyJxh19Jm0hm8ICdHD4bDJJSdNglEFERpigM1G6TIJSRON/7HZTWQIreckmwSjTseE6kO5O2Nojsz/WG0UOqjPW9Ii+LPRaAwabbVyScPfNNrrEBsWK5ectBJMQkQCqs0yr9bijN+pMZVTytx63NhKMEmRyTTgKREL0r1p+I8yYzGSIpLlkhOX4C8SgKiQKDRYq9Ra+a7hLxpoQB9JY5mWuAR/ZwIQrjfQqyaU7oD9UIQ7WrkyRmxYNOqsNVTSXJk/qbPUIjYkWi41x61gxqdNQXbR95rR+BH26XB28QZMTJsua5rjVjDT+83D7qLvNIPxG+wjSB2yCzdjel/3jzhxK5gxydOQU54tlzT8xdGKXRiTIu7da4lbwRh0BgpKeljtZlmj4UuYvViob0MNBuipr93d9OJWMIxJqXOxOX+5XNLwJToalnx/7muKL7OEUNyMF9sUzOWZt2Dt2U/lkoZPIUGsPfMp9fFtPIy7C+VuBcMMa3DCaFQ05sLGpqS17MynsG8wlzeeRSb1cVsZllvBMFNj0hibPAsbzn7S1r4anWRD7qcU9GfKJfe4d2VkauzBibeOeRzLTywUdZrV+IzlJ9/F7WOelEvuaTPGsN+DSI4awH9fsrQxjz90SaMLCCdEfXmWfz8mKaq/rHRPm4JRZ/x/Mu5Z/CP7Ac2bdRH+5S/qxH9kP4Sfjvsjq6G/tnu1TcGoGdzEtAUoaTyDOov4jEbk3G1LWsM9rDvrLJXUlycxLm0+9WD7qt6mYFyledOoJ/G3nXfxsnjEoIb36PDWzp/htrHPU7nju8LbEYyEjGPeoNtQ1nCM0udCUdHhYTVaUmHMR1n9ccxKv1GKpX2v06FgmG9k/+6eshCvb/sRyaTjg2qoOPvp9e03Uh++SyXVWtpX7g4Fw2ZB2SHGJM9HiCEU2QWLmw6t0RE6/qnwrsIlCIEBo1M6ji1N0I7t4nDY6dXOH+1kstYrv1nRT9ZpdAh1msNhUx6kPjNbGxQHf76sZ33XscXwp/mxn+sAwg3RuGrYI3hp83y+jvbn7xotoX5hfUOd9tKWS3Al9VlYSBTZCnvmbsdhneHZVk0ouCLrEViURnyX+25TSq3RApa5UudszP0HLI463mdeIwzHC/gD/hzKQyuSlLL6k2qFhgp1B+uR0oZTvI9Elfeu30uLIaSVPD5nA17YPJW7M+HQNLfGYf2jOPDixql4bO4GUdWJbvZ+D4I9ebtf3FhcP/IVPL1ukKd5xnnD79cPwo2jX0b/WPFDeZ15Fk+nBKPGlrmD78HEvj/CC5smsFomMbIb8e98Q23xC5vGY2LqtZg96B5Zw3rGe9X1yU9hvb/7etSaivDwnG20RIfjwU+sO594bessxIYm455pXwtJdaEPOmUxzSC53j1lCaLD4vHqFvYThOxqzj+L+cvmyYgOTeBC8YXH6LpgpF+7d9oqpEVl4c8bs0Rd1w0xIBGdrna9eGVtTonJoj5YyWu46+qCtTC6LhgX7pz8OSakXY/fr0mAycae+ND7hMM7nVw1E43JVo+n1sZhfNoP8dNJn/O6LsrDCYsxvsWh7C/6XHlspV45VbFR1vUe2M8YsXHKycoNymOr9LytAlHvK3wS/N1RZy7GS5uyMDrtGtw+/hNZKww9GOHWIJOaT/bfipzSZXj0guOICx8gt/Btu3zqylyJDe+LP19Wj0ZzKZ5ZG4MaUx7ViotXPXQwwVxYjTkfz66LpTaV4P9d1khtHMA8jtA3H+M3i3G1jrNVW/DeznkY1fcG3D5hEV/FB12kgYE73+a8fsbH+2/E4ZIvce/0TRiU4JvfumwPv1mMs1EKBiXOwZ8uVxBpiMGTq3X4Pu8vXAOFULr2e5H+QKiquP7vz76KJ1fpEBESjRcW2LtFKAw/WowTfgpqJxOGxdGIf+26AGdrduNHo/6GGRkPqFvRn1NDe5od+W9jWc4DGBg/Bb+YuhGh/AtG3XeN3SIYdxitlfj3vitxtnInZg36Fa4c/hpC9OwZNiICMSEK1M6geiqqX0fsPMxCVUehnouhg91hxorjv8XWs39HZuIM/GTSCkSF9ulOeTTRY4JRW0tJJlYcexBbc9+mDCcOC0b8Lyb2+3nTz22J7RhCOF3uISFducAW7dhX+BFWnfwf1JrqMHfw/bhqxBt0lhBu6eoTQrpZLj0oGHlaloGyDmef7JXWH8bq4w9TKroG0WEhmJ7xPxiXdgv6xU3h2/qKwtrdFMg/JXf1VzRaLRiVcimuIGGkRI/h63mX0HUJYZxvgnGLswvqaRy0JfdlHC1fhJLac4gM0yM5ahRGplyDgYnzyLoySHhpFJQTYNCH8X1U7IoFJms1GiwllKbnI796C46WfYkK40k0WmxIjcnAyNTrcMHgp/gxApEAEwwTjZjWcIpIvJrtdSit24vj5SuQV7OZBrCF1MmVFKtqYaWw4WChgzY10F8oecGI0FhEhyaRAPsjPXEuhif9AKmxkxBOmSGDn4dbBju+OEcgEVCCUYUiOkqIRtSpHaeKyyk2T+AhvtmYqfmZApGAsxgNgR8HmBpdQRNMgKIJJkDRYoyGhpdo3kxDw0s0o/ExLGw3hW5ZYIPa5uG8dXBvtl9buGzQ8ogM16RBSyD8h5ae+RrWm3LCh3etTs4sUVF0tMLniNiN4HyF3F5MZjPEfJS6yPdm23HkEdg8E3vnL+IAznknthXbX+znUq3hIzSj8RVCdwWu5RY02GyosdjQaLPTnwKjzYEGqw1mhwM2uwN22tfmEHFEp1MQQtagp79Qgw7hej1iQkIREaJDdIgeUSEGxIWFIjrU/cNPNfyDZjQucEWV0UH6a6cdtPgUQV1jIWUvrDcjv9GIs7UmnKxrxOnaRuTXm2AkI3DQ8egNVnpnj/aLDQ1FbLgBsaTwMVSONOjJCAwI1ZNh0B/ZA0LIONjh2aXY6fjMkCxkSOxcJjI2YWgO1NltqCMDrDNb4GDGRfuH0buBsu7wUB0yoiORGReFYXERGBQbhfToCKRHhfMfP2kGa05Te+nE8us9os2u/SBeXdt/PqIZjRtaqoTJbidDMOJwZR22l1Ujp7Ie1RY7r2f0iwxHRgwpZGw4RiXEYggpaGZsBBlICAw68R3wjlHF0HJj7xSUSZNMFfUWB06R8Z4mIz5S00BGbERBnQnFjRbYyRAiyTDjyHjHJ8ZheloixiRGYyhddzh7AJcKvyR6cWmAqi5dv38peNGMxgXWFSVGM3aX1eHbc2U4VFWLKjIOHXn4DFKo4fFRmJySgKmpccggjx3GPbZQMtGJ7Jl8qtIxDy3GHmqZwZ24eOHLDLGkisETZaTjyc35PVdqWbzRcEaeja+gEl9wHpfVWqlN5yhC7iInsIf+jtc0Iq+uATpqUwJFwDGJsbg8PRmTk+ORFhUm7IYfrqlAf+cnvdpoRNPYwJsUmcuZXuQAmVFrsSK7vAbLzhSRgdSjwmTlCjM6KQYX9E3Chf2SkBIVSimTi/ft5QrDxlPl5Di+KyrHpqJK5FTVUT/ZkRgehnF9ovHDzAGYkhyLeBpL8cRNGqYIPKJf1K5mJQdVseeE9CZ6eaQRAlVhRrIuvxxLcgu5Z2UeeXBsJBYMSMFlGWk0BghvumtXjRNC9k1xgi3QW+9SAle4OlD72JNs1ShKdoTCBhPWnivF6oJSnK5uhI7Su6yESFw3qD8uS09BXJj4bTzR4/L+Pz69J4q9iV5tNDbFjl2lNfj4xDlKuapIlApGxEfjuqHpmE9RJDGs+Y23TOLO1IZee5mwPUe6DGEBLjUM8VpltmBzYSW+OJOPY9UN/P7YKcmJuH1EBqZRSseeo8tQnU9vImiNhguDXzkJhP6r8mVTuV/lFuGTk3mUsxvRNzISVwxKww1DBqB/lPiRadZkEUXovRdHDb/i6mDotbjBiEWnz+Gb/BKUNFooakfg1uHpuJYiUVSI+M4L25gbEFc5vhCUBKXRcKUnZVffG2xW/Pd4Pr48cw5lRgsy42Nw14jBuIjSrgiD/A0Xti1LN4JUUIFIcznISupgNi3+XUEJPjieh9zaOiRHhuP6zHTcmpWBaBoz0p5i0yAVRsAbjfRJopu54tMSeTg2T/XVmQL869gZyreNyIyLxD0js3Bpel8alwS3UIINVUbusJPM1hUU4f2cXJyprUe/qEjcNSoT1w5O5ykdg6sgWV2wSCuwjYZLg174u+jSU7UNeH1/DnaUViI5Ihx3UkS5gbxYmIFSAGFaHG43Tven0YOo4xqz3Y4lp/PxETm6SrMZU1L64LfjR2F4QuufCw9kAtZouM5LD8S81bIzeXgn5wT/BPyiAWl4aNwI8lpRYmMmFvbpNS+xXYT5BI/v6t0IBSPDcZlcKaLs4G8Hj2FdYSG/FejeMSNw3eAMij6BL7OAMBpFoWSLOkv1SELjdagmb/T24aNYnluASBpM3jd6GK4fMpDPzLBpUD4hqtlFUGMj2S85lYd3c46j0W7FNYMG4P4xo5AQHi71wDn1HSgEhtHw3mEXIzxRqdGEl/YewPfFxfz+qSemTMbU5CS+FduWdSEzLzHGYTtqlhNscHtoUdpdVoYX9xzEuYY6zOnbD49PHI9UNuMpMw4GU9eenvEMkEgjOqLEaMSfs/fTeKUYIxPi8cTUiRgVnyi2kR+28e6Sncj3YzU924canYVrHrlBZgSyzPTgaFUNXti7B8fpfUpqCn4/eRL6RaupeM/TvUbDzsQUnE7JPyxm4xB6r6E07MW9e7GxsBjD4uPwzNRJ9C6MReN8Q+QdzBker6nBn7J38/cL+/XDU1MmIT6M0jZhYUTPeMtuNhrpVZhHoX/sE/p3Dx/GxyeOIzUiAs9MmY7JKcliW43zFGk0wqtSQYfd5WX4865slBkbcMvw4fjV2HFqztEj+NFoeNNFkUGLrp8gf1dQgFf2ZMPisOPX4yfghsyhfA2DdRtPuzTOS4TmtNAfYsnpU3j70AGEkiE9NmkKLk7PkGtUWu/jD7oh0rDDsz8xA1JFqdgfd23DLhq3zBuQjmcmz0RUKPuMhV0Me+GbaWg0IRRUONJGmw1/2r0DmwrOYVpaXzw7dToSwyPlVt2jPP41Gn5kdnu4+JbJ17kn8cb+Pfwbi89Nm02pWPOnjfJLoW01u9FwhZuD+iJnWHeXFeOPO7ei3mbH/0yYjGsGU6Yi9cff+M1oeBtFESabFc/s2IJtpQW4NH0Qnpg8CxEGcSu5hkZnsdjteHXfNqw+m4sZaQPwh5nzEMX1SoyLmAa6S/O6it/HNAcrSvHczs1osJkpD52NS9IHi3WyLcI5+N87aPRCFAcpjx7rCs7iL3u2INIQhudnzMf4pBSetTC14urNsxff6Zhf07Mlp47gbwd3ICMmDq/OWYC0yBiyFWqMDLEcaTwaGp1DKFCpsRGPbl2N/Lpa3DduOm4aOkqs5TbjWyXrstGoO9OB5HWxH3ZR8NqBzVh++jguysjEk5MvRLiWjmn4HGEMqkmY7Ta8tHsT1p07jWuGjMDD4+fAwJ7s42O6Hmlob9fAwS789ztWIbukCLdkTcC9ZPX8BPz+ssC6h0gjuFEVV50k4G/0b2HODnxy7ABmpKbjjzMuQ3iIbx22TyKNaus1FhOe3rYSR6tK8cuxs3BT1ni5gbNBGho+h1RYvRVHHR5/cXI/Fh7ajtFJafjTjCsQFya+tesLfGQ0QIPVjEe//wrHqsvx0IQLcG3mGLGSodmKRjfBVU4az9dncvDm/g0YkZiCV2b/ENEh8pkQ3L46/wF6l/MldtpaijDPbP8GJ6uL8dD4ucJgCB5fNIPR6Ea4ukmduyZzNB6cMBcnKPN5ftcK1NnM0mDoTXXonaDLRsPO/fLulThQcRZ3jpyBa4eMEysIbSpZoycQwwWC3q7NHI+fjpqGfaVn8fKeNWIKmtEF3fTKaMTIpDkLD23E9uLTuG7IRNw+Yrqs1dDoSZobxG2kl9cNGY+thcew8PCmFmu9xyujYTmg6xBobX4OlpzaiSkp6bh7zDxuvF0cImlodBlVB1Unz4yE6efUlAwsPrmT9PYwr+8s3qdnMqzl15Xj/cNr0ScsEo9Mvpx/DsMukeWKmtlo9CTqsMB1eMAevPK7KVciKTwC7x9aT/pbIde4wHW3Y+31Mj0TVmtx2Mhg1qPGXI+7yILTohL4evYBp6LXJpY1AhEFqZFx+MXoC1FlqcP7Oev5Z4oq3FRIcT3RXu8ijTTCtXn7saP4KOb1H4HLB04QlQyRn8kFDY3AQVXLywaNx0X9R2J70RGsy98vKglvZtO8G9OQTdRaG/H58c2ICwvHnWS1LdFmzDQCEubPZfGOURfwr01/fmIz6ixGWetJYibwekyz+PgWlDdU4OrBk5EerX01WSM4YGmXGk0GxCTjB5lTUNZYgUUnt4hKmZh5MpHlldEU1pdjZ8kR9I2Jx4XpY2WthkYQ4CCD4FYjjOKCAWPRNzoeu4qPoJCCALMY9rwjXuiAdo2mpdXtonFMbk0BJqUNxeC4frJWQyMIIFvgsYQ/sAOkv30xNSULubXnsLM4h9cxY/BkdNF+pGEHkHZjslmwrfgA4sPDcNEAOfjXBv0awYI0BvUhN4wL08fzGzm3Fx3g+s3wRKPbNpqmvUXhbG0xTlfnIYPyweGJg6hGBDMNjWBAzZp4hiYNaETiQKTHJuF0TR7y6op4nQeBpv1Iw75hKZ5TBuwrOwqrw4TJqcPlr1zp1UinoRHwNM3quuisQR+CKaTPFrsFe0m/GV2bCGAHpz/1HMerTlLMsWFkUqao4Md2uQINjSBkVCLTZxuOVp3my558ZNJOpHFaXKmxEhXGCvSL6oPkCPm4WBeD0tAIVpIiE0ivE1HZWM6noD2h/YkASbWpBnWWOjpBHA2comWthkbwEx8ezfW61lKLMmOVrG2fdoyGxRERbarNVWi01SEhLAoxoexphiod538aGoFMVGgUGU4UjLZ61FtqZG37tGk0YkAkErBGqxFWmxERhjA+eHKiJWgawU2IzoCokAiu3402k6xtnzaNxnVAZLVbYFXMCA3xKJvT0Agq2Nda7IoFFodZ1rRPO1bgTL0MtJVBz+5DkBUaGr0IRbFSxHHQn2eZUztG4zxAqCEUoXo97HbX8OX5XaEaGoGM2W7mBhPabOjRNh7lW5H6MESQ0ZgVI2wO9Ys7nnxdR0MjsGH6bKNgEGYwIILGNp7g3mhahJD4iHhEh0ag3lwNo62R1/FNtFCjEeQ02hpQY61CTFgEEsLiZG37uDWalolXn/AkxIXFoMJUhhoyHAaPMlqo0Qhyasy1qGosQ2xYJBIj+8ja9nFrNPLrOGKBSIpKRlJEH1Q0FKKSDEdDo7dQRfpc1liIpMhkJEemyNr2cZ+ecZthj1xzGk5W0nDo9A6cqjwiawgtPdMIck5V5kCvc2BY4nBZ0zHu0zP2wSYdiEUc9a7PCcmT+WBpX9ku2NXJAG+eRqChEWAwPWb6HE56PSFloqztGPfpGZ+vFqvUqesBMYOQGTcExQ1ncbJajTbaoEYjeDlZfRSl9WeRGZ9J+s1+oY/RcSBwn541QxhGeEgEpvadi0ZLJbYXruN1FIbEu4ZGwEODDaavLiq7s3AtGq1VmNZ3Dum3uKeS/ZZAR3hgNE4mpM3AoPihOFS2Hfm1J51hSEMj4GG6ShYjhxTnak/jUOlOpMcNIr2exesYnow4vDKavtHpmJA6jc+i7Sz8TtZqaAQD7IdrmboLq9hZ9C3KjPmYmDobaaTXNMLh9Z7gldEwrhryEyRHJeO7/M9RUH9G1mpoBDYi7WIGo0dh3Rl8d3Yxn2K+IutWsV5hX+F3RqL28M5oKCeMDovDVUPvQKO5Cl8ff1+u0NAIbHTsOTDSHr4+8T7qaWx+VdYdiA2N53VioMFeOx5yeGc0cgwzO+MqTO47D7uL1uD7/OW8TnymwwZbfFFDI7Bgmk76u5X0NbtoNSaR/s4ZcJVYx+jYVprwymgUhX09QEGYPhw3jHwQceFxWHr0DVSYiumc0la9OLmGRndSaSzC4mNvIDY8AT8e+RuEGsLlGu/wymjEQIqsggynX0wmnfi3qLWW4sN9z8BmZ1/gYRYjp/Y0NAII9vixDw88hwZLGW4a9RDp7xC5xnu8S89YCsYGSjyaKJiZ/gNcOvg2HKvYShb8mljPYo4WbjR6EKfTdjrvJUdex5HyLbg083bMHHCNrO0cXqZn7FU1CBFVbhz1GCakXICNuf/BNyf/ztc4L1VDo+dZcfIdbMj9P0xOvQg3jHqUK2hXdNS7SCPtxTX9YinbTye+gKykyVhx4m1szPtvk1lpaHQ7pJvOREeHTaSP35x4CyOTZuBO0lN+PyXLlrpgNToygK4YHcF218Foq8GbO36GvNrDuHXMHzBv4K20in1gZIBD54CePcNWS9s0upEtZz/BJ4efw6CEsfjNtI8QGRrLsyWmhuod/OoEljd02WiEyYjXeksVFu65G7nVB3HdiMdxceYvxDZN1q8ZjUb3sC73X1ia8xIy+0zCvVPeRXQoezKsqupMD9kHN14O6SU+MRr2KsxBB4vDhPey70FO+SZcNvRX+NGIJ/h6YeGa0Wj4C+G4GcuOvYRvT72Lkalzce+kfyJUH85XsejCtmCvXdFEH6RndBEskrDL4Lcg6GBXrPjs0FPYlvcJJg64BneMex1hBs8eWqCh4TFc3ZwO2WI34j8Hfoc9hcswh4YHN419EQYd+6l+9t2wzkUVd/hkTCNMRXxhjQcTPn4BNuT+E0uPPY/UyKH41bT/IjGyP99DQ8NXiOihQ7WpEG/vuh1l9adx3ajncOHgn3N9ZEblS4Nh+CTSuEVYEk5X7cKHe++B0V6HW8e9hsl9fyjWc+RGGhodoKZW4keRmDGwBaE7e4uX4pODjyA8JA53TfwHhiRO4/VOfKtnfjMa18s02xvxwd6f40jZekzpfx1uGfcGwvSRMqzKjTQ02kEoqRwGSMWxOow0DPgdsgu+wMjki3HXpPfJcGL4lv7Ef5GGNZM9nIM/a0CEx+35H2NxzmOICI3DnePfw7DkuWI7H3oBjd6H02DUZEyH4+Wb8Z/9v4TJXosbRr2MGRk/oU2EMfkbPxqNe2otJfj4wK9xomwDxqRdgZ9MWIhwA3kHaTu+HrRp9A5UvTDb6vHxwV/hYMkKDE+6gPTnH4gNS2kyp+6gm43GOWmwt/hLLD70W9gUK34w4nnMHXiP2II5C7aVlrdptGDr2ffx9fHnodeH4KYxr2NC3+uaGUt3GU63RxpXHIodK078ERvOvIn48AE01nkbw5LmM5PphqZrBAunKjbjvwfvQ435HOYPfghXD3+efCplI9zDSm2RM7bdQY8ajUq9pRyfH3oAh0u/Rt/oMbiNQu6AOPYcKvGpLfcgdJXsl6Y1Y+rdiEyDoJf82n347MAvUVR3GKPTrsbNY95GTLhnT8H0JwFhNOwS2IdTVcZ8fHrol+RZvkN63GT8eMw7GBDPjIfMRjoUzWx6P+dq9uLzw/ehoGY/hiXPx81jFyIxchCtEQkYUwaRvfeMLgSE0TCkTXCqTQVYcuh+5JSvRHLUENww5l1K2y5svhEhLrx78liNrsCcHkmJp1IMkper1knxnazcSOPc+1DWcAajUq8gub+FhAj2pBgheOcro+dkHjBGw1Ajjkq9pQzfHH8Kewr+g3BDNBYMex6zB94HvY79+I7swhb7aAQgTMW4iFik0HPFV12d3WHF9ryFWH3yDzDZ6zG1/+24asSLiGEzYqpqBlhaHlBG4wo3CWEX/F627XnvYg3rWFsVxqXdSB37CvrwkK0RXAihVhlzsfz4YzhU/CUiQuJxedZzmJlBDlEf6iJ8ohsH+J4SsEbTFkV1h/DNkf/Bicp1NChMw0VDnsDM9PsQwm4I5R6N9TC9i/9ikXpdzPOzhQCTQG9DahP/UFvR0zuLKQwdbA4TtucvxHdnXkSdqQRD+szHtaPeQP/YCXyLYCHojEZFUezYee59rD/9Z1SZ8pEaPRKXDf0DxvW7gRIAQ1No54ZCguOLrMheNPyH7GiegJHHYnI6ULII6049j5L6ozRGycAlQ57GtIx7aCsyKtpedWx8X7EQ0ASf0bDHSLE31rl8cAlK2Wrxfe5r2JH/d9RaSpEWMwLzM3+PMWnXI8wQxQVIG9Mfy6c1/I3V3oBDJUsoorzADSWeMoJplA3MG/wIpWKxtIVwYsyBidusmFTYH5NR4EsoaCNNW5jttcg+9y8yotdRacxDXGQqJvW7EzMHPoDECDkGoiZzoyOcomKCVL0jLfPVgS/A7qG5ivCEi6sN6y9xy1O1KY/GnX/D3sL/Q425hPo6A3MHP4ypA+7ulpsou5NeYzRc8WVL1LGj3WHBqcq12HL2VZyp2gIHBam0mJFkQL/CmJQbER2eKran/ZzToVIfXBRCg2jqYOFI6imiHy5dhB15f+fRxED1g/vMxdzMRzG0z6Uw6OSAntHLfE+vMJqmCEFl/tpsxsUp6EZrBQ4Vf4pd595FUX0Oz/TSYrJoHHQbxve9HYmRQ6D3qaE4zx3MsCerVhpPU8r1OQ4WfUx9d5xa5UBa7FhKu35JfXczokKT1a35n6JQKsya3ju6oBm9Lj3zBmZEpyvXI7tgIc7V7ECDuR6RYTFIj5+Mkck/xOjUGxAb0Y+8Zpjcg+mA613YIqXjD2homiVywlYFwmdITU6FvzdVsoujFjSfGmGfm9SZC5FTtgRHS5egoG4f75fosGgMTJiOaQN+TRHlYjIS8UvIXHnIqHif9DLjaIvzzmhIzblsVRWnDmCv/D/zqDWUm5+p+g4HSv5LhrQdRks91euQFJ2O/jGTSWEuQmbSRUiKHIEQPTMmd5rCJivYAcVxexZ5Lc0uRIHNYabocZKcxjr6+w7FdXtR3pBPkVZBVEg00hNmYWzabRhCbU0IH0i7s3sABSJLk/3Ga+ndpR97O+dppGkh8A6w2BtR1nCIG9GpijX0/j2M1mqY7OIhQAnsJ+Mjs9AnagT6kWGlxIxGSvRY8s7J5MzZjJ0vU74OIHE6FBvqbWUorz9C152D4trdqGg8Rn+naMBexlsdagAZRyIy4mdiSPICep+F1OhxVB8ljtOEax+1VT6/OK/Ts45R45L4oM7pXZ0wj11lPEUKeRwVDUdRXL8fpQ2HqXwMVoeFFJh9BYL+yOHradfI0DBEhiQgIjQeYQb2F8unxQ0UtdjtQQZ9KJ3BwMsK7LSvladMdoWVzbDYGmBxNMBkrYPZXknGW0NlC1dhAx2fpV/MRNkvO/SJGY6UqNFIi5uIpKhRSI4cSoadRedo8WQgVQOaN02jDTSjaRfSdGksrJOYTrHeEuMCeuGV7EVd277WsaOYbbWk5FUUvUjpbTX0Xk/vdbApRthsZm4kDjIWJhaDnhlPKP2FkUHoubKHhcQinP6YsYWT0UWGJnDja2/sxK6Ov9J/vhmljcIdyH34m9oGjY7QjEZDw0u6MdnW0OgdaEajoeElmtFoaHgF8P8BOV2hNiJIw7M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2" name="AutoShape 11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3" name="AutoShape 12" descr="data:image/png;base64,%20iVBORw0KGgoAAAANSUhEUgAAAMgAAADsCAYAAAFGYtkoAAAAAXNSR0IArs4c6QAAAARnQU1BAACxjwv8YQUAAAAJcEhZcwAADsMAAA7DAcdvqGQAAEh2SURBVHhe7Z0HYBTF+sC/LXe59AQSahpNmlIEkd6bipCEJJQQ27NhffrK347oe8/nU99Tn+VhoyS0BEhQmoUqIiIq0jskobeE9Lvb3fl/M7eX3CV3l0ulzU+X3Znb7O7MN9/M983OzgDn2iUyLq1UP6wxgr53SfTERYRoih4CyMmc5vF8d9ToJuWIYkrO0qlpeqha3N4kKi6N0L0GZPmJzJRYx7iapsjp5MoXoWHHC85bsIQYJPwjQQBCyOQpkxIW6z95R/TEjLl40Z+jE9LxRkRISkrG61SwcPESsnb9Rj1kC9PNzuTJKewBXSHqe8hemngvXryLpipl+Kz07/RfABalL4Xh4++GVwpNMPCrbSxuctJEaNYsnP1WHeU3oeRkpviLomjSg4yvVq7GexPINytwefFx+P293RA48gv22/Chg9m+OpxuQmVAS1N04pLyZBQXl8DkSQnsuLBUgT+9MBf+8mIqzFw/jMVRHFPtCqebAAFUOG1adkZCubA1UYS8Tv3gpmA/Fp7e5wu4t+e78NLQb1mYQguCJ5xuYiwjLTAqzV7KKHe89C+2vxTVA5b9YzQ7DvePYXs7qVsn6keucbrJ4TUpBRqBf2CSNutR5Wx8+Sm4tWMYnCjYCwcubIadZ75mQu92880wrtt/YMij2fDxhsGEbvqflOM2nbQI64eMuIlxbK/rCDvevm075ObmsmNJBhj8sO3YzvShm9znI5b5HZVvUh2O59tT9OGGwXfTsMs7TZo0rUY3cGTx4rQq13QuXcjUqfcyRaztxuFwOJxrisi41Bf0Q7Rk5iXqhzXGo5nhaFBQGsSqr3wTOzW9WZWWkRIdv5DYb0AvyC5KCHOCJEVEs6lmlD9RZHzqiwIR/mZ/Sseb0D0h6+XFGRettIXFZpZMnZzo8gE9EhU3n100MjZVnTLlHnqdcipb8Lv37GPh7OxcFk5MnOoyW+1UPI0GzODNzUpBD6SC1PmLmIHwoW8ks+h7ZP4IXbt0Ylb9lq0/sXNUVWV7r6HZNAV9DTuOKQga+TkJGz2brPghm4XLzGayYFEGiY+f5GVKEHoDQTKCo59IHIzp1f++C558bi7sVB9gYR+jsVpjm1JFeNlLkgRBMughgLEvv8X2P5zNh343N2cW/dRb3mFx3uJ0E0zzjzQ1RLWycF6722x7dB0GNA+BtK8PMYvebtVTg1sxHgfV6rmguUzr5KQpKIsFABYL5N2C3hRmSej+H9lvv51eyfbyxWjYs/cAKwCfbB4Mmmq7FHpRdz82bPMKFtBxeRNahB1LDLp4MCFuAjt2tOozl2ayPWXk0ycxRZoewoeQxdMPDdzQSg9WpTYWPW6F9Pjj9YPWVfZTqqSkLha9ppnljIyMKkpTRWI0K2q7ybKviz4SDofD4XA4FVRv+rmBuhZonDFTKWdZMrtOVPwCbINt1kpN/Ze6UuuboXexEs2vO/VgVah5TLRWBISVomTsSS1f/ZcGoUYXj4xN24HP110PloOiyck1+LTtFZonXjgfWEpAc/JuKHjOJPR60vVgveMyIZjbmzEXB4Ba1gU9lb0BstFnb0aSJWLC/DGiSNbopzHcFSG7s0lpjGJW5Qb2N3GYg/dhDs6NTsiwEtUsoy/5f/1Mq84RIszWT60CNVETkhLQFq6w6t3x9eqvoaSkRA9VoGnkhSVLFryhB73GnUTQlRPKX7jZJULdFUVRID19vv5LBfZXWjQR6NqzY3esXvMtXC4oYMcjhw+FsLCm7HjixMlgRPdz0aLUGkuwRn/gKiH0wdOX2Pws6tAdvFwCzXyNsDr3PChYuFLat4TeWVthe2xfdo4j6LQzf619u3bQu1ePOiXEra8akbDYl+7tPTiOrrAjizOWsf24u8ayPSXIIMHzf10PzS4q8N32E7Cwd2cW/17GLra3M0V/1Xf4yBG2rwtuEyKq1gfYwwMppMpKN8eOAzs0R0e+/h5Yb7O9raOItOpFbmkXBt06WeC0shw2HZ8HTyfeAqpWNTMoVL/qgsuEYALexd0H9BgfNJDuGQ43y+8ygHVOjHnlbZCs+HBYxGg4/PYRcLHpTeycVmG+gBkBHcMGsu1s0VEWb8exe4BmSF3w+NeRcamzBBAeBgHTiy12f8NKUIngpCP04R2xd4jYOVt0BJoHtNND+PAoEUk0wG+//Q4HDh1mcfkt/oPXtzU9+q1Ye1psMDX9U/9vLrEfqqFG2WDvZOnQoT0LNz95BrrsPQzrxw4Gs9kMfziYC9n9ekFedARoeN6unbtAkmwPSFBiYeHh0KxF8/K4c+fOwbkzZ9kx5eixgzD44ZN6yAWCsGD6kI3JesiJGiUkMXHq+7irtoMxIjLy7tv79mlXudzT4nPxwkXYsH4DLbpuychY8Azdf/rD0EuKVQtlkZUhZOb0Yd+/qoe8S0hCwtRbRFHYqQerxWCoWilQrFSXvEabkp6+cJEeYHy0ftDLmBmv+fpLcN9t652evdqETJqUMsELITQYixcvWK4fcjgcDofD4XA4HA6H09BExaZ9qB8youIXrY+KS/1eDzYqNepFsRMRN+8dEcRn6TEB+CA3c9qTEQnv+Ipq8/Lu9cZ+Y+W2y9QTkiam6oc0J56gXauOibgS1DrX6MPrhy5RiNpRFoVBguz/maCUxhxfNi1b/6lBqJVEImPn3qsfukUWpANAxM+ItRQ0QTyuRzcYNUoIlQLdBEGao0chKFRBaJcjG2WiqayHsAp162j3Cq+LVuuJc+6QNHmVHizHlVI7FzsBz7G9vm5IXEokeuJCEjkxNSkqfkFZTNIy9lAnl963WhCdu0IJIc7vCXTwD8qHuolCqfPnTQ2Ey5yKip9PB9+xY0H2geyMxPLzImPTLgkCsI5lPOnT3MyUh9kPDrz49uKybtGSj+M7UTo8UtO0vCmTEproUfVK1WKhj16wFxlWTAQRcpZNFegHgp7e2Hbu0hk6de6kh9yjqRpkZWZVeblDw66+d/KGKn8UnZBOiGphCYmKnd8LBLKd5nx/49rXCbHm3H//PTB2bMVrNjurv/4WLl+2vaml71CGDBoAERGtWZhSVlYGy79cRaWox9hentrZtm07vPPOu/i3UvelS+d53fNvp4qOsKEWKAGbJMh2qhe0+Kiqlb2CGz16JDvPke/WbShPxIB+fSF5SpJTIigmkwkmJcVDUoLtmzoKfatrp0ePbmwvSVqtJOK6+iWkNOeA0UcDEo/S2aPHuoRoBC5cuMiOx4waAXdsy2aD0B03R6iu2CVBi9LWn7az47riMiFYXfrB3iTLicyUzJyslJv1aJekLbSNK6APGBoaAv2ahcBjnSPh8S6RsGZsL9h8dx/2e2XuHDuG7Y9n10+D77FBjI5L7UuLWJvJC5ob3Gi5/e2UY5FpYjLCo4+uhpZ3zGXf4tKtyViHNhQJCgrQj6B8FERdcJuQLonpRkEUmtNj1ayd+RWG7GM/OGBPW+V3hQOaB0P+Nw9A5j9Hs63wuwfguZQe+q8VNG1qG7qx+QfnN8G1wWVCIuPmrS9SLGZ8ziwaxscsZj9U4tz5C2xfisXKkUKriuUfi6j2GWwpTIHX1g8DNerPbP/ej5P1swAG9r+d7fPzL7N9XXCZkNzMe8o/mabVMPobAbfCRts4jEqosgxx+ucTdlr5+bC9IJbAXTc9A0Pb3A8j2j4OrwxbD6rWMO8jXSak+ah5/rajiprQSrW5EuHh4XDnC/9kx3ldB7L99M4R7HsQiskoQ2TILRAd0h2a+7eFk4X7WbydX379ne1NJlvC64LLhPgEiEW2I4LG4tx4enSJhNsKtA4d8VDQpb8eQrARpHFtBo5h35xQ6JgUSTCASQ5km9H5O304cdI2OGD4MO8+yveEy4SUXjIGCkFWNjpI0qSltOY6STptYj/qBLz3d/3ImYAP32R7+vFM9tlCCDaFQ6BPU7YFm1jdwXAch7Lgtzvg0Dnbt/lWa+3ehbtMyPmNSUXZc+8v04MuMYwZjv/IesiG2KI5GEbYcnfamA4Q2SwAZNEH/AzBbDNKLG8YGUtZPQKKfBokPOf7I/+CYY/nwuinc3Z9vHEw+WjDoJ/ZCV7i0RxofdcXHU6ufOAQPe4YP4t0lzfBwoXzWONHybsJax16bLECGA0gKgrIv28Ef3/bTAhmtRT2nlvHju3cFN4fvly6ttxgtLfyC7dNhculVcehyAYBTvQfKs0UZrq3VhGv7ZqEhOQu+Mx7OnSgI31sf/byolXw6tj+IIWEQK+OHWH082/AV/+egTWTBocPHMRiYik/12qxwKAhg6GouKIm37t7j1NbFHMX1mpW14/kFyhDYX5pzBMjfnRpCtQ4IXrQJcOGD4MQNFMcoTlfucGko4MyFmeUS8WRHuPOvRcaZX5aD1aBSshiJV0eH7rJqYH2OiFTpkzpoCjCY3rQLZjB2t0T7nqWWruVE0Bz/6vlKz9CS5qKyh1zMzIW7Phw3dAhsoFs0FTna9ipPMuE1wmxf6uGD3cQb9SRRdYjkyZNXUGIcBc9Tk+fX/5c735ze4fgEL+DZSXOlVmtEkK/h6ucu55wNcypZkOcnBNDeevrbv5NQ5oWmUtVIFat3WOjNjv1F1SbEJRENpblKD3YaBCi5aenL3A96MwFHhOSkJAQLklGh+a7cREE7edFixad0oMe8ZiQuLhpzQwGUjHosJHRNEO3JUvmOA8W5nA4HA6Hw+FwOBwOh8PhcDgcDofD4XA4HA949X69PmkdO+9hSZBmsYGFeHtCtFW5WSlsgIAjERPSPhJFmK4H8VSRvhU9kZM1LVKPuS5pVIFExqW+KoAwQw9WgJmtEbLYXy19SLUUWyymJnkgCBVjuhxo7E+2GptGT1xM4hKi0eWNaolRMjQ7vGTSeT3IiL53tkm8pAQf++qhKzakob5odIGglixFLWHDVWsLnRCePjr9JsRW9dkghORj9ef16JurkQYTSFT8/LYCSNs0TWEj5AQBjIIgNsU2g/3uFtpWMDCjazAurBwCB7Cdqf5ToquUBhFI1F3zQwU/n0vEq6oJBSBor+YsmzZTj6hCVGzafnzSakYciqAQ0v9UVnLdv3a4gtRIIJET5t9NNHXfia/uYRP4tU2cFaxA2FMaUd4+sWRS+eqJrSbO7WkUA37VlGoWVCSgYWmuMvesKyLi5o0VBXk1mySwEoJKXsr+MsX1qPZrDK8FEhU7/0cQiG0GUkGyjUTWF/YQJB/IXpJAi7pTHUPnDRVVSxrGu24ziPaPnKx7XtRD1RIZl1agaRAo4lPf2kaCm1qIEB4kQFiAsM/XKBTgBVFJyEYNxK+nTU5w+grhWsErgXQcnxVYIhXl4MlsfDhm+wuqBj+IElmGIfYdCQHygWARX8lZmZxHw5SkpOQHcfepLVQ7ZFlmQ9MDAis+JqsNO37bAceOHaMP6hW0wKmqVqu5huuCR4HQKknVQvKJwwSwVqsQfnpFsu2jMCQyNvUIPnxbWwgvR7Q3c7JSnps8OcWsaRo1h9gQ+LIyMzvDG3x8jDBm7BgIDKqY/tUROgicTjNcWFAIxSXFeH1bLtO/CwwMBB+TCWR9VtHKUAFv+2kb7N+7361s6HXss5L6+PhASIi/6b///a/3CagDXmkIxTYpiMC+/8KEFAqE5IBk6ApYbQmiDGFNLxt/+eQRJjn6QYbBIO2hHxvRzFu8OI2VOG/IXL6CTedaGfqF4sABfcEXM7sm5J44CRs2bgZDpW+N6HPdcnMXuLlrFz2mAovFQqebZcKzfaxOeqSnp9m+Y2tg7DamFwjla4JileWPQulAhUGhpuz5kwFu6xSa+Oo4djybfTrtKAz6GdDYMSNhUtJEGDF8CCut6NG73VwRGdEaUpInse+dWrVqqcdiGrCA7N6zr3ze66sFrzWkJlTWkEWLUss/JnPF7j17WeY4csvNXdm6ZXSG83d2HYdZA6uWZEfczXruiiXLlrMqzw79joVOKk41gnKNaEhVIscvaBUVv2gTXRw5Mj5thx5dI06fOuMkDCrA8XffyYRhhzYRZ0rNTDD/O3QSPj92GmYdPQWOnwMJRu+TkhA/wekLWvqxEdUUbzS5oamTQCRJCUfVH0QdQKzGutOlASPjUrfsIoN/dzUtfmVoBqzfhE2TAz263Qx+vlX7FalQfrtYBG8+txHuj2kBD8W0BAkjaYNOt5/G3lZ+/CaWjcrT6lcmdvw4JwHQRryyll4JaiSQ9mNX+UTHzyd06Qs6v4gmSDscLTDMYqwDhX6YUucW1A10WQvHqoxWIx07dtBDzpwttUCBxVbN0M+v//LhT/DKZ7/C87N+ZNuSDYeACFhF4iaI9Js+FYWogIqbO27v01s/svH7ziv/uVONBFJmuhhPs5ytQ0I79uwlTBB+FjSpDe0ap5sRSmdjnO03DxQWVXyf22z/EYj9y99B27lXj3GG3uqi2fbhqKJoUFyKmR3+CfzffdHw5vT+kDT8JpAEmW1/ndoLnk7sgYKzhf/9g+vlQlo0b6Yf2aAN/ZWutmokkBNZKQs18bTtU+4KnshZltwne/mU8jm/Oorb36amcHXIss3WDzt0DHqmLQNroD8UTn4YlF8rJtah2XO0sARW5Z6HsRFhLE6UBNhx6CIUlljAqpph99m18NvpVeXbvvMb2XkUd4toUC7llfuwDCoMb83zhsJrgaAD+AGdlKry1HiYhqpTBnmAnL8A5vkZUPTIsyD1uxPGvvQv6JW6lNZD+hmoOVMfgbwOfSD/lkHQ+rkZsLr4FLzYNgxe7tmWCchqVSGv0AwWq8bMxJz8nXDs0q/l275z38OyPX+DJbtpf6X7DP5+s3M/5E0dXFeXjYn3GqJJ/5AMfiDIJrbZwQIVSyfeiopL2x+NQouMS1u/Rxi5x12jbln3PZS8/CZYN2JmYPtB3JnD2MgSqwLW9Zuh6M8zyrXGgsL4J1qgScPbQYsmqKz4AKVKEZS52EpVuiyq6yqITjPlqA2aIkBEB6/6ORuUWutnzIT5Y7RKC3DZ8RWKoKe8ETSUN60GXPkhVhRM0fS/sAx1i6pAwBfvg2GQ88oydhbufAFGtH0Isvb9E0qtVafmoQ360/0WwXs/ToFnB2TosQArV6+BwsKK9ktAG6QgbA6osm2BGbpOHdFkOLEzEE7s9ofbJ505KBk0M+bWjulDv7+HndRA1FogERNSXxYl6TVaZ6Gnfig3a1rHNhMWjFNF+NJXKKxWIJS8zv1ZnecW/C1w/48guxHaol0vgp8hBAKM7l8SakSDXWe/gWf6L4GDhw7DL7/ucNIM6rxOSoyD/NLjsPz3J8CilODv3lUcRNPyLaLY549DN7FZVeqDWgvEHS3HzfJr6lP89s2GX6ZrGs1T4nLRNHXNOih4+gWmIbKqgXHCWPD5+4twNOkBaLr7AGgGGQSM3zE1Fk50bAs9u3eDrl1dThnlkSK05NZv3ATFxVVnhY2MaAUD+lfVPlpGUh6cCIPuveCxvFTG6CuBUqY8f+pyyfszx/9Sq2lo610gFMeuE3fQdJolEYzoyImVUk37rO6ccDcoaIXJuqnrCHXiioqK4HL+ZSgoKCjvBgkODgY/Pz82iww9xz7NTWVysnNg+8/bnTSlCvhIIRFmuC3xLCiW2mWTwUcEq0X9WS0jTz4xZrNt3fpqaBCB0EktJEn7MybYvVfmJTfd1B5u7nbL/+Gh9waIKwjZlbls+VeosTVKM8oMy4vl3cREOH+x+ZnpGHwfK2l0WPQTaoDBJGJBElv8ceQ6t6Nj6l0gQ4bMkFu3zrYqirOVZe+4qwu0+qPTnEbHRENkVCT4+/uDwVgx6Q393YIadfHiJThy5DDTIPt7jZrg2PFIkWUDtoFKQFpamtOcgR+vGzoA69VPZR+ps2KpZvCGHY3Mnj78+wf0UBXqVSBJSdPewGx5Tg+Wo2nkLSxpNXuRcQUhRNRQjk9TATtDMtPTF7gdwvTR9wNDJSK9ZTSJf6g8JRMFHVoSGtrMlHRzRtV6WKfeBJKUlEyLSINUgcghUVTpBKJeFHcjNl3qLCwAA/SIekUUJSgpyQ/68ssvqZPjkfT0ROli+Dk29FUMLDr5SO9fqu9x5Vxd1KlEYxV1D5bEuVVV+0aB/B2rsJf0QL1Q5yomPv6+DrJsRisIdfmGQaAWytuN9RaRw+FwOBwOh8PhcDgcDofD4XA4HA6Hw+FwOBwOh8PhcDgcDofD4XA4HA6Hw+FwOBzO9U9DfVfukciJc3sDkV4nmjDjRFbyNj3aiYhxqbeJBmErADkJorTMai584fSKR2o1ocu1ROMKJDFdilSsG0XJMIDN2ShIAGatXc7K5KP6GTpEiE5I1xwnQaOTpikW810nlyev0qOuS+o2oUsNaJ+cGhStgSIAsQmDQlQAH+FAl8TdbI54O5Gx83dXnpGOTkUriurtevC6pdEEcti/pFRwNREM0eRC6+9FreMWDMeQEB2X+roggMtprFUi7NEPr1satcqKik39HQShmx6sMUTRRud+dc+3evC6pNE0hEIEMkc/rB2SOFc/ciImPi1aP7zmaVQN6ZAwp7VF8D9BlNouxYGPq5H3NIPheVDK+giCnIwGwkNY7YGmWvfnZqXUfA7Aq4xGFUhEwqdNJCHkYu0FQhHQ4vJBwVhRDhVzUgmiBIRoo3KWJX+nR12TNGqVJap+v9VNGBTCLC5HYVBomBBSMRfsNUqDaUhkbOoavHx3PGRzN6HlVLGailvwcfBERnXrHbpAEA1gVcwDTi2/Z4sedc3RIBoSEYdetmQcg3nbggqiWmEIAhZu8naAbPDJkWSZblpxaVOU5D4mJC/BduTEqeUpN846ht4SFZe2AHdTbCHPYKYX5mYmB+OjuJwFLXLCvLsFyfAlcyI9QAhsyc2a1iDT+jUmDaIhWMuP0Q89g267J2FQcpff8xUQ69MVS7K6Qlh+PQiD4rVAItBkjYqb77QQR2TsvOlR8WkpetAR71Zt1rRPPAnDTk7mPe8TojqvLaGDpi/kyIaJevCax6sqq2X8/E5GyWcf7YPCuv4HUbNMI4L8lCDJz7D5FjX1rzlZKW/ppwPMmCFG7eywBUv17Z4a55zMZCwQ1QuEEhmXOksA8WHdRijHtspoYoNUvVcCrxISdfe8NoKP6ai9U5BaM4QuJaRPfolCuQ+dsipedOT4ub1FWf6ZCc0FNVmsPiJ+7hhBk9dYVQLtmotwU0sR2uPeIIkQ2QR+okkhoB2TANbs3UsWzpyZ5HZu3KsZrzMkMi6tDE+uWNrMAVGQhxxfNtnl2rO0qhNV+YQedKImAnn89YWv9owxzPAz0B4Um564kjOdz52uxKAoaikerpOaNZ2cNGxYkf7zVU+1GdIlMd1YoFgfFAXhQ1r9YGk/L2nkblUQ7xQk4RWWKwRKBQ3uMlgubjm85mnm+SUmJhoFwXAIbxHFLlRLWrVuBf3693M7sb43FBcXw4Z1G9j6hN6CwrysquaWS5YsqWbJ6/rFo0BixqcNJkbDxvJ3E2jp5CybWv43UXGp/0D9eN5WXhlWLPX03YYwaVLyeZQVW7i4Nvj6+sLosaNdrjtSG+h1Duw7ALt27WJa5A14mnr58kX/NWvW1LV7wWs8plaTtAecXxRVTgj5TnDIMDR32T4hIXm6ozDowsQlJaVebaWlpRAREQF33X2XW2HQZTDouWfOnIXs7GzcciAnJwcuXLgIFqvVpTbRuA4dO8Cd4+6kWl7lvvaN3t8OniYFBDSlKzM0Gh6LSkTC4vaiatkiyKZwex+UqBo6Hf9y0gF6HBmbtgNLUXcqVzRLaXfFJ7RxT0xMXoXxd9BzaEakpn4BJi8XFT5+PAd++nk7yzRHaJCuuUuXZG3XNoatE+KO06fPwMHDR9jCxK5WjQ4I8Idxd47VQ1V58MHpUFhom9odn+N4RsaCNizQCHilu3SJVdFoOElUM9ZaMmayshf/MAb/HHOF6cUXuZnT/qCfju1H8g8okP70uGvXLvDKKy+w+Oo4cvQYbPv5lypVisVihSGDBkB0NJvX3muoZv60bTucOn26yjXpMhaJE2P1kDOzZ8+FNWts78FQILkokDq1gzXBqwo698uppzSl7Bw9potKYtLoK1YmDBukfCXpynjbGBcUFLLMq5xxtC1JnpJYY2FQ6Hq3QwYPgKGDB7JqzhEaXrnqaz3kTF0MiLridYspGkzly2KiGMxYdMpTKIAwTT+sNd98u7ZKmxEaGgIT7r4TtVIEV8t1O26eaNmyBcROGFdFKAVYLe3e7Xpl0SuF1wJBDdlnW72TZGD1ZELPHAMkB7PisiYobleM8Yadu/aAUimzggIDYcyoEfDkj/th0IqfYXA127T1ntex9cc2Z8L4u1B4FaWfauPO3XtQUFdOIyrjXD/UE45tSOfOneDVV92v6ECrh7QF6WB0WLqIZtSkRNtCNpPW7YQP+neCcJPTSKEqjPv6N1gxpqcecs+hQ0dh+6+/OlWN0dFR0O/22/QQwOefz4ZvvlnLjq/KNqQ6evWaVZGbNWT/gYNOwqCMGjFMP7KhagQys8/BwiOny7e1p2yLQFLUaqosRzp0aAt+/s4W2mG0yCqvO3WlqJNAomJTX4mMS8272C7cEj0hM0SPrhGVl8w2GgzQpEmlhSKxMF82K3C6xAIl+MR0szisMSZhaZd8vF++ZPRIOgSsArrAfU6uW7ukUambhgiQhA16iGYtAU0sLl8dnhAvlopGqBNX+RFGDB+iH1WACgJtg3wh6IIV/u+xr+HZh1fDpKlZEDjyi/Lthzd+ZfuAEV9AmwT6fsw9vugTVV417vedu/WjK0vdBAJQ7tZiIW4RGZd2ISJu/t5iMaSPHu0R6mE7VOXMCgrExrwydOnVJcfOwbxt2ZByR0fI+/p+yP/mfrjssJ1bfS/bF373AJw8XwwWxXND3fvWHvqRDeqlV7bCrgQ1Fkh4YnoA3fd6eJaBCEJrFqmDedsUNaYzqoge45njKBBH6AqdrrpLFLzeP3q3hzsjw5gAj54qgHW/nnTaRJH28uLdHQTsCdo949gbQO9bk87HhqJGAomOm5fqqyqF0Qnp5MLFYItAvBlJ4h66AKQjMVGunT8DZvT0H/ZC5vFzLMNPnC2Gdb+cgrXbT8K3P+ewja4MTTfUM/TCtfKw5uZdvCTZFk62Q62uMnOj9SG6pWYaIsjTWBc8fXOIHns5gggiXWMd9zZfpeao2LCGtW6lh5yxYiPyXr9OcFdUGPNK20YEwYTBkSC0ewz8O72E24vw9w2j2DZz3Uj4+z+Wwlubx7DwK98NALPqtEAngwqgskOZf7nqEuCNTY0EQjS1yrsBtti9pjxyPCNBoF3zVos2UAKlQP/ZK6gwRr3+LviOncQyvDJGrE5SNuzGduQs05Cf96EJ/O0eaBnYBl4Ztg639eXbjOHr4dm+35SH2za9DYrMzpp4NVMjgdxu8Al0dKiw1gbFWjYxJ+ueT/QoOP3V5B98odCz21yJVjv3grGoBNRL+aD8ulOPrcCCzuNKdPoe6hTBLK7YwW3gj5NvATP6DopmgY3H58Emfdt4bA6ayKzbjUF7iK8laiSQjIwkFdNX/jpWMPrCyazkTD3oiJdNKyqXLEH3xV8BwXaCFv/ClMf0X2xIGP3fPTnw+m9HYd3JS0xDZq/YD4+8uQlMRglvJECQsQkE+oSVb7Lg2au3U/khTcYrv1xvzRr12LkvgkAi9CC2JWYsr96NGnGFn58vhB08xhayL0dTQdm+Qw8AfDSgC4yLDIfhrZpAG/RFaLX/4PjOkPnPsVBqwQYc26wmfpHQxLc125ri8YWSbMjO36E38q6hJq6jRUcb+KAgZkBeUbwTCB3WE59GiCD9TY/REYWouKXeW1pY9Vg3/wRlb38IBYkPwOBnZsJtsxdXKaqFyY9CXrvb4PK4qWD6ZA7cfjoXBjQLhkh/EwpAgFc+/RmGPv4l+BplsKhm2H5iOfxy8qtK2wrIKz2lX7EqtLvfsfqlfWp0Yf0rjXcCmTlTEwBtyUrYhgWVbe/Va7tTZ5QCxmD90AnLiq+h6A9PQ+lnaaDu2geEDh9xyJRyaJxBBu3wMSj94HMonPoIqMey2U/UMnrtodtgyyexqCEKmsRGGBiTDAOip1bapkCor2urjbL5h636kQ2qLfWx5ntd8brKIkTZQy0qUfYFQXLMf9LqYrscS8SEtDlRsfP+Fxk7v6QM/LvqPzphHD0chKZN9JCXoGzEFs1Aio4EH1mE3w5cgJdRQ177fDsYMVxivQzfHZkFa498Umn7FM4VHdEv4gytnopLnE3hZtG1rnnrFa8FkpOZ0k3KuxhyPGOioKqWPo7+Bu3LwgJ2Lzohj2Dp9tWjq2LygZAtq0Bs4mU/JBVGyxYQvC6LenLw2MSucN9dHaFjVAi0iwhmFpe/MRTiurwIsV2er7Q9h2ZxR/1Czny3boN+ZEMgMhwumQ0fru8La/f/DczWIupuXRFc1BfeEZOUSTRrVYeLoIxvlrdAoGAbiuvufUj+bSOBFFb9e0ekdjEQ9NV8Wp/oMRWUKoXwwdYUeOz2OfDptoexHFQ9Z+LNr8DXhz6E2M7PscaeQkemfLt2vVP7oRjOQFGThXik9xgLKhSe84U93zSFiG4FZRG3FB9EtVKtGvz5qRHfr7Od1DDUSiBtE2cFqyQ0v/x7cwpNIFYF3grEuuVnKHrgKT3kAkWFgDkfgGGg635Ku0D+MhC1xwOf//K4k0AWLl7iJAyqHZfDZqP5XXUsN5UxterszqqINjjalAUK0f702JDvP7PF1i9eV1mOWEiIBZ/RyuQpiKjd2i05UpaMcfn6KdVi+XK1fuQGbPBL17kcnaojQJm1ENYf+wLWHf3M7Xa59AyeKbB2I2NplpMwKC1bhcFDI5ZBTNP++m967iOs2qoIokVO6MuyILzepx9vHKJ9tH7Q39J3J3rn9HiJ89PVkIi4tL9ZFPG/576ayj4/aDllVpjB2vR8V2FD9VVWv7FA8hz6jugbO1o1OVRPeVGt4NwbL0LfXrfqMc4cuPADNuqeywD1UzoGD4XML1foMRVQyyopIU4P2fjxyIew+2Qm+jDOM0m4Q5IF6jplypL1iQcHbnFvZ3tJnQTiilbxCyf1Ftf+yySWsvfQXbp0RjfmRfabI/k9hwEpLQMRS64UGgIB778BZ/YeAPE/H4Ox1Mw8d3OAP6x98Snww+Phw4ZCcFDVdyXVcfDgYfj5l1/ZOCxHqDbY39tX5vNP50NxxOdg9PP+/YhsEEC1EjqE5cFHh26q9Wd19S4QiuMgBzquKiLC6bUJZrYIj2Z9ByarFdKiWsCl4QOwgS9iJTageTPod/IcdP7qW7CgQNb/ZTpIqD3UcaMjUY4cOQIn6YhE9BkcPW071AM3GA3QoUN7zCRjlSqKQv9229afwGh0XducPXsemnfLxgbdNnqxJlCNURRyASvyvz46bPNsPdprGlwg7rBgqSd4ex/MaEdoxvfs1RNiOnXCel8Dyerc/UGFQNDezcvLY6Pa8/PzWaaL2AIHhwSzjb51dPf2j2rKqpWroKS4+pmebks8C4HN6EdKekQNoC/LVJUQzOCPpg/b9IQeXS1XTCCeoA1wixYtYPDQwdWOBnHUAMcXTq4oLiqGtd+t9fpVLdEECGhqudh32umzeNylNoJhj4f/YCFaNH3opmo/hG0QgUyenPKoqmp1HsuEGUwSEuMHYYIGVZfZ1aBhVff277/trPFLc0Eg+enpC/6VurVPUGGZ8VvURa/GC1SGCUYj6Y8O+36SLcY1DaQhKS9jbV7DPhL3oNMnDBjU/+mmTZuy+r864di1xmw2w55du88dPXo8DaNqZeLjtXzS0+c/joflN/1ow+Dv8A7D6DVrUk6MJgnEUs33/mEby/SoKtS7QLC6eg4f9A09yBBFfBCsU+sKrWoC0dJq164dNA0LY72zjte1opFAR4+cPHECjh09xgTjWKV5AxW2iyrtExTKI/pxOR+uHzQL7/AQOowCbdeqw2AU4UKxHPLcqO/cviuuV4EkJCR3NBik/Y4Johlitao3LVu28JAedVVz771DTBZLdGnlNKCoRi5ePN82vrQSH28c9GcgwqtYOPw1D4IxmkT4Q98NHvO8XgWCbQdxMZT/DJa6a21SmF4oBCejhPaVaVpZYEZGhtsPSD9eP2QKWobvS0YxTFOcBcOESsgj6KOUv+52Rb0JJDFxai7etPxtYn1CTVVXPocraIHw1oqqKViwLmZkLAjTg27BNoaO+v5aloRwNH1ZHxhRyUoUxjjbGe6pF4EkJU39HC9Vp08S3EEFoWnKNFEkXg6ckFthaV7dgEJZi0IZqQc9Mmv7kDCtEAKEMs386B3fn9ajPVJngSQkTBliMBg2uKiqrkto1UOI+uDixQuwEHKue+qkIQkJ00ZJkub8scUNgiQZYcGCOcv1YL1RJ4EkJSXTeqreDINrCVk2wMmTx3w3bnTv5NWGWnmvdrCBq/cScq2gKNYj9S0MSp1K94wZM8Q9ew4/iRYQmnm1HzB3rYFW3NHgYN9/fvLJJ969xeJwOBwOh8PhcDgcDofD4XA4HA6Hw+FwOBwOh8PhcDgcDofD4XA4HA6Hw+FwOBwOh8PhcDgcDofD4XA4HA6Hw+FwOBwOh8PhcDgcDofD4XA4HA6Hw+FwOBwOh8PhcDicG4cbchXI6AmzYwzm5qcPr7nTrEfVmFaxc2+SBbm7JoBVErR8ULWz2VlHDwDMvDFWAb5BuCEUJCb+s2iV+D0gCDBeEOUegAf0P81Suk0AeVL28inH9VOrJToxvYWmmJdJsl8/TaULe+KV6GL1goj/G0GzFl0CEL8lRFmYm3XvDbvy6fXCdasgEXHzbhYBXgBBvgOVIoSodFHUSovBUkURJNBUZWngwUNT9+6dadF/cUnEhPljBFHIEoCYqlyrEoKI19XU13Izp83QozjXIHVaG/pqpXVcagQW/TcFyXcKEA2Vg5Z7FwWaEPxZwcIsTCzq1KkwOm7Bv/RfqhAdl/q6KMIabHeqVQ4K0VT9iHMtc922INGxafEgyUuwoGIaa7SMOFUbFf9Ew+aF/SH+a8Ccqnllogqjcr5M/k4Pca5BrssWhGIN9NuoKcp8QfbRY7yGGl4y+hVG1CwfutVKORBNIj30Q841ynXbglDQDxkrEGG2IMkt0NHQYxsXQkiqweDz5NGMpMt6VDnRE2aHaLJPa1GDSA20fiiM4UTQzhAif34ic+oa/TTOFeS6VpCO4z8LLBV9/icYTFOJUuse3bpBe7gwmwnRNqCpdgDblWbYcPdCpY0C0YBBq+6v6GYgbb/QvMPz5+ZkpTxgi+RcKa5rBYmOTZ0CkvQOIUJL6lZcSwiChEqirgmQjZP2ZiQV6dGcRuaaVJCou+e1ISC3l2TlHCEGC9EUlg5BlIlKLFFYuB4URHEY+hFNr+XeJAFbGKIqmUKeZWr2xvvpSxdOI3PNKUhUXNobgmD4KwHVveNM6v4ym70f0ZT9mEO0F6qExuCFRZEIPdEY6odB33KzqIEQJAO6TpZtRCHJJ76657AezWlEriUFESJiU/8syT7/cvnSr06gjwBgwWt+RSTtuRNLvCuM3UZ97X/Z/9wfNQH+JAhiKO0grhcEES+lHtQUuPfkVylb9VjOFeCaUZCouNRbsfh9LkqGHmh26LF1hTrPxCyA9kZO1j0z9chaER278A4NrB+jmRdd2xaMtlqEKOuNknHS4SWTzuvRnCvINfMeRBW0FqggMaDVV8tB6wbtoiip/eqqHJTsrCmr/TTLLVjzr8YWoIaOD6unDhhKzplyMlOGc+W4eqj3FiQ6bt5YDYTH8dK3YXVowv0voiI8nr0ieb9+CkTdNT8UZPUlkAyPiUZ/k2ouMGNhzVCs0jOnVyRf0E9zoktiurHYYknQJOlvoii1sQ0fqT1oDSmiRe2WverefXpUvUCfs8hq2Qai2N3blkSQjKAppYNys+7drEdxrhLqVUEiY1NHoys7SxANMXSMkx00O9DhtZ7BUnkKbXUZ9x1w54u1rX4GPceA0daPhMDWf8qeO8xjj03M+NSOqkiS8VrP4N8FEI36JDUmPSdz2iT9uF6JjJv3DPrz/xAEwWnclor6Qt0UulHVYce4F1FBzh4o7Qj77z3ITuRcNdRvCzJjhhj1e4fZgmS4p6aFVpBNQMylXXO+TNmrR3lF1FRsjUrJ//AwyRbjJYTMyMlKeU0P1Svh4+YONIjSyhB/MahjKwHaNhOhXbgIsgRgkASQ0LA14DHds/eITEtkPK4QB/pGoCgK3WPrKpQJAjHLklysqMqvmiasNUjGlUlJ43P00zkNRP0qyMOzDJHnA5ahIz3O2QTC2xBNxXKATQYtBoR+PIFFhJYMG6xh0az/K5V9/nLeixdjM1AZ9+49HQhQlIRlKR6r4dH0KvrPXkBUEbS62WmIpvtEJpMRWrZqBTd1vAn8/f0NmExZ1At/RSrrB7siUSVCrGazWTl44CAcP3acKRV9JpHdvF6hzf0OvPUWQoTUzp3b7Z058/r/OKxOuUjt7RJraT9VEIcJIGABJbfZSnpFkcDDY0ZVG32kUj9+ZGzaBLz5JyDJzdAA12MR+uERbmiSnRQF4QsfS/H7B1c8Uu6XPPnkkz7nzl16Cq87AwuKv15IGhV6T1EUoUmTJtC5S2do3qI5Pu/VUVboc+Xl5cHePXvh7Jmz7LkcW6b6wH49vPbs0lLy1xUrFrr0G68Hap1z0UNmm7RQwwuiwfQyUdy4DIIEfpolbH/WvRf1GCciEhaMFVVtFtpXUUAqd92y8Uu0xZmVmzUNnX6A+PgpHQwGYZ4kGfrSmrKxoYpBlaJTl07QCluL2ioFLWD2Quau8NoVn+5rWwlIksSUZP++/XD23FnM0Yr71gf0+iij4/h4yYsXp23Ro68rap9baE5FnfV/WvILeUs1F6Ikmdtp+80OfeGlabFYwF1+eoqtyPNoac3Ekwzlf0sLDzZC1CbXLCWXJUWccHxF8kY0qeR9+w6/YzAYnrJaq/o3vr6+0LNndyzAoXpMfWHLolOnz0Dr1q3B6GOskWKoqorJI2h2+UFoaAjba+itFxYWQpnZDGVlZaAqKk12ObQFNfmawMdohMCgQJBlA5SWlkJ+/mUoKKTWJ2GF09vCTlsVWqGcyMmFli1a6EnyXunMZgv8+usOOHfuHLuvI/TaqqptQrPrviVL0o7p0dcNtVcQnbaJ6cFWpawPlurWQIS7MePvxCJe3ntDC7umWn8ggrBQJMJWgXZdCcJwrBcng8i6gtl5FDy0EkF7RlSF9eZSkn3223uK9Z8gKWnazfj7p7Is9qWFzg6tXWnBffvtN6oIrz44fPgo/PrbDlDwnrQwVAcWFnwOESIjWkNE61asxQkMDNB/rR9KSkrg/PmLcPLUacjOyWEK603aaV7JsgxdOneErmga1gR6j/ff/xA2b97idC+bgignBEEal56e9rsefd1QZwWpTGTc/BfQd3gRi72frVXR0X0LCjbL+I9zLUzfBQiK+b7j3Q+nggvnLyEhuQtWmKggUv/KCtIFhf3KKy94VYC95eTJU/AL1ppFxcXVXpc+Ay00N3VoB+3btYWAgPpViOqgrQtVlD17D2Btb/bqeX2wJby1R3eIiYnWYz1jsVggNXU+rFr1NVMyOzYFUXNRtndfjwpSfyVKBzPfgGZVhclkBxWCvhth70cqKQeFuhuqIKR0/K2nvx51RaA15bZt22HDps1QggXPU2GjitoUW4gxo0dC0sRY6NG9W6MrB4Wal506doSJceNh/Lg7IAJbL08+GjXNLBYrbNm6DdZt2ASuTFaOjXpvQaLj0lJB9pnGunmxpkJp0NKv4O6jmIuH/5TbrKu/1WK+H+MfE0W5A2G9hwhtXTRtl6BZBmcvvz/fFllBY7Qg+fkFsG37djRfLng0WagSNUVfp0+f3hASEgIHL5fA96fzoAgLZV2dYKMoQGKbFhBmwjqmDhQXl8D2X35DM+yUx3yhaQkKDITevW+FFs2b6bFVuVFbkHpXEEpk7Jx2WPiTMO8noGGVnp2V/G/9JyeiJizsL4AyWiXkkCQErsxeHldFMew0tIJcupQHm7dsxYJV7LaQ0zbR5OMDvW/tAZGRESzuACrHq78chjL0PeLbNIMm1ImnFUMtoH8287cj0MLXB1aO6anH1o3z58/Dtp9/Yc69u3RRJfE1maB3r57l6aoMV5CrnIZUENo7tFE3qTy1AC2aNYNBgwYwJ9wObT1eRgUJMsgws1c7aOVX40kiysGKAm5f/hNTkBX1pCB2fvrpZziW7f7FO81Ho9EIffvcBq1bt9RjK+A+yBUiKn5+29axqdMi49JmRk9c8Flk3LxR+k+NAnVqt2z9yaNy0BahQ/t2MHToICflqAw1j7aeuwzdlm2BVvM3QMTCjVW2ZmkbYPTqX2DnpUL9rxqH22+/DTp16uA2jTSe5sWvO3ZAXr7bhvyG44q1INET5t6piVKaKPuGEtWMVZjdcaePRP6SkzntbVvYhq0FET6RZXFAfbUg9Dq0p+rQ4SNufQ5qftzUoT30QrPKVeFy14LgYwERCPxv+T74YecZfDbb39J4kyyChNeqbIrR0Cb0ZXxQCfs2C7ZFIvQ0eusB3VpAwtC2EOBXe/9k5649sHdf+cDqKiiKCu3aRmN6e7IWxc6N2oLU/4sDL2lyc6wvyn2gAPT9SUWBZwjC6OBO8XeEdpmYm79v2ZGAcevDFEF63V82jzRqRTKppNfh4eEwZMggt7WjO+iQDOrIulMsqhzNm4VDn9t6Y6FwnVUXzVZYf/oSK9RjIsLglwuF8PiWvTDrwAn4IGM3fLPqCDQL9YUpI9pDh1ZB0CkyGNq3DoK2uLWrtNH4EZ2aw5CbmjnFd2vXBPYcvwRvzNsBYXitWzuGgVTLsVbN0RHPy8uHgoJCl/lF8+LixYvQDM1J6rzboZXJzp274NChI075Ra+BlVQB7hfu2bPzrB593XDFTCyioYSJmxJtq1lv1wisiYpLI6GGM+etgm+KpqleTfvpDbTwH0Rhe0LEx7PVpN7V2Ba85qAWIZA5siesvaM3TG3XkhWmmBaBEDsoBhKHt6vVdteAaOgUHcpaHNpiVmp4asztfXrrR64RRQmOHTvOWo0bnQZVkMjxn7WKik9dGBmX+hP6GP+KHp82rHVcat+o+HkzVBAWCaKht+dh8faSQPf1oxh2aEHLzsl12+rQGjMmJgb8/Hz1mOqR8Vq784ph5Ort0B39kFn7TrC2jtb2ZosCf/7vjxB+5zzqd7EtOn5Ble2Bf2yyXawKtKamV2MjqmxRtYSaSJ07dWSVhCuoUh9Hh54OMbnRqVtOeyAibv5kkWhfYG771qrKo+9F2N9hjYl67CcUQFtpNwQLF0Fz0Ova+iCnz5xlPVfusFoVGDSwL0RHRXk03Vz5IBfKLKDgc326dB98nrkX4oe2gX8/2U//Cxtl5DQcubgdzIo+YYqOqhIwW51NTl8fCb7+KRfW4HZnvyjod3MLkNGko2mnfykKMrQK6gjRId1tf+AFZ86cgbXrN7n1vWgF0a9fH2gTHc3Sz3ux6hui/UmQDF4rBx1qgpTg6etQ8O9rRH0cVeM1/GWuRoS9dEwXCoGdWx+4KvTU4pNQMcIOHYOYLdshaM9BWlL0X6uHtiBHC0vh7V3Z8OL2w7Du1CVWgGkLoqgazPhsO7YSC6HbfXPhiTn/B18f/hgulxQDUTCbFBPbROILvnKA0waqL4zpfRP85/ERMOrWDhBgDAST5M9+M0q+sO1kJizd8zpcKM62PYgXBAUFVdsme6oYbhQaNAeixqc9BTK8g5KoqHIqwb7H1tStoqY9m52V/KMeXYUJCVNvkQTDXB9Z60kHBNqpbQty5uw52LDxez2E18G/NRaXQJcV30Lr7btA9TECKSkFn4l3g/8bL9E3hPqZzji2IK9hCxJmMsLvlwrBjM+4dOUhWIabYwtSalahTC2ElQffhDNF+yClxzvQPKAd+602qGiizvntj3C57Bzc2/Pf0NQvUv/FM3TA47LlK7Alct+C9O9/O8ToLShvQRqAnC+nvZ8T1skPi98vrnRRkHxAU8oyfURxvCfloBhAUCVQShtCpwnW8D5FxdB55Vpo/ctuphwUAf0Py5eroegvr2Lt7vn7E+rQG9HsMeC1eocFwYDmIdAm0Oa/0C5es0WFtxb8DiOeXAmTX/oWtu4+AyajhH8nQV7ZKXhn80R4de1gmLluaJXtlbWD4O3NcXDkEmZjPUH9i+pykhq3NzoNqiCUqHP7Xsei1pNmtxNoLmmaBQ1wce6VmOYmrKntuxHacvgUlUCnVetQOXaCWrnHymAA69froPjx/8OTqxaYCH8f6BoaAD+ezWMvAHtnbS3fPtqbywoh/QTWB5XhqYSbYeU7Y2DuK8OhT5fmUIZKg6YkhJpawbMDl8CMERvhleHrq2wzh2+CPw/MhHZNetluWkeoc37q9GmPJhRtmcNCm97wZla9pz763tkmJV8cjjXjO5i3HTHK7T1Egx+o1uJncjNT3sOgx+qqzkNN6N9gQSV0TzTQLFb48Zt1YN29F1r9vg9a7D4Ampt3HXbkvr3B9OA0EFu3BDGsCf2kjjYPINC/o/eudP//LN4F76XvgonD2sDbj/eDxWsPw7zVhyEgwAIRXb6ENjF5MPnmd0AWDTD716eh2II+i5d+lkqnXez5LkQGd62xiUVH+q5AU4l+rOUKqkDhYWEwaGA/MJlMLO5GNbHqVUG6jZrnn+8vLhVk4xiv5q2itROWcCy201FJPsEYt0qSnJDQ0Qo+n0kGaaC3CqIeOgolz70GVnS4BV86RRfeD80d2967gugR2k1KWxV9T8osYBw9DPz/8xoIoSHlCmL3QUrNChw/XQwKFMKPZ96FQvUITOv+dqP7IDt37oY9+/a7bR3o8PcB/fuiAtt6sChcQeqJ6Pi0qVho30MHI6xi+Eg1iHRGEyVfIMJ/iKSsIoWWo02Ij9nsaxGLZN8WRJE7h8rnH402HL4jiJz1uptX2bodiv88A9TcUzYFaWAI1shSZAQEZnwGYovm8O9FO+H9jN0wflA0vPV4XyzMtFtWgFKlAFZRJ714P9zb4z/gawyGhb8/D/llZ7BAeqO4hHXtTu72d6Zcc7D18VZB6Idg3//g3t2jlU9k62joe3tvMPpUtKhcQeqRqAlpf0AJDsI6FXNYwJ2Wh3vqrHcWJHkAeFiSwP49ejloo1Mb3g/ya/0exII+ROnrb4N26hyAl2/FvQZrWFJcAlL7NuD34rNgGDFI/wFgz9E8ePLdzeiQnwOLVWWZrWkC+PmbYVzsFhjUxwITO73JCrlFLcViT1si2996Bu+J/5lk/xq1IPQTXaYctNVzCX1CBYpDV4B/qAIxTQZCi+DuENO0P4pMgDlz5sLKVau5gjQYWIFGxqf9VZJN/9TczYTigvp6UWj5diOUvPR3IJfybf5DHaHdwFKbaPB7WVcMr9/TlEHGnr/BsbzdcF9PbEEMgbBy/7vMB2Hmn5fc1fFZCPeL8kpBDh4+DDt27GSVjTsErM9KgtZBmf9veGxLi0boPFsK+BubQfElI2TvscLZw/5QdNEAsgElgfloLtWOtmxreaTn5OP7LcX+EtHEoidHrXU5k821RqMqyJAhM+TjIe0fBqPfh4T22HpJfb9JNy9dASUz/omVpfuWzCNohoitmoPfS6gYI4fWqFBTSpVCyNr7Bpwo2Av39HgHmgW0hULzBdaj5b1ICAQYm+DZWLN7UBBqMtEPwU6dQjPTrQLTewpQFvg9lPr9hEcOLXglWFJxo2sWmYsl1hj5BqpA3/PahsBQBRRAsWp4RM5g3E6sFz8LO7dxWVKS/fPRawdvq7x64VBo22AikiFV58CiMLPhDJaRZ3GfigEvHZhaQKfO8cqUcQOWEu1yIajZJ9lx3bA9SKBPGASbmuPWzMutOUh0PmMPCdl/4BAsy/oKlYN26boWNa1gfIwmiO7oC+GoW6JA3wHRa7q+LlUI6loKIpp4gQr4BqEs0YpWrYQphaLvKagcLXA3WhRJ+qXmg5VZ3w8u+2jjwIMfrR/03HubBobjteqaeQ1Ooz8g7enK8xOeRkn8EW8fJNBuEkJ+EIjyeHaW80zrMbGpSUQyLtQ0VazPFqQg7h5Q9x7E29c++aLZAmd6d4Oivz0P3du1dbLLq4MW6nVHP4NtuctYqD7E0Dq4C0xBp10kBjh67Djs+H0X68719B6Djg4OCgiAPrf1gmbNwvVYG2cKdsOB0ysh+9JWKLMWgKKZUWQ0f+uvyAgiVjToROEVZ6Po5vr5+O9O6bumQP/5qqD+UttARI+bc4dmCpjjq50PbSfuloLFS2JdFETZsQuKHnwGCG1FKhce+rYcr0HfcwhNQ8FyPBfkvMt0MBV7oeiIiKZLYfNw2D1hDJyPiYDWYWHQpWsnaNY0DO1y7xS1PrmEftXuPXvgxEnPkzTYofnWrm0MUw5vikFxWR5kbnwTThX+BIFNNe/drRogG2zPga3QFqw25kpE2HQK4PDMYRs9D2NoQK56BbHzWPyw6AtSy1RJlgdRu9oOEzTW4I8++hAWDM/JIShVU+Zq8Pl0HmjYAtDhITI6rUUGCS60iQSfUcPAOHY4CCHBTFmKFCscQPs9fNd+CN97CEKP5YJPYTFoBmwtUIIa/t2B0UPhyJC+IFss7FnYS7bwcIiOioQmoSFsEggKfTabmePadKke2tDaro8H4OePjnJREWTnnIDTZ86w36tLP4WO3qUtS/dbukIg+yDKu+eh70aWZ62CX3dvgJ7j88E/zFrlO7f6hiqMbBShrFjJliRxuVUl31mI8P0zwzY22jfB14yCuHuTTqEFx9M8UHZoUTDgRbqXmKGJBRVAxgIe4AvnfAwgW/HvqdNeJUcECAjwh649ukF0h/ZgvHgJmjBFKYKi8KZwsV2M7W9clDNWmPF+l+mUoQUFkJ+XBwWXC9AFKoLCgkL2bsGmOHgBh7+nh/RvqdlGpx4NRDMoKDgIgkNCIDg4GEJQgVkrgX/nrQANBgOcOHECdu7YCfn5+SzPagpVLlRDCGxmha6jLkJQMwvW9o1XhERJAKMPKkyJUoy13U9oqq5XFZL+5KjNDbauSuOlro54UpDGgBYo+o12dJto6Nypc43n6LVjN3+oUtCN1sz0Ok5FHQ/pveg9mRNO/6fHNSzU9F503t/Dhw/DwYMHwVxmtiljHaGPQS/jG6xA8w4lEHFzMfiFasxR99SNXN/QZ5AMIigWNLpFOKyqZCcRhA8eH7ppvX5Knal7bjUS+qQNnxsMktPcvI2NvZD6+flBOzrVaPv2rCDWRlkaAoEqID5jbm4u7Nu7H4qxtaLPXB+K4QpqNipW5aSvnxbb79HsHCiTJuIzPI+1faRNqfUTGwkJWxkUBdGIdhQkedJjg9bXaQj0NaMgiPDwww/LOTnYxsIhPerqoPOoUWKP5s3vkEXDi1hgeggi/ocFsqY1fk2x3wOVk750OKZoyptH8y8t/GnFAWvj5lEHWLPmv2Y9wKA6OWfOEJ+SaGGCIGh/lSWhs6oRX9pzRWe7b2hofYD5Q7AyHf3YsM10rftacU0oyPjx4wNNpoB3jUafB7zxNa4UVB80TV/uAP2WiMgIaN68OTum/gT1Axw/ca1OgRxrfdpq0rTTjX7sRJciOJF7gvk3tAWjW0O1EtXBTDnVuhXd6mmLF8/zOBPG/74d3I/I5Al82GGo1M0lgyDStccaoi4xoINvNasL8ovJE8+P25ynR9eIq11BhPj4KePQrErD4yBPBUqvTbE5JVfdun30O3O66gOt6OnXkH4BfhAaHIIOeDD4GF2/7KO+Q/7ly1BUWAiX0bGnhZBOWkfXUqdppZZUY4HZHoT3HlGdf0GfD895cvHitA/0qGr5+LuBXTRZfEggZBCWxq4+PpKJvmysD1/Gx1cCS4nysrn09FtP33nYqYXzlqtWQRITZxgF4dAiWTbEedFqnMQtIT19PtZinIYgIeEPTSTJvASLzDC2fIUbqE+ClcEBSSJ3L1y4sMZ23hcbB0WaQRqN1tForFDu8gsw+JtLsXKhK1zWANo9jK3HHqxKxk0ftvG4Hl1jrkoFSUxMnoL11lysKb0aektr1Jq8yebUDmrmedsZga05fVH/xpIlC17So2rFrG9HBqtGcy8sqHdiQzvFaJJasRbGjcLQAm3ElqO0xLpU8/N55Mnb6zZo8qpSkHHjxvn5+QV9jbXQwOrs86sNukyaqlpmKYr2Gboa9TqhlKLIU9Ckeo66GNdSvtCKC02l/YRI9y5ZMm+bHl0nZq8fYirVrNGCaBhMBPKgyVfqwyxUzBtzqZINkvAf2SwvemjkunqZ5fGqUZCkpOQ/4u51zNSAa005dFR87jJ8flrF1nO+4pUJmLxtUa828OGxNRHeW7Jk/rN61DXDFVeQhx9+2HD5ctFn6HyOoj1AnOsTQaCrgyv7UNH/lJGxYIcezeFwrmWuWAuSmDg5CVuNRSaTSfDW8eNcHxgMRigqKnwawPphRkbGVW02XDEFSUqaRpeMni2KYlOuIDcW9IWpxWL9A4BlLlcQDyQlTR2AjzALM6wrV5LrG9rvYhtqbz2jaeTpwsImyysPT7kaueJOOqVXr4cNrVsrpsBA81XxPJyGoUmTJub//vfqVwoOh8PhcDgcDofD4XA4HA6Hw+FwOBwOh8PhcDgcDofD4XA4HA6Hw+FwOBwOh8PhcDgcDofD4XA4HA6Hw+FwOBwOh8PhcDgcDofD4XA4HA6Hw+FwOBwOh8PhcDgcDofD4XA4HA6Hw+FwOBwOh8OpPQD/D/rxxK2HNo4J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4" name="AutoShape 13" descr="data:image/png;base64,%20iVBORw0KGgoAAAANSUhEUgAAALUAAADVCAYAAAFmoIFlAAAAAXNSR0IArs4c6QAAAARnQU1BAACxjwv8YQUAAAAJcEhZcwAADsMAAA7DAcdvqGQAADpySURBVHhe7Z0JfBRF9seruntmkkAgBPBYFURub4SVwwNQ99DdVcCQE0HUP67XX0VZhFzk4liP9fh7gLuuCDlBEddd3fVEWUkQXFFQLuUQ5Qx3jpnp7vr/Xk9PyCQzk0lIAN36fj493f26prr61atXr/pkEknEcHseMSkpae+YprFR0xx3G4ZZWlJSmAyZKC4ubJRXszLPnjmzl2KyG7Izpj9N68nJqQK8ryhqHyEMb0lJ8XlWQhvFnjdJbv5MoZpsE0rzFC2TjHOFlZYWX6so4gLKmHZmJbYJmXn+zNmCMvFnFAyUdinNOVcPWQLG/mHPLQIyr5+ZaZqWLBRJScl7ke31SUmpexcufIXTHCoaWtlnyAd2krBq+cieW2RlTK+rH1ouLS3pirK/VVpa1DUt7RZB806K2olzNsJOFlihA99aI0x3LfvPqMGWvNuYYoHEbNurKdb6vI+HC8MQTFU5m3TVMg4dGxArqqqywsIFfH/fISJ+Q3ldnnULA5auFFCitWzWGOxA2bfWMjHo0rXsF8M/sdd8JN3pYZRRauo40bt3T/X+kn8a9TMmjqnFzphrGjtQeixjomHGxLuPOBiVFHVTThnrpkixN9URsCc/54xasBWbXFjcqqrKC1Pve+Fl35ZAUid5PQYXTpUxb8cN5U5bXEfQzBvy/IdXW7rnCofZMWZ4za9xnG/dPfLjhyr7DP6088aKn9tJJRKJRPITJKLOoj4U+JSUFPGEhLS+mibWo3dMQx/5MoKjRj1RxBEXkZNXMJ8yTk5O+wQZf0bLQAEO6qjtZHVEXPL6kZdD5T3WrPlyC5Ua3d492MkV9qYAQmZel5lpTkQH+ixKGGOt23y19oszSkpKdturFoi6XkJwdJu9eixzig3tEO6w4TWSVIf6lrUBcGGcJ7haP97Qv1r75WEhuImSdyEBjmIffmv/umbr2THrV1j51ukcGVfTnAt+U05O5tuWEFDolpmZSSpAbMgQbakkcyCj8ymEI73TRMvPf77l7BphTLH+COpKPuD1iqsxWwYVeD+/6XLnOaMXHsDGOFTXv7e9mnrlCx9e/Tb09CtKy022+PfXfDQWaliFnfSHpbQ7gABJwWF0tEtN1M+8rsIq52+yl3xMu3+eveSDQjkXYvN26z/hFIQ+t2ozM5iwwjs7iUWAKaKUjDsCzXXIoDX20jFK5zqZW5jscO/Bf0nYtjtoxkQjAdFt9EKqnEro+Z2MyS/eEypUpyMggmVMBBXW59kPrn4ZBzQBpmiFcgpCOt1tlAhFvHb3iOWL7GQSiUQikUhahyb75taCTtxR1Ed9vEBEQfiXNU1jdHLPEkZIsyLz44GiSMwOmaZ+HWLSMxARLS0uLqSovq7QKSmpO4NF+MFoE40HOzcrhPmn7MyMybfcMkF4vZ5S0zRmqarjc7/2O3Q43G7evDetEHvcuPFC140xJSWFS6yNQWhRwVGwSlRzPC0rzByRnp6+jJZz8mc+iQzvp+VgUEyfPm0qBmkJXTXNOQ/x/Gh7E5nSKtTKIHuVzs8HPRfvJ6ipzJkzJ5a0RtOsOY/WaW+KLcdiPGmKJkPwDwtmzfGlEWKsNQ9BqBPaFNrjoAaSpm0RMwxvSlJSyg57tRFBC+72GoftReb1euuq/tGpU49YwgYoimrNszPTz3I4MEgKQWb6NEuDaIzYr6jTJsxiPEzHKqwtQp5a3xH7Dp9BZ4lpssV1hKyKnJkzJ6tMeVwY3l4Ywn1jiy2ys7OjFNX1f4rG3smcPr3UFkdMcnLy6dj13JKS4lG0npiYcjMa6Tmw6SetBMBfWIWJXXEbKs60hPVoVPBLXy+fjUHJVHu1Dg773PPS10sxDLvJFgUC1zbtvhfuw/wZW9KIsz8z2dXP6qzjN8fGTX5bppMUHi76v/yfrV/rMEEaasbVG2o2pNGG+kPQ+uz7ywbGqYaDYBgqy5j8vL0WGhN/T/kf36APHH74ivPPrq6u/m0JVL+/z5AtKM25tCGuisUoO8prrFQhCHlEDek2pgitMXjjSn/wBTS84AcVjCuf09lZa3x5LTqrc+XY7ys70zIU/XHnjeV0YqBJIi54OOZ+PFyYRtCKCsldIz7iR/sNFR6U1sEVFrv+k1Ypi0QikUgkEolEIpFIJJJTgRMyzE9OTp6gKNrLwU5k+k7Ymy+XlBRPtEVNEvlZmZZh3QOrqo6Xi4oW0m0RgxRFoTOtDOXfKoR4g06ngevplNro0WmNzvmddOicH83pFDHNcUB6QkKCdc48OztboYInJqb8jtbD0WbmkZM3azbj5s/e93puW5aTo9tidsstt/T3eo2vsFhSUlKUQgdCl0k0zfmuYeifoEjD+vbtrebk5IS4daQNCp2bP3MbZt18az78VxNg29fAIt+ju4P812t8l0PE/OLioltpfezYsWfgAHaGu6LQqoXOyS14mSt8gr0aABl05vRHrBuD6IITnfCnwtM2OgCyeSshIO0bhhheVlYUcNe7n2Y3xLy8R7vnFcwSNOXkFQRUYagCE7AB9vjjj0fTHe/kRfwFJvwXn/w4ndqZqsqta0LBaFahs2fP7ia4l1q9tSNq9nSHmr25SapqaufaiwHgIMoffDAh2l5l8+fP39XwQOoTtNCwSw9dq7GmvIJnbTFzCk72GgBpLS8vb5i9GhbB2VZ7sQ60xH449iE7dzqrExMTL7TFlv8ORaNC5+XN/DVmx64YcX63vdSoGv0IrvrumAuzI2Ldmi8T6IqwYRjWlWGacMyrOVfuE4LnK4pa4Zf793W431BxoN/gMdaKjWbP60DF/wa7t9cCwc4MFMx3OawehvfMWTTXFBbvNdh+S9iY7WVlJefTAjVG2DZdFbaAf9ZxvAZ6RXr0wSIJPvtg3yGCrt2gPPn4ec3aABppOisz/T570aK+9rIz07Ug2jyakzOxlhamTZt2wPC6XeTi6oN/lGRlTO9urzYCWnWjYdYVmPjzZ98wauUK/h2/odw62CaBLVfChf3TXg0gJ3/29Tn5BS9PnT21oy1qFv4e0U/Da+z7+ww+HOoaJBHUDgYsqfiOKfxsqIBxzYGOzbxq9Y2DltO2c0YveExRXQ8Jw3d1S9GimWnU9tz+Wpp1H+u89664QGvvXOuuoed6juGKVpl3d7t2d974ZnVSUtLD6HKmci52wJ4vJfulGwZQi6Ky9+BX4Dpvof+o3OjScf2nlVYG9WhU6FCX8ugppG6jC7Et6GZW69EezHvk+T+Fu8CUeruHrfslf3XY8ysSaH3cuFvcuu7thka4DkXZ+9yqTbdxTbUeEjKZuL/LhgrrUbWGBNj0pa+v+JO92IhwBSZypzwXtsCGExOafb/3xc07Lx56GslM07gGIesuaNg41/QO8RcYuWwJVWAioNCcKan2YgDcSclCF+j2tFfDbPWhkjXZ9epyC+veajii5dR9oxGePvWL7w6SzImG3nlDecBDfw0JKDR2fMx+8GfrvmBNY54t1m0dQUHVstO6NDK7oJS+4KS7ny2okdWYekLKuPGC7n4mGfbI2oe5LO2nyQTE2aMXjEbx6/xkfajQ0x8I2jsHRcAbJt/ha8SaKZipcMu1EaHuU25IIz8djB1LblkCVcDPi72ojg2YKtDg30NjeYEL4w47WURwOJXieU7rerneggITEScMBz1bZy9GiHCn3O290DSYdbO7yrW+Hdcv32htioCINB0ROHzqLK0JGlRUzlSNM81hNeKjgov1zBQlqK1pd434OCruq/LNCFrGo8aub06BJRKJRCKRSCQSiUQikUgkEolEIpFIJBKJ5L+EVrkIfaqRlJR0rqJo44UQUzjn7W1xUJDmdV1nWYsXF31pi9qMn4SyExMTL4Fy/w3FtqMbpuiWN9M0j2D+EFYPKgovI3l9sLpJVdlEw2CzsXoF0nBKY70+ThdPlZUVPeBL2Xr86JU9duykjg5H7WWm6U0rKSmuuz8lOztb27z5Wy/deqoo7BzDMLyq6thlGPpSeqMG3YkJxdJbG39fXFxYdydOYmJKmqapC+l/dA8i/nZ9SUlJ3csaj4efqBtJfRiKfNQwzDfKyoqtt4eMHTu2o9MZdRBKf7WkpMi6Ey85OfliVMAaXdcPlJYWW08DEHRvL3T9KlqGdYMmKV0IY0BRUdHnVoIW8qNRdk5O/t2a0/Es3TvcEHIbcAG1TNMHZT2Stc4Ws4SEhB7Ytt/hcB0kFyGEuUtR1DPIasG9cBz/QnYDVVUpJgGlUVWNbhlebRieEYsWLTpK8pSUtGpsi8a0HZUS8u7apjjllZ2bP5MOuJ1vrWlsxc/MypieTuspKalfQocXQtH/KC0t+U1iYtoQTeMroHB6b8lcKPVFp9O5Az5/v657D8HFxFkZNSA5OZUqJJke6ikqWtiiG8VOuLJzc2f3p3lW1iNfW4Iw1HuDbvMRojorM92qpISEcT0cDvYtFO7vPHNgoTOsdDZwKb+Bwt+EVWdgW4EtDgD+vBDuiT5EcRhpmn3bdpsrOzc//w5Nc74Iv2hLAqHHZEzDeBKKedAWWeTkz9yKwrW8yZJShXFfdkbG/9E6vW6qfgdpJWoArLcK/pmehAlpuXRPO0BdGr9Ex/mOLY6IZjeHGQUF9+fkFXwzI7fg27z8WYtyc3MvsDc1AumqsYuQiiYsy+X8AVhxgDOGoo/rOTtSCGe87hVvTZGcnDYBFR8Dy7aelUIna91j3xBsf8SnbGWOLYqYiC0bvpPexBZ0gEBWpAtjYE5Gxme2iDq0X6kO7e1muQEuHshKT3+KFnMKCt7jgl9jyVsAtZjYdtG9Vqyo+Birp0FBKCa37pjF1LBQ1nMmpinGIXophIX/L1apHMHSEiry2wFXcg6t7D7/52e4VJc77svlB6ytIYhI2bl5BU9Bo1SAsNALw+1Feqith6KZ3waLHoJhNXvduDE7O+Nvtoj2uxcbrDeYNxeF8YkZGdPqvotyLPTTX4MbudkWW1DUgm3w6YJaGgZBShxVlq6r3UpLX/7OTmYBdzSac/U1XZjb5q/+5h9uRbmrbrgkxA/xGyvOstcaEZEbgRqW0M7DgXIGPD2VmTlli1fXJ9mrTYLOa1F9RRPw410NL+vd8AGncHBF2Wt43Y76iiaQR5R/0Z7XsXjx4i30PAbK8JnD4Yij5z/pCcaGivbBf3/u0Rr24mdbutfWUzRpRzGihvvWghOxG8GIzKk6XPQgR0Bh6W2pukfPz8qanmmLGpGTl/+kyxV1v8dT95Y+C3oBpNfj/VtW5vQbbVFY0D/0ZYojG0oZgf2eiVZTjYP9ngn+WlyHmOz777/fbSdtRCQdpO+JYVFRWlo0xBYF8Mvbb48v/fdXldQC/JACsf5PWDQ9nxiWiJXtZ2DZqo5ep3kerH2YMIWpOp1bVK+xbtXoy4NYQSC9fr2gQ02Mcjo3WSdhGvCgqlCFsmfb0pRGT2iG4oXlI3sKQ1xomsYN8KgXKyrzPaJnsv9gYL4cavj43pHLNluyetBTyy5X9E7E0gFuBP75E7iwobRMrgwNuPfChQsb/X9/38ErkSLgi0ka494OG1Y0+ihGKCJS9qVLVz6PkdfvhRE6qiA4LNXQjSvX3PTzf9N6t5sX3sNMjtDrmCWEgysaE6b+xPYl4x6i9T8vHxbr0dVNmqacbuiR5VEHjsyhcGa4jal3Xrf8j7aULHwwPcYF49SoXKTgLl3io5555hl3UlLKVrjL7thf3wULFlhPlhzsN3QSTHdu/V7Sgf8IXb2gw+bl9Bx9xDSp7AFvrhboKey1CEBB9v1l/TNcVe+LVMn1ofdvjrrhXXFR/828peMZw4F4+LZjLouUs/d0lnjeshUBH4GA4vOh+HTqj+BesDdOj1da27roBstfs5UZ9TREi4YQRV02VqT5JM0jrLIHLClfC+WFjKMbgdwOLtnGjEOBvjlSolxu9tDdf7UUflygHDdkelns7sDKpo+RxCgHXfyrrzwTJkyI8nqNGvK/qsrbw3VU2cnYob5D6ClYf4dqgSy9nYJ80a05hFf26xV7MKt79ropjAMedmDJVsbVsNkGpV1MDZt811/RiBo9Zt5ioo4INupBr/V8Yn1Qugoobkhycgq9RTeZZDemjBs/bfPO+X0P1+ncgl766jWNS9ABfmGLWkxYrQycu8ohunpvNRWxhc6sO1zqpySvVaOMmIPVViN3neb20nzZyJH62Te9MkpRtSWhXtMbCnq4877bF7LY2MADbS16fWiwQUVGvZda+0K1RT+LN989PU65uvIwS9u+L2D0QvWjc1bQeX15hk9y/DTfBMNwzuiiX8Dp/UuIyAYyPnxFSH/gBWbW10YrQ3581MNeFrM/0LWQ0huZhhC7YMmt/lqetju6ZtKSdzw3F8FEbfJt1WcgXD2Ijs6WHkND52g61Pimht0t5Th7otbDDgLaFOzjH/Hfrj5En/7CGOFO1d4pdZyc8bEdIG8rRROnjGUTz388fITwmhdoXFltcsHd1bXr9kdH+14/8OEyq7Xn5AQ9MSSRSCQSiUQikUgkEolEIpFIJBKJRCKRSCQSiUQikUgkEolEIpFIJBKJRCKRSCQSiUQikbQ+p9TTuK1FSkrKlabJchVFGWmLgiKE2Mu5oDdJFhYXF+/zSduGn4yiExImdlVV9zyn0zHK67XenhEWerON/wVY9BY0Xde3M2beVlpa+p4lbGV+CormSUmpb6qqcgO9VNFWIL0L6S1Y60NC8E8h6wgZaRWLvkNWFDZU183fYP1BWH47+q/vFUPmPui9T1FRUas+1H/KvDWhJcBFXD5u3HgTurvB1uMmw/AOLSkpcmC6EaJ/QNgRypuH5XLf65TZUJ+ylRVI+zTSte/d+zsHrPlVUjQ2dUHl7E9KSmv26znD8aNWdJ8+fVZBWX2wONMwxDUlJYV9ysrKymlbcnJKIRTfCxXwUVlZ8Z0Q0TuzWFlZIbab8OEmczhc1uvncnKW6SUlJQmmqdPLxDdQpaE1/AEtZQ1tbw1+Mj66PqmpqQNhlaugsCqyWJJBaZ86HNqghQtfsY45OTl5GuxsJtKsKS0tvpRkfpKSUu6F1T+NRUq7F3mcZm04Dn7UFh0apYLcg8NRXf81zQHvN4IFz4KSt6MjvCQ5eVzAS2/x3zhMfiPsmpycWvcG+Jbyo7Lo7OxshanOZLhSenskvQKvWnFqL2ZMnVr3tmECFt0driQFlkpfziALXQG9Wa/g5Fw54PXW9lq8ePF+ev2bx6PXQOzt06dX1Pr1G19AujtIyYA6xjvQyf6Z3Ay8ySulpUUTKI+W8KNQdEFBQVfd5B8pCu9H/rMhFJ5BGU9npk+73xbRqzlVdG7n4hDnQLk3+yIKoxIK7EzbdT26Myz+fOiwGLKzSbGkDtM0vEj6COLqJygdvdMa+32FltEfXIQ+YC0tN5dTXtF5eTMnak7HSxHGxtW6J/b0nJx77Q80pFaiXuLpJbkxMVHOefPmeeEG6H2nPe3KoWRWPO1TtDkCCl5mCeuBFrEM26/G4hH46w4+afM4pX10bm7BKK4qESmZgMJinFFVR7KFsI4LHeIUyExS5M6dh63Pk2DZelMiBihvm6ZI1lEzkFqvYPZ6lV00b0i/fn1GUosAsehEUyxhMzmlLXrWnEdFpEoOgLPvs9Knn02LsOAXMLtTUVQMSOjrRrplvfSOatpOjB6ddmZMjPIDtn0Kv365LQ4AVv08/vd7TAb+2+zXWp5wi87NnTUAnVrAO0aDkZtfsKxFSgac8bOwn0toGU3995gVwvdaSgaHYmPbBXwGZcmSwp2GoVfCnVxmixqBCriLrBotQk1IuL3u4z2RckIUnZs/M5s+P5JXMEtwlX2mOaNqaD23YOYbViQRFMsntghyFUIxMWDxAWWPg2gV+Wosx8FX+14bFwB/B9aqJiWN72kLGoEoZAPNVbVqniVoBm2qaFJi/qw59MLaGb4Qib484Zusjkiw30HpBtIFNMXs/PxLbZ/YcgTrZS9FiPIilck03VfZgmBMJbeDKOY6ez1i2lTRqsO10zSMsG8FJqUrmtOKEvyoTL2M5MeDKyrK94b2CCkpWfg+zRE3h/xOgGF4PiEDwNTsD/A0S9G5ubmX5OXPfJW+CQN38DX8wb32pkbkzpo1ALUf0dAVBXchz7o355rCjPhTUq0BxdwIBXf7KpffisBik29LIBjk7PVZNEcne/vptjgiIlZ0Tn7BK2jmn6MoY7Cj8yDqpzL2TF7B7No5c+YgRApE6GJepFZppePsLnsVrd5cQwdzPKAjjfiVwoqi7UARTrOtFRLeCwOVoJ+90nUvfTwNZa61Po8VKREdDQYNv2QK/2cYxZlZGdMDXruNqGE3so/4ZAyaOpv68GQ6SmsnBbPmiEi/IxMcsf2Lz7+82+nUltoDE0uDmIJlqlLF+kM+hIT05Q1603qwtKgLheu6ObysrOgjMpHq3kN+1m5T+ff29qBEZNGCs8Jw1kl7zi4ouNhebRECykCnWFfxUHLAd2WaS+X+/asdDnUBIgU6gb8f5beUhsPYh+lA/Ynk9YHSiSBpBZWpTvl7+g/urfe/wtRVvmN/n8EB/UxDIrLoOY8+LtzukJ9XASgUNx/NTk//gy2gb3ZtRGF726tNgrTuzPRpdfE1fe+Fq4714So4FNT8M6Y/EnBscAUVDod2uf80aX1gwfTBSivursdqhIKNvvsF/30Yg5/YmFrPr5/66ru33Xb56GS3W1eGdtn8b+t8eEMi9tFNAUUFaAQh0GP2YkSYhrnYXrTIysraACdSZq9GDJ3D8AqjodKIkMcKhdL5aOskP1USKvezYEomHA5nLH2gcc667X/zK5mg2vOwqm98a42JSNG1tbVBzwH4oaEt2tNf7FWLrIxp8+igI4EOLibaSVdBAsjMmJaEo15hrzYJ5ePVPZNy0tOb/YEFUja5C8MQL2IUONAWB0BfRvJCuY9+uZUU67DFFm5hfvOzzZ/vtVcbEZmPNszJdBChgAV4cqZPtz5KUx9T95xLo7FwUL6G4NdNmTIl6NcasjLTh8G73kNKoCkYlAe2VQnD221GZuaLtrhZpKSkWPGzopghK7baqQ67Z8MO1rFBQONkXI/fUBHWTUak6BkzMosx8Hg6mIXiIGt1T22j8I7IzMzc5q5hZ3KF72tYUbbSvIbXPSQ7fWrYS/zZ2dOfg//m6Ngmo1orMB1yuWg8Qp0TfxuGcD22t8f+mvx8VSiE4A/A3dGI9QNb1Ig7Nu157MJDgaN3eh1+DePdcTRhO5PgJhICdFD9MYx7FkobCZ+6Gz3grKysadZ3EJti5syZfQwhEkxD9OKKshMBVVnWtGmtdvGzKRpeM2wIOsQDqPxohHhBT3jt7zXkd4rK3qj/Ln0V6tOFuLLzxnLrM1nhaJaiifOXftLLyRw9MHrraX1ZnfGKuM+r1y7LGdnkd6XOTnj5LMNQT1eFolkfQ1NZleJRv9/+97SI7qGY+851HT3c3VNTxG+5qvYUwrwYR4DxDd+DqOczJtQ3mGZsuPuqxh9agKLXQNEX11d0WlrazxFVrqRlX3QjvikpKW50juTg+UN6aSbfRJ2gH2qfhiLu7vx1xfM+SXgiVvSA18tfVFzRdwjdC59dz0fBBShR0cysqlrynzFDxtjSOrqNXnCZYOpjqiNqpDA8iJfpv3aB6SsUigZf7kaZ2axtS28J+pnA5z64KgMlfcgVpcZ53db1u5A4XQpz15p7of3J94xcvtAWWx8dVlXqWE0aiOyE9a5DyxzrG8yI/QjZ4mkZCv8DOsNHrT+B7wcOjImtclbBcm2JT2mmYK/BkgM+ghmOJhU98I1VMSbnh5mhNxlCoJDVn48eYp2nGDhwrmPvOe2+5ap2tjAj+YgaxeLC/V3lpvZsWY71hxc+HDGVcdO6wBpOucHgDhxarTi87pqY057hb9cNAhAHr8PWvlA0fVYVEvEhrHhkQkJCvMPhou8kfocIpJsvNeOVfQZ7Ka29boGSft9pQ4V1YSFSmlT0ZW+uFqI5X5sTPGF/0dZ/IzDe6bPeZsLV2rGjVnXp3f3TPdBDjC1tFgYCnbH3eZjrCJY7KuyNxxydJo5cdtDebJGYmHoF+mf6xN8XpaVFlyQmjrsQFv8lddK6rj9cVlby+OG+QzbiyAOiCYXzmrj1K5pdrrBRx4DXK/7eLCUTwnweXXfLlAyinNVRfc/77GhLlUxc/LrJHAgOTNghP2qy6ye7G52HiItrv9IXFrKLk5JSDEShX/osHKjqY6svv5Zu4AtQcjRcna4bZ9irzaKp8O4Gex4xBxZv7RqZq2gMfYtr8l0v0wcvbUnLcFYF+hlnNYvZ33fI3+1VC7oiDp+8hZYR6ytYxk7NPPr27ZQNO9b1OBQY1jsp9NO8P++yeeVhW9QsQrqOIaWfxHvaR1WKZly3E26D7S/CKBQjxeZimpxNSFrKzv5Z2EFoRECx7Ob7PazhJxgFE7mdN1Rk03JKShrdDjYNi/+CT/4VyYjKfoMnaUyZW/87XXQ0pikmdd5U0aLBEBHSot0auxy522uRUbW6skVKJrp2PsC6nxP2TGPEeOB0Pk2Do25QfAfjWZX9ByfRMpTcH5NZX8l7ew4eGMXURkqGe3npeJRMhFQ0ytCUWwmELuXvrbVXmgd9/fO6ESsYYmxbcvxsvFZh31+GQ6jnRcihRQm15FD/wfC9ZllNTXQcyZOSknreP2rsO06Nr3I3+N4jdP5V3Pry2+3VFhNSmZ72ceUYX9trgWBk55tUjXH0IjSpUVHMPNqy2wMUxWT9en1rr7UOCjzuR/dpOA5bYEOKdAp14907Dr4bE1PzLMK93e24tnnG199dF6RnOBy/sTzyz86GIaSiv/r1hfvNmtpfcEO/VjDjF4wbvR1O0ZEmZ403hib+g3DGtjvsoGnVLy/mptcIe/I7FDHRNczrbfY9KU2iwIRf+1PjT9LWQNnn7z2426uot5iMn/bo5982OlGhcS46bTin2fdvhKJlDjUE54xacARxaAMbapqe537HEm96y15rfSjUG3uvx/oKaH32uhzMaRpmR2+gm6QIw6O4u8d/tXq7LTpuQlp0y+BBbkxpCs66n/2Dvdw2eNE5vjUDsUSDzrGr28saKplOFHkMdnVrKploVUWjeWQIwb0Io+jiwx7M96I7oasOG9CrrIOsXHBejoRzke5ZbJsFl3THmafvoWdN2pQD3RVmxIhJ6FlsSWPQ2zAvN+6L3/TJx7ao1WhV19FSnv/gqtmIoabaq20DjvSuqz9S9vUbXAirTWnok0kRpmCvdt5YnuCTtC6t7DpaBg76hFT43NUDtS4bKlKxv0YhDgalG9pKycQpoWj0PUFvVmlNXFEq+2Hgb60ILn5DeU8ceF1/onJ+OH59eT97tU04JVxH9tqxzm5H9ro9bvRW9UpUt+i77OVbt4W2yILOuNG6x2Os5+gYEOPvEIZZCStVFM4/MwU3awx30UPXHbvJxTx7SPSh9qwEzWlXXHvvvXz16pYNAiKkXnFPLnNX/TbGOHxoosnEek1RqgUXxi5T8T0EZH+VecYMKJGuqEgkEolEIpFIJBKJRCKRSCQSiUQikUgkEolEIpFIJBKJRCKRSCQSiUQikUgkEolEIpFIJBKJRCKRSCQSiUQikUgkEolEIpFIJBKJRCKRSCQSiUQikUgkEolEIpFIJBKJRCKRSCStwSnzdU9JZGRnZyurV6+O0rRO0VFRrAdjxlWmaZ7NOe+FqSuS9LQ+tVwPIbjOmLkJ1X0Iq/9RFGUn5+ITr9e7PSYmxj1//vxaX8qfBtKoT2FuvPG22Kio2kGapoyE4Y5WFPVC+gYylmGorfPlXhi49W1lw9CrMfvAMMS7jKnlZWWF5XaSHx3SqE8hxo4dqyqKYwy86H2omstUVW0XzIDJCH1zhYxxCxbjIOtkCZsAWf2AGbJWTvfn2zB/MnSaDMPcKYS5XFX1JwoLy340Ri6N+iSTmpraCeHBnTDeR2BIHUnmNzIyLN+y2IXZGkwlqsqWFhUVHaDtSUlpI9AAXkK6HvZ/TBjh31Ct/WHkfah6sb7dNMVBTVMvpgZCeWJ9uRB6amlp6Xe+fJLOZUwbj/38Du2lLyw+lvKj9IS/EUG2Ff99OC4u9o158+a16Vfvjwdp1CcJio3Xr9+UrKo8GYbSDaILVVVTyX4Q6x7A/C8wo9KSkpJVvn8cY+zYCWeoqudVhCPD/IZqGMYbtbXOCQ5HlaKqzn/CiAeRMeq6d2lJSfGotLS0Ebpuvoy03clg7f88fdppB/7wzDNvu+2s60CD+SX+fifayW+xH2d9A/f9V3/XNI0Hy8rK1lobTiGkUZ9CDB8+XOvatatj8eLFNbaoEcnJqQ/Crh6HXXKf1zW367py7eLFCzf7ticjrFDebGjU1p9BUlJqEmbzsclF2/H/KjSs4fD+q30pGpOQMK6Hqhq5SJ6KkEexewXbuM19kEwoLi7+hyU8BZBG/SOBwhTDYEsQCw8no4JBuuFpZ5SWFv8Rm31uFDRl1ERKSkoX9A4voGe42TZQZCWeEMI7bdGiRYaVKASJicl/gDHPwqLik5Bxq2gcxg6EUbeXlhb+yxafNKRR/0hITEzEwFF7FgY0BF3/HkXhNzT0rpMm/Tbm0KHY/0G1TqOBIMngiTdg/SHD8Lzd0GDRAB7gXC3AYowdUixFO7gDXnefLwVjY8ak9HY6+a1oIIi3+UUko1CEGgxN1Cj8nhuxODWilabpumnRovm7LOFJQBp1G4B4+QyuOX8H5d6Gir8UIo0mMoL6wBzox4TYK0y2D1ZSanBzPvN41ufk5HjsZAHccsstnWNjY93PPffcUVvExo0b1wPx8pswzPP9RkZnRqw9WMu+/SJUWBod7Uyuf146ISH1IlUVy5Gmg89IzQ34iwfLfbHZScZOefiM3sDgUGxBg3occX8RGslR9CADYeMfIL01uCQwxzHx/y0pKXrWEpxgpFG3Enl5eVcyrk3THNoNqHzLm7UEMiyHw8G8Hs8GQzceXSf0BYsaGPivf/1rV6dOnf4XqdNgQOshGgUjdtE2rNdgQswsXsM8BvI74d2v95cHsu/xv0+x1BOr/R0OpwYPbRlufXxe14DHFu/DoJd5ve5FiPX32psDoPLExcXPQdnv9+dDjQAhSSk898RwY4S2QBr1cZKbP+s2JswnNYcjVtd1W9o6kGFgMmEYCwxvzAM5OQ8etDexm266Kc7liilyOh3X+/dLjcHj8UxDnD3bEoC0tLQO8NB/1TTHGH86ajjEMUPm27C2HuuDsL/OJMF/FpeVFY+1NkdIcnLaaOTzIuVBjYgaBp0lQflvhWGjMZ0YpFG3kNzcOb25Yr6qaupFrW3MDbGMUAjdEOy2GZnTF9hii4SEhL6q6lyOkKALGSmlxSBwLhaLsNgFHvsBxOJXUe9hb1tRWlo0zP57AAkJyQmapixAuijkZWJ6DA1kqr05IhCOXIRdvYPyWBd3bI+/xDS94ylcsZO1KdKoW0BOzqybMOB/DRFr3RmAE4HP85nzszKm3WqLLDDg+5kQymJNU4eS8QbD553NJzG4nIzlwFijHomJSU/BqyO0sbz1brSllLKysg+sjRHiu5ijfE2Ng9btUOQvffv2mYSxQsvismbwkzJquqDhcHSEh6hJgM/6DWruYoWzGLgczBiG7IqOodAOeJBlhsJeRF+9GUpu1s08OQUFv4BJLEGs2o480clBPJaVkT7FXqnjvvvuc1VWVl5Dnhpx9DlkyOj+P9V1NZVz95amTtcRdLoPh7UM/z+fjBGhQykGfCkwlWYdLBraNYrieA/GbK37ymKigRSXWII25Edv1HS/xPkXDfiNpvA8hAIXk6eK1Ng0TaOusRI97ROm7nmiKQN//PHHo6tq3O/CYw4L5RHbGjI0GMde9BTjMqdPb3ROOJLz1E2RnJxKnvpx7AuDSKMSjj2lpKTkHd/WyJg0aZLj8OGqPJRjKoVnVBbE2TtraqL7vvHGS0fsZG3CCe0+W5v8/PybLh34870up7YUocDFpLzmeE9fLCw6o/IKVIerOidv5pO+LcGprvZcgdl5J89D+84RO5yOLsJkzTLU5tChQ/s/Qy9H6TidTicGfexKe1PE0L0hiiJK6PZWaoi2zrq0a1fzeytBG3JCjBphQVx29qxz66bZs7vNnj3bunmnpeTmz/wzU7TXDV3vdLwDNVvh3OHQ7p+RV7A2Ly/vHGtDA3TTuBCNp/PJNGoCRoIeVsTYq63O/v37EaNzuvvPavjwsv8D7z2NzodbCSKkd+/eX2D2NzJqAj2jA/n+avjwbDpv32a0SfgxdmyZeuElm+9RFX63w+HsS96lYXdNgx46WK/Xs043zGeE7vlrqAsODcnNz3+ac/UeGFerN0p4Jub2uP9hej1pKE/dKTQiN3d2guDGiyh7nP+878nAGRXFPLU1CxBXj7dFdbQ0/KAwjnNtPP73BP4XFyy88nlcdhhDyLuLi4sLbXFYEhNTJuJvczEGcdghyEbTVG4uK1vYZjdCtbpRw4POwsE/Qt4sUo9mt2QBRc7IzkzPo2USBCN31qxLhCGWaqrava3iWpfLJdwez/is9GkLbZEFepxzFYfrbey7b1vtuylsw6hSGL8nM3P6/OTk8Rcj5u2E8pDODGym03hzMNDrS2kh/9g0+UNQabQvh0CQBtUkaDYKjvRBuhBj72MXqmUqlpfruhiOpLP892CjUQuv13ga/4ZhB8+XoGRo+wORLgN1fDqypfLQPSJpZWVFH9nJWp1WM2pUeHtVc72GwdovWlrhZNymYS4xdHdCqFM/OTn5v+IqfwWVdlpbeUvy1l6353Fddz+CcgTENjPy86dwwWehslVbdEKBjoRhGsvWfbH2CUQhT6BL79VQ3w2dif+SeVP4/+czaq1Haen8rZYAJCUlDcPe38L+O1A6SuMzn3D5+rb786X6bWjU+8+7opviMscbpqALPe05ExvxhxfiN65cSttbQqsZdW5u/lSuqjOxWHdrYnMhReG/XgQVj2RPn/6ELQ4gJ6dgJEYCRfAWZ7SVUUehe6+qrb4zJyNjni0KICe/4CVVUSe21f5DYRmbIb7f8d2W0YcOVUVzDrdaDzJ4EI/w4zF41X6UHp73Yyz/AbFxE6Gacr3D4cjwj0+Qzx7I6J7uClTn5fDkdyP/OHsbufYC2Ojfw+VL5cHscqgpE8udfeUxdhxxqEl//2DN9gPtY+ZHKeo1tQ306EI6tylWxEXF/kL54p0qWxwxrWbUObn5/xcVHX2P293ofvNm4GvZJjMfm5GR0eg8rB8Y1d811XePRWtDsb5uGOu4qSdlZWWts8WNyM0tuF91Op4wDaPFjbg50OlHr+79V4zLOWbKlCkhK/p4TunZ91q/gP/WxdSUBx0fzcnT0v0gWL6npKSwzErQBCkpKePxd4qpo9ASKMbcPGXTD1/1Plr7O2oZwdyCRuUWYjdsfVyXTeXv2uKIabWBFleU770ItOzVFoFjIdwYsdR1e8HQOLtVN/RvSNGtCVUavO9RdPB54QyayMpKf8rp5b1MYX5CDaGtoLwRZuz36p4bszPSfxXOoI+X0tKiUkydFKWWno75jy0G/FsYJuJt71nY3jVSg6aLYTDMgQ6HM8qDqhqw/wh78ottvXodrb0RwX9QgyYsFyH46y0xaKLVjHrv7p1PGKb5MXmUlkJGigjsg8z09OdsUVDS09P3ml7PxaYpXm8tgyKDRvm/07kYmJmZWWqLwzIlc8oWGNoVnlqzByq9jMrfGg2N8qDygG90U7/G667tmp2R8Tdr4wngyBFvFYrQg8pB9YljexGG/GRJSQk9tBsxmzZtGqAr/ObTj1aznHXfsbu+3cVcsHK61zYYdMSof7eXmTfHb1zR4vPZrevqQE5ewR/htadQxpF2y1YFCubBAKggK2N6HpQZcX8+c+bMPrrgT2uq+ivaX3NCEqvSVOrWPd9C0w9mZU1/w97UYuCd+qha1IPQ7DVMmD2dLpdKsbc//qYyWt05jpl05Ddgu+x7hCnWKNx8Hr3e0lCD5XC01hVFlOdxOAzNMEyEG2Zqc68osqfuc9367z2Pp/1w6J4hew4wbwhDJsiYVcZNjzCfjY/VH+GrV1f7trSMVjdqAhUbpTmdEwVTpmDw0cOwr/TRRJCyabLiV69Oo92Zut6rOCcnMaLz1EGBneTMLLhGMZUEwQUNeqwHTP37JPwG5HZ7DuHI34KnX8IMz78ano9uTagLxsjzXPTDZ6EwMShDZ2aIKFTlHizXItbcr6rmlmnTpllPiB8vx2vU48aNO83r1ZfDnntT/WC5aOfOHROWLVvWrCtce/oNeVBVlCdUAw3algXDgTK6TXOt4EZC1w2rNtji46JNjLohqyYNdPzAznTs7PQzxw9RZzog0jt06OB+6KGHTujN4yeb7Gw4pQvO1+Lbd+NqdI0jyuHllXUPTjEWp7iNTrU1MJ4LjMTEpm8+CkZzjRpG3E7XzVS0fXpc6wJ4B3oMrB01fvQuW01TGVVWtnCNL3XTHOh7+UjsvwjGeobXFx0HxRdqMDf65PFxG8sjitEjpc2M+tIlK4chQh4I93glY+blXFHP5U4X3bxgp/DBEbMZ1VVuHOBa+O8PMfBarnm1D1YnDqJXZDWLbqMXnInKuQjuuD83zcsFp1dwsTM4V7tz1elL5EfAgxiewyjjNixugsdcYzB9relgq3YumrDdTtVsnqm4trNy1DOQq7wf8h4KuxpomrxXVIzKTYN6Dn8IgsQN6hxpEZZYS0yhoQK2e9zGZqx+wQVfBiv/MkbwFRNHLgt549XYsWM7KorjeU1TUuhUOsKYFQgfstFZGk6nshchDhyjuRU92fmI1BbC+C+of6aDoPL5l5H2DU2r/X1h4ZKdliAEh3td2dWr6oUxXPlFDRQaCtQxU5G1xxDPeaNj/3BmC07ZNUWrGfXFr3zeTomtmYzquFNxuc4SUJQIPI0aGfAQiuZgpq7vwMjt4f+MvjzkoO28MYW9dWFO5lz7Ff7Xgw5HmNhnGKWGBRXJFQf+jrKb+lqsPrV9yS1/trcG5c/vDe3uVrTJqsKuRwa9HS4FIZWg88l2itZDgTU4HArzeMwjpmGWw93Nvnv4x+/bmxuRmJh6taJYT43394VhFPbRYVpXDOvH+VgQL0I8F6tObL+XLpDQH6wQUTeWcx6VVFLyUqOBInLllX0Gz9E4fxirIc9oEMiYIW7+XDHUhLjNn3xji1ud4zbqgW+sijF0409qu5hJZi2iCUt5rQPHIM40jVVOh3ntyhuGHCbZmSmFXRy14jEsjocFkhWTuI0gt2mSX31C91Zn7XzzThrA8Oc/GjEMBXsKRjaQapVSNPS6bYUJD97lG8G6rTaZ082YN5az3d3ZS5suUqc+PHJZvWDmGImJiReqqvMq0/S2wzH1xyFcoqoKehDfU+HQ8dzS0pKAsw3JySnvove6lpYx9tgN204pKioKeFhgT5/BSQgz/oIhbzu4AVvaGHpDj26Ko5pQkjpu+qTN3w9yXEZ92esrBptc/QCZRLemMQdgnRlgr/7w1Of3RHWMegFufJRlyG21vyCYwsXaRR1aPzHltZWdOh1ORrfu9N1qceJAKMXaw2Sv/aOHtav0Gbcfum5nRnNj+4X8sUsXXpjJePhXgiUlje/JuZfe8HSJ7a2Rg3gbKv0H1A0jZmkw9iFWYhu61I6GwKoN4/OLjlT9c/LGndc6FWVQTZh6IOOiCY3+0U6XVEzji9hxXceIlBYb9SWLy0ciZHuTK0pMmxoYSujecoQd+WCXF3EqYoMTa0x0dvGKwZ+xEcM+RWWjYyDrOgnoGI5c/YzOuq00mQhxap4uL9ea5n8MxUw+bf2nG21xUFJSfttFiNjX/M8vEv442g+tG4b5V4Qn7zGFT3eZot8t2/YqQw4cse6cClcTFGroQryvOkRq7NqK3bb4hNCyGsrOVgYM+PWH3OG6Snjb7j2BXINn+HQvq/5ivy05cei6ynp0/54l3vg2c7ncJ82Y/ZgaY70+NNmgQp1xssEwxSHjRuw6P+6MqDt4kFNxt99+e3xVVTUGiceeRIev+Bt+a/BXBDV8I3qj94qLF6ywtnUfHrXfVXu/xlkOAhZXOGO2Qg0h9iLDCZ03Vrxli08oLaqpAa9XDIISXlU0rVuLBoMRwNHV1W46xKrK9zDhQRd5Am3KMFR2xeXwzlesRPRDr9I9uQbth0KOs9ag55inM7UWphWmWNZogAm0APFA/PqVdS+VmThxYtfq6pqPEHr0o3WEH3sMw3v14sWLg54jruw7dKzGxDMK56d7mwg1XAhRagwjN76Dns9Xrz5pb0W1TiA1G8PoggYZZYVibQEyN6t15t50mJm1cEsn0Ka8usYGXbqWXXtV+Sll0IQCVfxwEWevPeFgG36JGBf+JNS1V9/wmWtOpv7f/r5DNlf2GzaUJEePHt2vKHwxvDSF01n9+vU5s6FBd58wIe7PI36TVtl38GZ0EGXYbUiD9hszBtPvVwl2VudNFdkn06CJFtXYJUs/uUIx1VKuqdapu9aGo5/zfFfFjny0Cx0i1dyJMSzy0N3O+oGl3Px35nR4TymDbojhYKzjDp/Xjt8mAgaOwSDDcwvjXYOpY24deK4Wx3lUYWHhzoSE8Wc5HN4LYeBXmly5vh1jA2/ftoddsu8w0+mpsTCoMB+dib2mMJO7blwZ8tTiiabFtTZgyYo/MkV9CIvW6YlG+E6M+qCnKxj7DjujAYN/n0ghELspR+jVa7aMfP8GJcax7+hHu4bWfn3gdi44hkjBvURrQgbscnrY6BveZb3O24ZuuWWd2InGgCvttspkQ/+CkITu+g1To9YRCdP4Psb1yoz+53Rzac5r6Zy8QbWD6brdB9mY7yt9Z1OayIf8jEGhzdcVT/mkpw5hin5yOXv0gtHoWl/hitq+bc9F+6AzG13iD7K7JxYz40di0H7oSU0FHf5FSw12/lu+cC1cJ6PCgA9pGivs3oWtio9llxyoYrfCO8fq4c42+4xFg8f3CmORw6vcG/vtij2+LacWp6xRnzVq/hiFKWTU7U6EURODL/uCXXf1CmaewmFHOAwnYx1+EGzIX3XWdSOiXDqMMIei+Tz0AYPzjoJORIfBCjWE2IQYbXTnbz4Ne6/5yeaUdUmacH7GGf9KUVBT1NfVTShywAR1KzRpDSbHsUmlOd3nXb+GadmKkdz49dDULrqm9QcIJxDVw1hVF87enepgHzzkEKYq3L4bXIOjQ5+6onQKZ9BkzMjBDbcytvPG8j6nukEToY/4FKHb6AWXwfCuhuJV2GANZ+oOYXrdTEGgjmG85mW1XsX4PloYNcJQuelUeZQZc3T962Mq7Swi5sVlVxSYija9Le7bOKGgVk0mqke937FrdPG+XFVhkzFm4JDZCZqGGgMUruuCPWeYZmaXzSut2xR+DJzyRn0ief6Dq2YrmjL1p2DU6Hlq1fbVHe4ctNq768LBp6PxvxrNlSvQLdmJQuMLNcyVLs28qf1Xn560LwK0lJDdzn8pP+rwoz6w67pjOWNtxe4uGyqu9JjsOhj7QXqwNRh0wz7YayjG1Z03Vgz+MRo0IY26HoamFQnr3tWTD9kX3Wpaf1I1zjSHEjDRra7OKNWaXNEqczgROHDxgWGYg8lL29lZdNq44r34jRXxHlPMQMUbUQrywI6iac7YId00Htxn7Dsn/uuVH9t/+VESvMn+F/PUe8N6OlXtJU3jQ3Wv75KGYLzx/TuCBQQpMCTyjHUfFoJH5Bh/HcbCBixYSUmG6YimKF/7r1nRc8NuYezB+GCbw7Tek2GBMZ/u8Hg8MFRL5lYNrrrauaMr6TvjPg47PdwRe9QN4/XLAsvYBHv7Dot1cq9zf01MVY9toR88kEgkEolEIpFIJBKJRCKRSCQSiUQikUgkEolEIpFIJBKJRCKRSCQSiUQikUgkEolEIpFIJBKJRCKRSCQSiUQikUgkEolEIpFIJBKJRCKRSCQSiUQikUgkEolEIpFIJBKJRCKRSCT/FTD2/2wSLUd7/79k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5" name="AutoShape 14" descr="data:image/png;base64,%20iVBORw0KGgoAAAANSUhEUgAAAJQAAACTCAYAAAEfPgD6AAAAAXNSR0IArs4c6QAAAARnQU1BAACxjwv8YQUAAAAJcEhZcwAADsMAAA7DAcdvqGQAAEiRSURBVHhe7V0FYBTX1j4jK3HDCcGK0xYpEpx6qSA13nv1vkL1UYhB5VFejShQpIUKdeO1UKFGi7t7sBBCgsVld7My8p9zdzZENsmGbMr2f3ww2Zk7s7N3znz3yFX405GUlLpY260TvPZZH0Tts05UuRnl4PXExNHaYb3A69/Vdhmq3EwSIFnHiRO1Q4ia8JlK24ItLR+LGo/7uGmn8EZpH+CH4jyqAy4ZqdVgstjZzRITU+hGnoNuqN2jAnSzul6Gpy+AIcBPB489++yka77ZrA5YubvikV1we7O5nz+xOXjwd5OWbrpdS3GCvn3TL7vgvo4twVpe7kysBG7mnDmhAQ4lEXcFSmg+dM3jjwz5np10oe/y7bBn/EAY+9seyDSVw/zB3WHajhMw8dim951XqDL+qZmxdzeN0iSkqr8dekWdv3qQOv23J9QSu0MduGKr2mvZJnbumm82tdC+Al9//bWePmvczWFTpmi70CFiKPCY4Sj9EThZagGbrEConj0A7L97aC7bQdx33312bbcm2E8jSsrPqgtWR6t/pL+m9v12i/r58bPaGbWG8Al1vs1gY2t4ZvRmkBQ7/O3E5iU5y79YwiHSElPf0S6pG8js997fMkpdvH5YRUnQ2F4FxLfk1NRHtUOGKjmjG3EcKI9Hr+Umj9j4pZbsFnjdVnyHg7VDz+EuZ+5Qp8wuQnXgH865Xzs8upmiqN/ih9s3eHkwc+lMY11aokFIS0vrpe3Wiup08FjRzZ6d/GjlnFa5kaoqUlJKSizttxv30TCXmp67oeXByiqawPP84Pj4mMnaYU2kpqaOTEpKie9w7zdaibuIyHGffkTXeCyzpDlzotuO/1L7+kWMeOyDQ7XdxC2XVLtcpVz1W76Ffa57/9Ge5TeMndR3+ZYavHLL2rfXjFBUkLlhXabCumNJsJt/Hz4Y2Rt6/3cziDwHeydEY9nD0lcJIhVczAOqVE7gZF6JnT7lCTpxrvQAtA6+GrZkLIQPRvSGrReK2c8G6JyKz/k9F5hKBkhOTh7EdhCaOFS7ZFbfXjsCPy3sOGlvJqrgzerDaw6or+7KqPFoTEZxcXHb2BGiwJTBPnWCPwQZW+GnHzvelltMqgSGtQyBFdl5LK0yagj7yx0PaHtoeQK7wcm89TDs+9WQbbbC3vHR8M8e7TDbsF+7pAI1hL1kw0j1iWFrtSOAUus5+GzbRNm0fSyaKHUvx6k/AQjPx8VNm6pdUhMzZ87UJybOfWfR2uF5KJaKH8Gydp22y5CUlNQK+TRXO2So8mgBAcHz4+OnPPX0qA3N8e1WFmgVExwfH38eP/ywBLzoTPEQDS797jA7JeVFSVL/pR3+hUC6bPbslJu0w0ahBpUuBciGT/HDjBuKXT0dHx/7KjtxuYEZe98TsniCWsODpKQ56NWjwQVVSIiP/aeW7BVc1NtyEhYXp95pCJKT066nmyBfpmlJ4M7aVIel3FFhgVwgDXsxQ7XDY06hJhmKaukhtKkn397ZaXbm1xOg+ZiP0G5evEXXyGDY8M44tm8ud8CYZz85sv6Dx3s4DbrqqNO+VkKDiL506VJjXl7hvHlb2k7K+fZ+CL9lKRkqdo4+Oj7TE3oE+sGu/FLQCzwImBhpLjzUJ+/U7llTn3mIXegBPM5USsrcYYoiP0j7rkz1fXwh3D/2V/j8m9vhXK4R2j7RlVnUuvDYuoOwdNTVnv1uSkpKV6eYqwINhPrZ1onquZIDGltqYuGaIWq3V35SM0st6vvp2WoWflaHQ1bYZ3+MhbRbV0Hl32Y5RncpXFG42fgdDJLk6ewMguMCFWP/jy48O3orvL12OJpMFSICOkF052cgKrzCAYCdWR/CjH0RsOquO2HOgSyY0jsK46iqwrA4ZPBHl2LAN5v+eCx3/71aMoOfn5+KtMBoEUTk3ePO1Drw9prhJfSE8/7opy5aM0x9Z+0odcuJtympCij+ImlsOFeopdRE7/9uciul6qjX8HUHPmL5nqdh8vC1KCcF7LIFcop3gMlW3WVRmZc2rFWYdnwRZpQSwahn0Wq98Ihwi9ePVCdhphasGYhfEEEvBsBwdB27tbwVX7HzuSz2Inj/l8np1qODN+gVyXEmIKLFlpZX3WT1CwiVJQlkRUGNwg/ePy66wl+rDR5l6q3lfzv4yK2pvYIwsj1bvJe5n+dLD4FO1APlyZrb9qDtVJ/tqiRIwKt2sInvxr/4fBWfbfbs2ZE8r3tZ5VRLQlxs7S4YotZMJSamTUFnqic5zOjHTdKSawWVHlGE1GnTph3SktwCXeQWqsozg202lz41a9as+uuVXEhOS3tY2/UIlKkGGmQuMTn1FW2/aUCZQin01A4bhXpLn+dQHaoqVBhtn0By8tze2m6j4TVJqar8nLbbaHglUy67hXHNIyyhkWh0pihiQzlp9+HQ5/IheOJRegovlj7vwW3gkJgyZxwvq2MUXs2xmErfQK0raacajdlzZ0fxdsPLWDDUhIRYt5bCraQSYqeuQBuF/6EtwCgt1TsQHLq7KEqqViFQBXW1wPDkAwUE7F6I+1Uc/qgJn+MNK90TdxdsUSFq/GcVT45f3Z294oH+2iHDa6mpbVUZrsYMmfCKS5I+M9YYYi2pTuL+Dy+j/NaJtmM/qSKJRYsWtaD7oPqYScdff/21s2bLDeoiOrspeQj4G0LljOnEWu9Xgcrux2tpaa1NpnL0DHgM6afNorT77rvP6fm5gUf+FAEzRe1gCsVugx//Vl236C5oN+Ez50kNF368GEW1G/cpTBuZ19vh0BVxnH0mMjQrIWHaG9rpOuFxpgiJiSnvGXVg++JQp6e3vDdeS70IjFcqAgbK1L+G5i6hffROT8XFTX2TnfAADdJTeHN2vV4vQJnJDhG3fnhxu+kDGP7jDoj+fhv0Xb4FWj3eBb7pPOjhU8HN2/hL1mx2Aw/hsaQSExNv4DjxPoOoSt8c7/I0vb7K2INRMVVh3tW+olmL4fecApi9LxMK7A500QVQJGnjnnuGDtdOu0UDJKW7n/4iNzhQBTifVwQPJk2DtF9uZXUKj68+WCNDhBsjI+D326+DPeOjYefYgSDo9cO0U7XCI0m99cvN3QXZ7ychqKgjtaRJkg06Nx8NI7rGwtqjb8KtvV+Hvit2wf4JQ7RvANz68244b7WxHwgl531wN+jXPBj6L9+St3vCkJq5dwfUH6Qkq+C9zaNUCtt3ZL6v2qVypwKqhnxThnrfa3Fqn283s+NFB7PYZ3VIiqKuys5X+31TrbUVgQXofizdFQqaw8yg/lC1nDsbWV0IHrzi8cnD12lHTtglExw++wP0ifqblgLwwcbR8H7hbNh01yAMVhX4z+4M+DknH1ytrqMxQE2N7g5DsBBMTF//jo0XdeyLFWAtmSyqUQRYyl5fcnJqIiaHCgLMkGW5IowNuu6nxY+PWHnXJ1vuBZtUikVehus6PAIDOjyGRf+ihVqybhjYIj6DUa3DwYFBZ7/mIdqZquiDpXLy+b3h2mEFzGbzHRh2DVN4/tvpsVN/1ZLdY9GGYZ02n1iovYCLOFO4W8WMqvNXD2TH1MLscFaqqIcLTeptP+9i9QZXf7NJvX7lDvWbk+fZuf7fbatielyYPbuBdaVUzUOgz/mrB6vf7npKzS87xtJc+GLbP9hn6r5MtdSGQU012CWZffb/dkupdtvGgWpaqsMhWdXfDv5bnf/HQPWn/XFqTuEu9fiFVaoNf/z99By1L5KeiN8LpTVp/UGWKaqz6r98a7x228aBSiDhrT8GsOqe9zbcpu7O+lSVlaoS+XjzBG3PPe76rWafiEvGojXDtyqKpN36IrAEqu+uvxlf61B2vGTtELXf8i2smexfm9LVEyVmlu5Cz2We1U0R6lWei1eNGDC057TtVPI2HE/FFA7ahvSDUd0SIMQfHVMNyDmw7LxnCa+oikPU6fY1j7r6RFDL61RRx9vsdjAa9LDzzgEeKWuPLnofX9ljw37SjmoiI3cNrEp/BUq3jVuMXi67JwecGBc/jVUVJqF3AZwqx8fHeafKOjl5ziC//l9vpR4XhA3H58CBnGXACyIaWB4cdiHXduqaPfbczhm84DDgLXfEx0+tEW4lYsCKRtOjuvRaM4Wq/0PBAO8pdu7BoIHfPSQInNEhKavKgf977Oh1+dplFSDPtL4fTExKwYxxLGMpKSl3xcbGVu2bo6FWLwGdextlCMOOVU+NWu83afg67pnRG252lyFPkRAf+xh+iPQAsgzOpgk3cJup1NRUZ2MxglPUGga0cXCGVvjQ1JHEc5CRRqcuSDv0CJUDC08we3bKEAq5tMOmQUMzVRca4Hn+efBKplxSwtdeqcfEpcMrmUKvfTt9YqDplRZUr2QqLi6Guvh5Xh/+VwOqozHJySme9c37E+GRPf6zkJiSMolTOFftkWdNf38SfEZQGE+9hPFUO+1QAyfExU19oq46vz8LPsUoAmph0i3ofPNpCQlTjzpTLz980u4RdDrVoy76fxYaJKjk5LTXklLnkBfbTEv6y4EqpFNS5t6AfsMbVDesJdeLBhW9efPmGWw2eSG4unAiMMJEFcKj4p1Gnnej4Sp6osi9VV/zuCfAl/sw6r7hlfNM4Hk1E0OW2dphvWgQo6ZMmWJD2e7SDhmYouWVg9phoyFwoAg8KAGiUmutf0OgqtKv+LcKIfDl6srKypK0Q49wScoc39L7JlPJ5ICAkFGqqkxEYWkPpR6Nj49Nc+5XRdSET1luA4zVahQRZNJUpaZho0YCVuFYDTaHDIqsvJHz/UO1dnelYqWX4HW8MwvhFFBPT4+PfT05OZnya0U2rWAXegivWL3kOXNGqA6FOp8xTxgf7lhCQgzVzFSA+hS2CubAXatJQ1BulaDLxC+JyR/nrHigRueSxPmJbaBc9xpVV7AEnj8dHzsVBdY4eEVQLuDbGoFmvbLATqLAqN9YFUFRn9ERT31X0d+R6myqdUeDqzuGwbyYmk0S1Bey+9+/ol9YkvP9gxXVKElJC1oh10ggWpOmmuPN/rheFZQLaBWHyDI85iqSfjrlZNLG9rPbhoqNZhQT1N++gk4RjsN3dC/arAC/kwd1AApGK/5cJhoWj5W0p2gSQbmQnDxnAuqwW6gJLmlD5NOdW/kBNcOR7rn/xVUgotauDgFZJqJGh94hsBfsTH9RJq9rFgyDWoRAn5BAmPDkj9A53Hbojh7FG8nm0vfwljKy92nabwo0maBQSG+hkAy0X11Q9cEkyRD93TYYF9UcXh3QhaXJKInzFhvsyCuBlafzIL3EAiZS6niOOkpygsgeRpUc59FqHBY5+CBXta3MGj+6mN2gkWgSQbl8IecRgF5Q5OSN7Z5yCQqfGabM3UQKGZ8M9S1+GnUXs5LZjId0nQyrx/SHCKNnvUGrY39BKfx2phBWny2EPIcCAUEmv3WjR1u10w2G1wWVmJhKQ0RDOOoag+BEWdA1O9XuWLnj1qi2uRAYcAbQP2WDMhXVWV3E4z+dToTHh65mxwO+28r6iW+962KH5MoY+v026BzsD1eHBcKtkc3g6oja62NHr9wBJvyZnXcNbNSz1vpl6m8eG/v8Ru3QLd5dPbq/nZe+xpu00RsEIz23wy5hMXHgg+og0NgSWgX3hh6txkCL4F6sO6877M3+HLacfBu4kpcgT20Dy1UzvNKnE9zVoe72bisW0awyK3ybdQG255bA2XI7FkcJwg062HDnQMjD4xt+3gk6QXh797jB9eqvxMS04UajsN3pWFdFhaDmzp3b0uFQpiuKEoBFgthgMIM8XeT5mh4iQuTLdBED1mZEhQ2HW3o13govXBONQr0KfjJPh62ohw7d7ew90H/5VnIWnfoHN9JVnYL8YHjLUBjYPBQGNA8GYy39f17ZdQJWni+F3jnp1/QsPVtz4Fol6PV61eqQx/BqxXBZkRO5FXHTpv1ABxz6PgEqJz6P5aDjRRPrQtUOAJXBqbwSMHD5E+TQPDVqvZaKjJItkF20A9LPrYRi8ykoLnd2auHwVrJih6dGbkCrxnR8FXyy9R4ot52HtwvnQc9QPXw2+mrtjHuUE5tMVtiAOmhlTj5jkw19EoukwPH7nP4XteUjzW33HN/yico7e+XUA9IFTn2AoDiWvoYfi2oUvdTU1LaKAnH44sLj42PqHEOycM2wB1CVfHLH1SnQLnwQHM/9A0otOdCt9W0QaKi/m4gk25AlMhvBmGc6Ct/s+idstYyF14c/C20DjZCw/RjrYUHKngwAWjLwEwS4uW0EjG4TBt1RRzWvRdlvv1AMT25OJ113z87x0d9oyXUC9esYfKP3YDy1MSEhtsqIkxqCaije2zJK1asR8GD0f7UUfNuOIsjIWwdninbCueJ9YLLnMp1FP0ejR6gQkSA7NRsNHZsPh7ahfdn3Fq0dBnZFB89fv4Yd14WDhSbYX1gGf5wtgD0FJlY8yT9bP2YAhGI8OfGPfXDSrsKOMX0b/YyERt9k0eoRe1VOvvbpUU69v/nEAggN6ADtIwaDvy4cX1DdjLdLZjYWlq77Pf1VOH7hN3hi+O+wLc8CkzelI4s4ppfoMxwF0D3EHya0bwl90AGlY3cPQFMbDEQ/DPXrqt3jB9+sJTcKjRbU4g1DoxRFyOob+Q8Y1Oli/9pCcwacLdkHWfmbUWdtx7dN6g8dQ/zn3Ae0hN2hdUgfuDbyfghCC6moEixeNxraNxsKY3rXHoWcM1uRSYWwM78UduNWiJZWh07nlJ5R8Ei3trAkPRvePX6etE3UzvEDG9TzrzZ4hZY0qocG5Tw50jk++ffD/8EiNQKaB3aBYL/624MVRcYA2Wk3Ptg0BiSpGI4aPofbIoNgJOoinUd6+CKG/bAdbMhQT7uGeAKv3GjRmuGpWDKmPRj9LQTonbXEZOGKUbETm45f+BUKLVkgKdRBkHQUFidFQrMeDGH+7SAybCAM6jwJU3k4cv4nWHt0NphODPwxW+6jZgSGdy3WB7W0iroQVUR1jtaOhkqRrjNgrNgSlfkd7ZrD8NZh0AHdhnMY5tz9+z4yAC/tmRDd6OoVF7wmcRrxHu7fFe7utwTMtlzYfuoDaIcCaBvWD/x0odpVnoGUOicbrOZdd3yEDn6teRTRbneQ82d82S66i5/NmnohIKx1oT6gTWR54aFvH7izSu/yxsJrgqLR/LLiaPbsaOckDrWB9JDFXggZuWvh6IWfwWS9AGZ7AQtpREEHvIDWS+bAcmLA91JBGxq4z4COMLo0WAZ57qjAqfNjYmJqzLODPmF7ReFmosPsqtU0T4+P9crYpksS1MyZM3nXODdtEPIjuhZZkcaOe25tHXwN5JYdY44nuQFUnHgsIjodD7ZymYLSrZi8WuL5Zf8ave4I3aMyKgXUu9GPu6T+KK+lvdZaL/m9hrssMMdiak2Ij62YAAjzLzZ0xEiDBfV6Skp3vcpPow5++Oa4ik9eXRUfE7Ns5pqRgbNGrzNplzcYSWyYlOpAJ3vBjBkxB7TkS0JaWlprDP1er6gWJpI5KyuK4+JiEpxJnqFh5gShV4UYEg7ta5+8Xi88R0KitMYIqTIMBq4ilLhUTJs27VxC/LTH8FUe1pLY82KuQ1NS5ndlKR6iQYJKSk0dr6IjwBgEqg4joZMYUbzrLtr2LejoJVIvdcYoKgSKYo+jM57Ca8rcW3AVPW81gHoLDS56/6vwCUahWaeR40mYHbREzvgGi4cOSzg6BNyx2FjPhmg1JXym6Gn9Gt6mYqclodcB69BIfK4dXVb4nI6i5npkk6QK8HlCTEzVYUJXUBWJiYndtN0rqA1vJieP0HZ9Cj5n9XiFe4RmE9QOfQY+JSga6oiWzoGBos/0BnbBhwSFISPPadW2nJycnFoxrasvwGcENTs55RkM8ysieowybq5rAoA/Gz4hqOeem4chMNdHO9SgOk5ln/HaDDCNhU8Iql07x6uom0QscpUZxKuScu3s2bPdj1T+k+FTDmdiSsodyKw7VRX0CQkxVaa/vdzwKatH3ci0HZ+Dz2bM13BFUB7CY0Elv/VWx8TE1P8kpqUNp8YFLfkvh6QFC1rNTk59Nikp7WUtySM0SJlTCwlG9jJVBSv4TV6FDTZeXfNybKxXmq0TU+bcxSnK7d5U5tTi4u8fNJLnheGKokYBKMxXEwT4KjY29g92kQdoEDM4Ds6gjKhBQUEhUf3zUIPCvYICvJtd4GPAl8oHBATToOL7VVVpjVl3UP6pPrAhQiI0SFCKwtUYFsGJwvr4+BiP+h/92SDiI3Oews8qHj4mN7iFp0GCslhKaGbSKuPoZMkxwltOoQFkNmBIxE1LajRklaeW4iqNnbLMb9J2PUaDHc6k5NS5qqL6O7vsOdv38DY6QVBjY2JiCp3HNRE19pMD6CbVPVOms7WQ7daVNQXk23KWP/SLdlgrnApbjdQOeSp21DRvMIj/ef75509r6R6hwdYLhbQN6fyTNi2t9uapZZdLqY1ZkeM++RsJyU8vQKBRrLH5YzrbDLThMdsEMOj4GhupSJ7T/azdulYkpdDMei4hcTo/P/1MvT7zOZQ/31AhERrMqMr9DgiJySnvkHp0HnGCothjpk+fXuI8diJq/KfPyIq64OeU2+DqqyK01EvDrf9aCUfOmiHrm/trzXtSSsqLoHBo4QiciCSaNX26UzhYCJBYzj7wDUGDGVV9EuKEuNgnsQBqvYlVmed1aW+88UYNaVApdTf2paGoKO21IDF5zksXhQSiYhBmuoREuBQhERqfcwQN1kGT62pmkkTRmExTp2vHXkWZvfZOKLOTUmaiFtKmBCC9Cf+ePmVKjvO4cWhw0asL6E+9jR+a8DlBlm1xM2bMKKKiJ8nKgt/n3gE9OobBtLmbYefRi/3jqzONWPPr3NtBry1JUxlDJq+AswU2LHoTq+SdhIQarA3tY+nSOUT15ZdiYs6wk16AVxjlAvpTT6kcaMxSZUHQp7z++rzmzuOLyDxXCkezSyq2Q6eKqmwHMovAaq82NqAS0HLBgjnJFZ0syLq5hIRA98XxkjeFRPAqo1zAjM9HQWk95Tnhx6Mhwok83SMuRjUGxKicvHKIHX52kU3m9KhwslHraD1qqTO79IK2xI5X4VVGuRAfP+25izpLlYN0cg/nfsNA/cvrBIZRF4VETGoaIRGahFEuoM5ic+iuOxl07e6zxkHrF9wFV7ULgeRP9sLuY+4nN2O+Es/Bvt5+TFdJigqRAQYY2DwEhrYMhX+/uQnO5JhhxqgzCywOXseMPQLF+n7lBbC8jSYTVHJy6r/wOdmcltUFNQyLT3qWm4GZmBvKUFj/ZhB8XTPoHxEEZ8w2OGW2spELNIKW+oMy511VIMRuPRdpKTzR0lR8vnl5qWmAuWTSaC/O5l0ZTSKo5HnzeoJdfh4ZwcpOdUHVhylbj8AfZwphz7jBoNMsYondAdkmK6w8nc/GvxQ7JCiXFDYGWUA/ACUIgsPuUDguE7X9dyrPfVJQbDue9eilj/qsjKYRVHLaEpeQCA0VVP/lW1iP1B0oqLpAP0GDh/bitgaFt7ugrIKV9H2a3pHqhlS1vP2uu4Y3OGypDK8LanZy8m28yleZFXHtyaA+e84aB7oE9enPx2DHUaeOQp8H/HUcPQ8DffyC6rlLkB98dcO1zsQGggZl/5aTD5suFMPa80V0z6xd46M7aKcvCV63elgAxmq7FVBUjlepSlQbaTXvv1vgyJl1YAh/Bzr0mAV2vyXw3soTuB2FpX+cQDYA9K1jnHB9CERHdULHlmyeabKcGMg32qfS3qN3kJyc3FFRhBcxSGauARYNThdcFHyOLxjKBxZFdWyXDw65FHSiDtUI6WQKG50jrm7p/RJ0anYLrMIilLDtOHw2qjf0CAuk21TBR0fPwBcnz0OP0EAY1ToMRrcJh2B9lSqyChwqLIMH1x2kGofJu8cPZZO/Xyq8JqilmSONJZu7v8IbS28RAws6CH7loWwkMGoq0iU0tIOKWYugrtAmtB9bEqtd+ECwSSZ4b8NN0LXlTXBTz//A5A2HYHt+KexE/UQj1avjo6NnYcHh02DDe5IVJLi04XURwTCsdSg80tXpWqXsz4QvM3PBxqmtDo6NvsASLxFuBUXjjEVRjJw6te6p0xauHfYuD/w9uBuq1/PgQCsky7RQlAT++jAI8YuEjs1GQPfWY8AohqKFcv/mF6wZDAYhDKTcufClrgQKJQkOaIOvawNNDlSKlnA1Wsdfz+TD8dJyyLPakaMYJ97SHyIDjfDw2gOQbpGgg/mEuKyOxRUIxP7kuXMHx0+d6nYwTw1BOf0fro8qqJ8kxMTUOmZ14ZrhP6FluY3mLhB5A7JjAHRreRtEBHZiAmoIPtt2P5Q7zsCLr0+GqGe6QTM09z/f1h8FrkL8tqNwR1RzGNoqjK2bVx8KUFiuSSX6fsusp7R7QrTbkfbVgQ7yh8jOUjuvpL4cF5elJTNUCCo1NfVuWYYxuMscNpTwWrsAbuc9kCSd2mrQt+sUkDq5hsg2Bj8ffAFO5W+Aewb9Ajf8vB8moiJ+oW8nSC8yw8Q1+yuKmIws0mFxHIYe+oAWwTCkRSh0DPZ3nqwG8uj7rdgCfpy64/F9q8aUBAS4p7MGh16vijZ5Nt7e7vT01RKHQz/7hReeK6DzNH//UNQgj6JCrU5NfH1ulIQGY4e914rNT173wOBlbI3c2kD6o9R6Bs6XHICWIb0g1K/aDJKIUwWbUFgzILTZC5B8LAQSB3SBmyKdAySpiBXZ7PB9Vh5suFAEJ7UiRlUzVAVHRY1Grjcz6NjyD3/v3AqCULnTAMc7ftsDnUpzdw+8kLGH3axe1JzOQFXlHKNRnybceOMtLVHH9icRamddwKTaBaVKBqu+RVZPGrTYOtTp79BY4RLrWThwZhlszlgIW04ugi0ZC/D4G8gsWA95pUegR5s72bWVQYLelfURpJeUwTFbb3i1/1UVw2MpB/6iAH2bBcNYFAQp6md6RsE43B/UPJgtrHCh3MHGFW/LKwYD+hYDMC5ciYLdklcK/fIytwdINhrbR89S31al9hYh8Dx3oaTEfyudZEhNnTtGlmVqyGRFj6bo5lWp1nKlDynQB/TemtUyoC/cee0cKC0/B59snYA6gRhOA1lVfFh/ZtmicGsb1r9O3UXTx5dDS/ikeAbsGz+Qpb255yR0CQmAkegGNPerfzIbEppLj91Pw/ktdngpfVnw2aCOdRY7gs1mU+12ZY6r6CmKXKDXi4lo0FhQWiEoF1CZP66o6lCBF76KrWfFiHc3j8TwXg//HP4bO1595A30hUZCVMQgTWB1w2S7AIGGlmx/yfobUL52eK94Pmwf24c9dM9vNkMQOo8u80/TH3VDnTSmXTO2YEmX4ACW5g4jftyBgucaNAA7MTHlI5RRkapKSQkJCWe1ZAa3N/n666/1p06d6h4fH19j+ezKWLRmxD5ZtV7z7Oi6azeoSJbbCyAjdx0cy/2VrbBtttEMGTyM67uITRDx66GX4HTBakgXF0LaEOeEETThw/lyO+zBIrQi6wIcRf1UikWM9BJqKHDg+QAslq2RbYOahcBDXVujW+CcIr43ChmLYdbuCUM8Dl1SUub1j42dUmVWSBc8lrY7LFw74h0OlMkPR3+HftPFtoRzJfshI28tXCg9iNshsqAoFGQG/qNiSWyj+Q46NR8JvduOx0xwcPDMt7DxxBwY1n0+9G5ZrTtnNRTZHGy+g20Yy60+VwT5eExPEq7Xwerbr4McUznc/tteVPhc0u5x0Q0a6VkbGiWodzaOGM0p3OrR3V6GLi1ugJ2okLdnLsGb8igOBcMUiemlViFXo54ajIIZBTrBqH27Kohln269G/q2exCiOz8FX5w4B3pU6H2aBbG5ouoFvgN6EWTZV2blwsx9p4BzyDftvGfI79oVjUKjBEVYsnGk2irQqdCpOO049QH0bHMXhPq3Q8Xqfr4oF1R0Vm1SGRh1zqqXhWuHQLCxNTw4+Bvoh86iy1ZTYEvxXHN0AW5pGwG3oI5q428Av1qmQ4rbdgzWFZjBJvKB+2/pQ6uaNxqNFtTiDSNVHRcIjw79UUupHYWmTDieuwrOluyFvLIjYJcsqIcc8PSoTVhMjKjQr2fCm6zNyEG1m4eKylgl3nr0oayo4Emxk8vAagVwvyuyrScGz3ei9z6whVPgA1bQQHgOdo0f3Ojnc6HRN1q0drgJnbIAelgX7LKZrd17pmgXZKLHXVJ+Bh+O1C/9nIoPKUGALhzahPVFRT4A9ZSz+uqrHQ9BvukEuNZXcQcS0FbUTRtx24VK/kiJmdWx03xSx+51zhtFK7MJHJ+LgnKaVC+g0YJ6e83I92XV9tijQ1cyhf7xlglQhvqGBEPWjqZDokWPWwb3gu6txqC+6s1m93GH/TnLUKHPg3v6vwctgrprqfWDFs6iuJBmJiNB9kdGiRz/NQqKLebmDTReUOuH3YPe6bJbe70BHZoNg5No7QpMGehLRUN4QMdahVIZZBVJCReYM+DrHY/AeX4CtGp2D9yOYUy7YL8GZXItFtNp24/iPbmb994dvUpLbjQaLaj5vw1pYwzUn+kScTuM7BqrpboH1TScLd7DJuDKLtwOF8oOVxTJpzC4pjqrRWuGQoHaE1aUPY22kyasoR4gKlyF/tEQDIYHYyA8EJ1NQy2K/N87T8DP6DJwktpsx4RBLKD1BhotKMK7m0apvOoHjw29uKCU2Z6PyjuDTed2Mn8dSLIVH9qOgiFPm1xGhbkOtLZ9rzYT2MRcBJo/is7l7v7b0mMhLbqdCwztZBIMYQ6jn4GTJQxbFZBY1Q4PRtRN0RjXjUFFTgq9NVrC8RgIn1F42HFbH688mwteudnba0YUopYIc1W5zPujP6ujouJEQhF5Ixh0QXBV8+vR37qJuQ4GXTC7tjq+wqJXYj0JJVvHVVTdijJNMKVAoSEwuMAYHJ4V1Lxrvl9glMwJOl5vAMVhZ3rKgUIkl4Hj+bO7xg5ytSB7BV4R1KI1wzahsR5SMX1bxgLwI6sW2geVOLWme/4zG47PhUPnloNp160fqpLBriXXAC0WbFClHf9KSHjviSWff1DgF9Qn3xjcXkG3/7rcjHFzn37MOfupl+AVQS1YM+xBjNk/HttnPhNOQ0ETcBWgW5CDuuvI+Z+Z1bQcH/Jfuai5+z6haFAVUXhzeqUuhhjMv8bJKuvAJnNUvycsiI+fuped9AK8Iqi0n4e39vfnzpKuGXZVxexDbkGT/+WWHYWj539ijidNyiWh7iI3QqCqTPwvWY2l5l1jPsfiVrnuV1TRXcILP0yYNm2nllYFs5NSXkXT4JrXUpR5dcGM2FgPK+3qhlcElZic+lZo9Irnwo1d0Aei6Z+cKLcXMoczq3AbC5CpWoUngfCCc9J3/K/IsiSVhZ+XSlpnyqXNzjuKW+UJvENQORXNGio5HrIVlduu45VtdfU6dgHz8m9XDxd0OwROj8ya2nhmNVhQkyZN0i1ZskTr0kMV8ikLFdkAIYP++yTwKk+O5bmSfXjGeWuqShFEHniRA5tFPonqfT3FredBWDFr9LoqHSpS5swZpziU2/C7QnZ25jPz58+/pFmEEpOTUVh8hbBAx7/jYiEeo41peD/OBgsqKSn1ISwj5fExzy/DDC3ADLEWDn3k4R7BnTKG0y1tVtmGOclCvnyvF5X3iswBOXG3rKo3OJ0zZ060w6E8gvfQNXb5lKSUlJfREXZ1nxYkjl9s4OWDkqy+nRAfi7/RMDRYUEhtFA5QvyS2TD2l0Ss6rReeC7/mW/mVUetk8grYxQ2ES1DoqHtl0NDslDkv8orCeggzGmF+aWvyDvmLFy/WoXhYhZJLSAilffvIp+ZPmWKjonSpQmoKTI+d+jon8KdoHwVE+aJJwmS7JF1PaQ1BgwRVWlqOtr9qkw4KZmddS9xfdijSW/i3agW+wg3V9jxGgwSFv1Cjpwq+pyGJKSkXF+n2IdBYPQBhEbFIS9KArxf/OPc9Q4MEhextrZVzMt0SKvXfeV5NSIiN/UK7xKdAU0iaTCWP4sv8iBbSwTzT5F2Yf0WZPTulQZMteyzVV5OTO+qBfxAt/S/oz+zAJK/rIm8rc3eggU2CTjdBlrnI6fHTPJ7av0H0a2r8GYK6VDRQR/3v4oqgPIRPCUqxeWdNvaaAT+gojBffwHfWAq22CmwKecwYx+llVdUJnDI5Li7OK21zjYFPMCo7O2sW1YS6hERAF8SOYtvsC0Ii+ISgnLUE3G7tUINKgTGN//MJ+IyOQndgEX5UhBqCwP1AvqF2eNnhU8pcEAStXZ7n0ald7tz3DfiUoGJinifhiIqi0PC1K6gLycnJ7teKu8zwqRDGFzFzzpxQf0mhaUvKcvTiW1Tv5jxzBe5whVB1ICkpqZXKCVM4lWuO3grKSj2p0wkLXR2Fr6AmrhCqFqSkpLTD2CBOUQQjVfRpyTzSqtAi8m/OukIqt7hCKDd4MzX1al6CJzgOqAtclTEfKqosnleLBMH+9rRpM05qyVegwX2Xtf9hvJGcPEBUuKeROqK7OJPaLDHdqCjioFGjbjy1evWqOleq/V/DFQ1VCYkpKTdwCkdzzVcfiVYBaqlzfRLhOE5ZGh8fX/cyef9DuEIoDeSAC4Khm6LQ1AxUxcOrqixfo4B6DR66CCaqvPoDTWjCSzSTn8Lp9ZwkimLmlClTSrVr/qdxhVB1QJu0mDpaaCPRQa/TcSm+tDybr8Gnajav4K+PK4S6Aq+iSQg1b9685omJaf0WL15c/6RjV/Cn4nXt3bz55qLGze5ZC5rEh6K1Ke12abKiqAMwEqLRPpIKqp3j+TMYiB+w25UMnndc6Ny5c6kv9479K/pQtMhXdnZ2CAYMrThO7Iq5vlqW1Zb4qec4nsbG6ASOWxMbO/UD7SteRZM55cnJ83qqqkQTwtM4fndhOPUtoHowmgSjEIlXhCnp5pKAVbNmTabF1y87fJ1QbHJ9wXCDAAot/xmKBTiC40iuPOa3+mxFDFTTX2qQhXnPV5qu3JtoMh8qLm7KYXy4fVRdoyVVB70km8oqdCAU/2Z2iIz80VfI9FcALT7QydT2R2ROLpI9HAsl7nK2WsjEQN3MmopMhCZ1yoODA7/lBShzVQa6A6phLDXcEVX1/8WnB4f4KO6bdZ+d9zOs5HkuE6VZa8uHsxYW8s0hgfUu5dEYNHk9VGJq6mjURQ+hFmIjp50aS6EHrNKsgek6pNYhUeTfb2xrfuTN74aDv//VHChsjhE0CTRPZ8Xoy/qg8pzVoXCOIe3NwyOM8lAsEIzomHExo9Dw1f5cvxMGnbPZihqOVUVnxZJZh1awleMVZ0788qBXKz+13hCTkCkdMNfVn493av8KOYuCAItjYmK2a8dNgiYn1MyZMwP9/QMn409djfoQHXOOpu4pBBXGoiAEemjnlRUQgefSzWUl782aNatBxGo7/pNIAbjlnKC/TpXtQDOYNWiETnVpuPvuJUiMZr5GfxhURc7mVP6WrBV/S9dOXRJeS0trrZPVJ5Aq7fGQ+XcVQB9K5dQMkIVv8GejsfAOxQfRIa92mkymJSjTWqdE8AaanFAE1noP0Kz6xLDJyXNGKaDch4KhYcjVWvVV1Fj8AUmyfUgrpGjJdSJy/KfPCKLfAtlugbBAPbz8cD/o0SGMzcRbH2g+U6sH1xFIaHaHjBtqWmeSW6B2gHK7A978aA+cKbSAIOhpRuBPclb84yHtkgZhwYKkVuZy4Z9YEDu50UjojKun7AL3QeUFS2ghqICQkBt5RTwdG/uvI1pyk+FPIVR9SEydNxoU6V5UKRja1hibqcMQ+LDBILxXnymkZXl4JJTdZoG2Ef6w9MVR0Ktzkyxv5DHKrRKMi/sFDmUXgygSoRwf56x44GHttEeYO3duS7ukTFJlpSPKpxqRaEEXyOR55cNYL62T2Rj4BKFcII2FDglNGUZVCtXVhYgW7IhFz79bW+e2i4QyQ1TzQPgACdXY1XkaCwsS6o6Yn+D4mVIQGkio15FIOiQSFjSaOLSKaXNqcO4UmrKlvkAkF3yKUC7Qcr6cBBNRbDQZsBtiKUcsFm7prFmxVVbcqY9QVpsEWedMuFfTOaJJutjcMHUBT7dpHgAGvefdyMzlDrjp+ZWQfcGkEcqOJu/BOk1eampqW4esPoY/1xG9L3em7SSatg+9vRaXN+CThHIhJSVlGMYpExVFNbozhciBY8i397CEMmLVRajCYisMnLQcTPiCyUl2h/r8d/Lx9SIHmxaNg3ata66R4Q5VCaWDAJ39q0NfZGDUW9M5Tkyc3wZ4O2mkKHemDX//hE4HS6dNm3ZOS/Q5+DShXEhLSxuKJfYf7px3BJXY43FxX6S2G/f8E6Lef2FtGir7vAlOnXeuO+QCjS61olnyBBSQRiGRenb03C+rTCiOF6BjiPXwhN4Fm+wKb8Ew/pd27dqtOn78eLheb5yMt++IX6mWGSKSehKTP6g+Sbgv4i9BKBeSkpKiVVX4ByoYAx5WIZZBUJXfjgf333sheABVGfiKD1WDUGHWw3f3Llxrk1xT4FNlJOm+mgVF4eCEHk2bL2uk6vhLEcoFIhbH8fehOSS7w16EQVSl344xQg0iQnVqHQwfvDAKukRd7PAgyQqUmmhyVM8fm9wql29Ff6nhcX1+Caw+VwhWSYYOgf7QNcQfOgT5QbhRB6F6kU0d7loNiRFqChIqtzZCVQXmjSbTOeZw2D558cUXG7UK0uWA55L1IbCKPQc8iqInE1GDUAoSqkvbEHh/xsiKZfvyCsthyJMroMRir9WHqg2kP1RZBUOkP4Rc3wqM/npm/mjCWJIg3Y/asEjNOKcwxjQ8ChRFtoZGUaEV7CYHOIocEC6Zs4c3L9kaYDGZBUWSRFVRBEWm6TLJ+vIKTQXMC+kBAcYPn376aY/q33wJfzlCaRNN0lo7VXyN+ghF2H4wF/ZlFNTrfLtAdUgqEoSERETZItrguEFhadeEBULa4G7gJ/Jw2mSFc0jUcxYrZJnK2TF95lod1G+HkY04zISNO06hUwJuTPthmiypBtlhNsqOMqPDbgqQ7aVlOv/PzgUHrzHw6sntYwb/JfqsO5/tL4DExMQgnhefVBSuB2qm6qG0R4RqDIggz25Kh2yLDRxIqOd7RcET3Ru2tBuZSFpg60SpBTLKiHjlkI+ky7faocDmADOeJ3NMy+SSmaUZXWktBPzjvAHNYU56DLUjkjoPL96PZw+gTttlBVjV2IUCvYG/BKFmzpwZGhAYHAcK1xI4910zPCEUmS754qRBNVCbKaT0FacuwMu7M9gyT7S6WuKArmzpJ2+DmoAsSCwiF60HmF5kguMl5XC01Aznyu1glWW2YokNTTCtIaHD/FAdGkdzt9vLP9w1bshlndbO5wmFZPIPCAiZgXSgdfpqZYNeAPmXY8EDDuQGXeeOUAVFVhj21A+QX2KtcLLJ9Bl0EgQFWtBhF6C0zB8UlbRDtZ/B6yNuawt+bQLAji96WMswWDT0klaA9y7wAV5Fkn9zOte5xqzkOKV3QM+t9w+hlfAuC3yaUPfe+7XQb0DOk7yqXodKotZWclXmVD3PSyuPhgw4mB800KgrhT7dBHjh0fYQElwGhaZsKDSfhqM5h8HPv7gmYRjQj+FkuHChA+RkPsCWc6VlMEhAhZwKhyIFVJBOgb1wbUe20rGnoCWkDxeVsRUfWvnpIcyoZ2atsSizS3Dv6n1wATWXiAGAIsvv7B4f/ZR2+rLApwmV9Pq7Q1Xe+jDwDkXQOUQQbXrQWw28f2mIYCyOEPxLm4HeHMEL1D1DETlBRrnKzLTReE1Fds51TXGXQjMu4kuk5UNo1R69EAh++nAID+gA/rpwOJr7K1hs+WzdgoEd/wmDOj7hzAQiaW8mfJF5nigHEQYRvrupD37HbdRfA7Ri4jMbD8PGvFLQo6aj/FC3GloWwSgIYBB48MOtJZKsR2gAdMONlndrgceBqHZp3U53CzITvj+VC2/sy2RVGeR7ORxyv/33DvXK2giXistOqJkq8G1+Hxop6fnunALXort5LTqjrUHlWqsK10EwKH7ohDtDd/JHacMD0h4usKBdI0uQoRVb6qlZ4FUQGtAeX3wEWzMrwNAMBL72dUI3HJ8De7O/QO0lQsugnkBLSAUaW0AxOstPbkyH9BLn5IwTO7WEGX06sX1PYUNSnUInvMBmh7NmGxzFe50osUAW7pc6JEYwJ9GcL4T4wwoC/iE/ifyqLsF+sHhYT2gT4Fx/kM7FbjsKv54pwIKhx8Lj2Cia+Nu3P3h5o0GPCIV+jD4kJOQa9GdH4cvshY++NC4ubr12usGYv3ZItI4T/yvq+DYyLcJM/zWh0nSbzo18bw59nBAkSQsI9msDwcY2bCXeEL92EOqP5syvNbvGG8jM2wB/HHkNIzgLEg/g02VjIP1oOwjuHQShw1qwt0z65f3hveHaiCDtW94HrWqegZFgtskKZ8xWFlVSdUS/iGB4rjf1p3PiYGEZEuoYXEDHXWfwA8VW/tSuCUPe0U43GsnJqRM5jh+D72I7+vzrSktL02lWc+10raj1baQsXNhONpXfhA5pP1QQqCU4LCxULqjZQ/40Pj7+klbO/OnYVYass23SBZHrKKGDG+bXAa5qcQNEBHaB5oFdkUCBqCV0qOY9MynegkMuhx/2TYFzJQfQwRUh+3RP2LtvLOR39Ad7pB+ZE4huHgqJA7tAKEZ5hEwM/yeu3g9m1EBkzmhFUoq6yEzRIsDdwwLgKvyMRK0Sht8J0Yvgj2bOG2Xgw2NnIPlAFmpf1E7ojMucMn7f+GFeWzcpKWnuvfieb8ddmrGPuhNTxk1Y5Lc5HPzql15y3xxU8WgzFy/2N5rNowVZHYKHrbAwkk2p4b06mwZUC1LrkiIJVeWVwKv/+JsYVNpRxhA4PKAT3D/gI8yIdzRNY0CruO48tZQeEknhD/27vQfPb7sABXY7q9iM6d0BHu7WRrvaGeL/kJULW3KLmVbJpbAe1TiZKafiRXtOT4aPRuaMTBsJlDq/ELkikGRETqqG6B5C/pM/85+aof+ko4Xg2a/URBmayac3pcOBIhMIOj20MBUcuuX03m8dgo7ejVcEiUokEF+1v6ZEqoDIRRX66LeexXhoQ3lZ2QbUXlY6xyUlpd6Kn3ejzyJwPEjubuBVKLyia53Zwa/D3ltpdUaR94Mbe/wbOjZzLmLqCUib0GpoxZYc3LLBbLsApdazUFKezdYylhQHOuES9GxzB1zf/SVUsp71X6IFW5ftfBTNnhWjMIBTyp2wsmgUnpGgjZ8BUgd1hR5hnnVbIRAJz6HZysKNfKdz5TZWQcrMGZoyE2poqodHpcbIU5kJREA6q+DOdIwqH+xykcg7c0vgiU2H0TQj6TDauKYga13v/JyjEi349SeDFAyWEh2WHJsE8pcVz0B+kn9Q0HB0jPHNclFIdBV1UY1KRHYDUGlolIWGVGjJHoPuK+gtxoDeax/ldfYIh2yDXq3HwujuM7Qr6BoFjpz7ia12SWuj2hwlmGdnpEaL0BKcP00bCl3zuUR0ummRRz9dKG5h0KvteOjS4kZ2vWdQ4ZeDL7HfxbIO5+WO8EPp06h1OLipTTikDqbxlN4HFWFaibPI6mArBR8ttkAmEu8skg7DV5iCvlPv8ItE/vfO4/B9dj4bxmKw2wruytq5kBwS7bRXgD8bjDIOdK9gnCUU+XFKELh1JSUlW1z+Va2EoH7MDocyEtX2EFTaQXhfZgLxR4yo6j6NjY1t1KK176wdMVNn5F+xopkI8+8At/R6jUVnBCsSaNmux6EEtY8gGNCf0qHw9IwkdG0z9LWaB3VDB70l6MUgMIiBHi3g6wlO5q2Dnw5OR19IBLvqB2vNEyHTcS282b89W3ScQDJ+bfdJ+OjEOWfYj+osRKeDIDRjIToROgYaGQE6Bweg/2RgvQ+oNyBposYiD7XcA2sPQi4641T3hH5o0t4J3lkyvzKSktLG4iufgO+bTBlr/8ZiW8rx4kZOcWzAoCzXeWVVePSINF4+KyurGzJqFKfyg9H7/yIubmqjBgwuXD9sJKdw3wk8F+KQ7HBDjxehe6s7tLPeBZUFs70Ais1ZUGQ5xcxjmfU8mGx5bPX60d2RQIJzaf8y6wX46UACasbj6GQrsKf8eshU74Nvb7oGjFR5pOEARlk/n86DE6xNzsra5Kg+iCSqtbxpwqXYkLSo068ijUM+U1t01GlF/Jb+emiP+53Qd2qHRCTnvS58iSROPZjFfDHq58IbpB47bh9xzHnWe0hJmXMLKr2JqP23czphbae2bY95MhDXC2Xm0jBzzUhjK05dpjfwd1itNogKj0Yt9WrFi60PCvpJFkcRI4XFns/8n0JzJhSUHYcS6xm2MDSZMGdlBOGi289MJL0SfMlU13T71amo8bpqZwG2ZCyCnVkfovbRQ56jBbRv8zL8o2ffBgmLGoKJaMdKLEg6M5ovOzrtNua451sl1l5HN6RKS5fmIj5SbumQ8t05yB8+HtkbAlHDEWySAnHbj7G+WH4Gtu7yT5Kp7L79D93iEyuYEBoiI69j0e/Dn8dQII0a1UmY9/X/EMIDnWaPUFp+FvblfM0WmiUzaJct4JDM6JQjWTDnRBHUluxa0kL0Eij60PEGNJF+jJxkFpsFdGGL+IcHdgIj+ld6TCcT6fpuddAyyKsOv4K/WYxaRYYxvd6ETi3IOXeCURQzfAkuZBWQw02NwEQu6nFwoqQcDmPkdrTUwkzajW3CYNo1F+WxK68UYrYdhVK8XsToTrFZHt519/CPtdM+gctKKFqvX9SJO3iRayNJEvRp93cY0vlp7SyalZz/wtpjiRjNUI9fyiyPhAhmlZrkb4X7d2SECdA3Q03TEvz03unuS47/d3ufhbPFexlBo8IHoRZLYvuH0dQ9uP4Qq/0mBFL7HJotajpp4adndU5XoWbpHOIPbf2NSFzvifidw9mwID3bpZ2OIqXH75kQ3ahRyN7GZSUUYeHq4R/rdPyDDiRUiDESJg74iDniTQHSciZrruY/5UKx5TQUWk6iySyCAR0eZRWsLuxHMm/OmM+0nsgZ4N7rliKRI6EcifTh0TNoysxwHs3XeTRjRRgwS6ixyHSRCSOhkhZjmswFPKCuL9Q43DnIDzoh6aKCjIyIrcmX8jOAv672qL/ELsEjaw+w5hoRCSVZre/uuXsITZfkU7jshFq0dsRwDD3Xy/iiKJob2TUeurW6RTtbH6gbbjn6FiZGliJ0umnl/tyydOZ406L1tJo/beRzOU0c2ld8aorUWPMO7lM9VY9Wd8KIrtMqtKEFnfjPt/8D72/BixWmPaMraU93oI53pLlMDom13R0pNrPtlKkcSh0yS6e6Jxtex3JC5GN5Qa1IjMP/VNNO2wvXdoKxHVxr4gOsO1sIU9DcUVWBKrNM3b97wlBtWSrfwWUn1Jw1I0MNoP4hiFw/u70cI70xcGPPmdpZJ07krsFwfg17yRZHAZhthUiiUvYmnDW2zlpl0gjkS7nqqNga9pwegvxasxr55oFdWDugv6EZmslw8NdH1NlgvPrIG3Dk/EpGPloff2yfeR4HDfWhnPlNDii0OeACarlMJOBxdOCp4ZjM6L/7da5SiTpt8xFYfaGINQupknxo14To3topn8JlJxRh4ZrhsUY/MdmKgg3CMP7WXq+zeiYCdSf5cscDLOR3doVVwSiGsEZi1mBsaM0IE6o1GFPU5mnNeH3ILtwG3++byu5Hmmtk1wTUnjdpZ/88nCqzwBMb05njLoo6FIrjhZ0ThrypnfYp+ASh3l43fCCo3HJe4NqQlhrRLQ6uaXuPdtYJp+ZxH5U1BGT+bI5SDOtLmR9VaMqAfNNx3DKQlG3hhh4vg150agaLvRB+PfQiOuf7aNwf7CsfButM45FcPGsMJp8oFP0e8oeoHa5bSABEBhohRK9jFZzUSMyUZSPxbnoOLDqSDTz+Lpanck4Qu++667omm4WuMfAJQhHeXjviv3qjcDdpqdYh12JUlYwvlqbnrB/MH0IvxOYoQyf7FPpRx3HLgJLyHDQtxWC1lyCBSkBCf4sDAV+MS4NxjKj0lsh0Un+qW3u/waI6F7ZnvgfbMpeAHgOFcjlYWV3yqOmcGumncorIRhDgS2ZzqDntLf5RWBseVWRS4zH5Q6E6JJhBZGP2qE2QKjG7YxRI4/ki0El31kW5fxXUK5PqnjZdKAaj0Qiqw/51YLH14XWPjmaNsb4GnyEUOueP4cc7KH8dVTze3W8xtAjq6TyJMNvy4ej5n6HAfAId7vMYqZ1laQSn5mK1UuyYQBRzkkXBl6WHQENLCPFvi5FkWzSVtDn7VwWjuTSItfdvOl9yEH49/DL+Vh6aGx6sp7utt5/ufYjjZKSTolLzvsQLYrEhILDIEBBsFo1BJp0+xKwzBlt0hmArL4ZIOlRZBCJcBfFoo10iH+WSqitUCEaNF+lvZDXpHVDblcsy/HA6n/VioIIgO+SJe+6J/op92QfhM4R6b+OQILudPyTohHZUJ9Wz9Z0wqtvFJqr0cz/CqvRXGHmIOHohAIy6MAy1w8DPEA7hrG6qM4QHdoYwvyjW9uetx/tu3xTIKdzunN/JEpBrPnD996C67ZheASIaj5ymzj7EFhkjBGpMp80iGoz5fsERhQb/Fnl+oeVFen9VVOWOmNvWDkEnKuh4c2y4FG3OClQVyYTO+Ly7xg2cNovj6vztywmfIRRh0erhb4k6/jmqkwpGp/ue/h+wikwXFJUatMk8/Lm9NA6dXcG6CJNWURVeKT8+eIVU3DKP6OG8wjMgMaj5TUSqlQgC/1NZWciGWbMerTBdH82eGVUCfo/LvNDGwhn4cp1osKPDpANFDrVZLPjjhZJi+HzGjH/t077ic/ApQs1bO6KvgYPdZAbIpxl61RTo3Wacdta7ILVhsuaxPlTUYEx9q8zopFOlJ23kkJN0qHaeTA37RB5LFv/88kOjv1Mksd6GUgT1dOTQmSZrdkJR7GvDwsL2TJ48ucZA1cpISkrqjD/6CCh8W8xplWvxfhgT8CWqzvBR/PPP7NeSfQY+RajkBTNHGDvv/FgfWNbe7rDCVc2vh5t7vYoaybPuwDLK3mIrRDLkI1kuQAn6WUXmU1BozkDSZKGz7ByJRf6VC0QUMilsrB5HRKaXhveyiZIi68ycojPLdqNJsQQVSgUdTkqmkFLkR0W46SSMQBYO6aZiOmdWQDmPd83geXV3WVnZsVmzZl2SiUpMTGyjCsITvMJF4WGV/tz0e+jEmVSF+zghYdpuLfmywycIlZKSMkSWuYmg6PXGjnt7+UUeGyY5FDDqw+DmnrOgVXBv1rOANAdFb/llx1j3EmoyoV4FDqWc1Zg7/Q3qd0TzTVA05yIKh84svmZFIfNiRk+6EGQ4jv7MXoywdkl6br9qCrEoJ7v62cvaNkM/KVTQOdqovHQtOt9G6mvozCndigCnHKq8j1fEE6Ko5JWWGpCpefammmGXJgcRFWUSek7t0X+sOaMdaiwZ+M9mxE7ZpaVdNvwphEpMS7sOX3aLhJgY6kNVoR6S5syJBof6d0yisUH4xrHoBxWG+nXdcbPO3xIuo+icfpOzeQRVAdMgtDHgnehmCg2fAPUsHhzGt30Io8T9oHBnFMFxTlIN2VNHr7ukec9TU1MHI9En4a9oL5HTGQzKwilTYi/Li7s4VSKPDnxNU4jPblJF/ccJ056r0FiLFy/WlZSYx6BWPRobG/vXnwV49uzFITxf9hRahm5IBGLHOnzws1jmx6OFMaAgKgjGyj7SSlaF30MGrOBVwXEXUikCr7uAzmwmlsTjnCwfMvI5Rx8dndXk9TBzkPAOh/pEZULhi1mIL+ayagLnrMDqP1Hl0gDBKqYQwaPrb5I5+AZNZS88HoiyxqKo7Pp/MU85Opg3q5zwNyQFexDkDxkljKerEgl5hC4Mt2rHjq3fLlu2zBOHt8lRnVCYY59aPCg5ObmFzIlPcIraubrGIplWLqwIEaW8JC4ubpt23CRofFtGHUAVHY5kugPtVsXDsufUyETkog19mz8sprKn4+NjkEu+Qaa/Aqhf9/TYqa/znHE66qVMlG5FfUo1MpHc0TEQxqMJ9E7rdi1oUkJJKjcBtY4/kUhLqgJXOn7eGBAc/PeZM2f+uaM7/x+A1ibkOOs4DDKuQhrVWhidBFMjisssNFlbk6HJCJU8d25vtGNX06NoSRWg6mL8ENGRRh8KZDy6gAmhISERo7766ivvDF/5HwAWwGCr1XGLpCjBGJDkO/U9UBOByPbcAJ3UQW+mpTVscoYGoEl8qJlLZxoD8oKfxIfqj2G8jZxx9JHKkUhZMocRmCSe5Hl7QXx8vKk27eUL8HUfyh2QZDyEQnCAIyBC4XVXCarSGwXcDgmHBZUWa1JQo3EbzebSdy+1fqwuNAmh5s+fH1FeXt4WM56Bdt5nRmQ0FH9FQtUHmlpSp9NFBQTYcyZPnl6iJXsNTUKo/y/4/0iopkaTOuVX8L+HK4S6Aq/iisnTQH6f1WrtxGszuqL/pygKdMNtNBo7LRznBIwhNnGckIMBh4PTyZLdodpsJtNRdHD/EvOINzWuEKoSEhNTbuB4YSKwycDrBoXlqN4VToDFsbGxl3VeS1/CFUJVw5sp8/qLsjyZNQXVXqXBcxxfzvO6t2Jinj2hpV0B4gqh3GB2WlovTlImccBRM0U1bcUJSLZ8kQdqJPaZlTR9BVcIVQsS5ye24ax8PKcI/pUasqmbeF6Av/GNZ5991qSlXUElXCFUHZg3b15zu12agu4SreJALtMRVZXfTkhIKHNecQXVcYVQ9cC5aJF+qqJIZRaLaT5Gc9X7H11BBQD+D1nzCjiabQhm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6" name="AutoShape 9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8" name="AutoShape 17" descr="data:image/png;base64,%20iVBORw0KGgoAAAANSUhEUgAAAM0AAADNCAYAAAFsu8T/AAAAAXNSR0IArs4c6QAAAARnQU1BAACxjwv8YQUAAAAJcEhZcwAADsMAAA7DAcdvqGQAADoISURBVHhe7Z0HYFvV2ff/kry345VhJ3Hi7L03hBVWoWWUWWhpodBC4S2UXUb7tcy+jBYoKbRA31JWEhIIWSQhi0xnJ85OHDvee2rrfs8Z15Jt2ZZsyZac+0ssnXvuPOeZ5+jqSqcQ6Ab08t0junJF7Z9INvaJHUfZAnR8qTU3rc0WV9HelbCuc49DyamqURwOh1zumAc27ZWl1rg9UYPNRqfpHH87cESWmtNKGUx2OyIMBrnUOQ5UVGB8UpJcErSSUYTBK/1wCzvJxcs+kUuCphZRJ+JYdRlGJqTyFV2FHVanc6pPs65rubKrVJgakBQRzctN/fTirqU+PQmDn0RtBmuRP3l227/5O29Re3bWVRLCRaf53deZbCZEhET4/0QqXTeaDjhZdZy/yxP5r1EvbX+Iv/u96+yKAwad3tl1f9pyvSz5FnYSDmtRE5112W3wwIphskS9Jt8Jh/LOjltl2Ue4xLJWnuGro8/Jkm9x64JOVmyQpc5R0XhGlpy06eueXh3uVRjviDZPpFJrLpSl9nl6FUjKbV9YhycSOJR/7ZqrfH7gRsVkreE1edXfK8+sgWK3W/lyR3Sbrws8p9rVq+ngRApuXruHl9oK8k/sZFks27KDS2Fd1xqHcv/mPbLsGUc7yGrdnuivBynb7JQJOZRGq02Wm9NMGVhhf3kFJiY3zzK9gR3D7CbbbSYjll125SQMJkt32a7f1PtYVTlGJCbLJZcTVZjqKeGL4ZU+gR3VRVWb2ujTkzDoJC9kL5ULBGvRs1s/Ym9+wOlmeYvUbNL36Jp6j8vISNlkJGWT/qR7neqJauGv/Ak/0Ytbf8sXfI+zs3jXORQ79LquDZA7grdIx7JJP4jqj5t/LEsEaxHjgeVZsuRDXCJA04l8mVox3tlxsywJWscjH5xvmZtst9WJqhrPylLnOFmxycXxOGndok7joCQyXJZb0+aJ2DU9vZqyTw9kV2culqW28ahFdoeNZ6V5VVv5spmy1c/236D8K3sOX/aEbvN13Xai7sJHDXKQ99SRuIHfbMnBrrIaLEhPwS1Z/ZAZF4noEOFGG6w2nK414rMzRfg2rxLTUmLw5pwxMOhpX3EE2qqLMZg1qLNMW7JBKTOauCUwE21vGNYeYi+HUm60KNMXq4Pazh3LiwaJE8z5cjW92nnZ38xeskaWPMcjlSsyNqC43oRJlJNz1fDxdGh7UEdiX0UV+kZFoF+UmJttF94sN6gCf/vgPlnqeTy5ljYb9PAWEje1qnOa7F8e2bLadSarGa0axCLcJUv/zgqyJjC5ZOm7bnu7WYPY+vvWfxjwjWFXxzr+3vWtx3PNnII6kcsqus/suwY1jl+r6qiaRbEfL/89vYoNggLq+RuXP81aIytaZArHq85geGKmXAoOjlfl0jUPlks+S30Ch2YqZ7QZZSl4aHnNzgaRnP598C25EDx8dKj5NTsbRHbVaC2TC8GCApOlVJYlzIacOJSFe54IyOzAHQt3Py5LTtw6hRpzKeLDfXN3gX9Q6BrL3F6j29EU2zCv+oBcCjQU5NUeaLPD3TaIMTB+PH63uj+VAsirkzI9uiYdA+MmyIrWdBiHLHYj8mt2YkifC3ssg2BjsFOV32NQ/BSEGiJlbRuwBnmCyVqnfHPssW7NW9mplh97nM5d67Gj8rhBrry362LlXPVuKjl41utbHEpBTbbyz52X8LK3dDH1Ybvq8Ndtw5AaNQ63TFjC1Nw1V2wH2lChDen/p/uvR2nDYTw4+xjVO+ivTdPuEB/ncqKBzve2cF3f0bbe0euS017VoM4ragDi88ZwQXckaz/pQtfVjO0t7XhTUSUe234M8WFhuH9MBqamxKN/dDhfxzYrajAhu6wGb+XkocZix8vTh2N+/8Smtjk/9e0krDGdgUcEetlfUaNMXbRZOVPbwOtb0zx2OJdE6UxdozJl8RZlXzkLliKONd/DczrdmK9yi5SfrhN3s3Q1jjocYl78Z+uzlWV03M42p1ONmfPlWv7uj2yAMffLdfzd26N73Bh24S/uOaScqyd18nkjWnOu3qj8ec9BKnl+Lg8b41DmLV3ZVPZ/U5xNcJ63YzpuDB115uJlotAjOJSZS9j5O6bdxjBtmrt4sVzqOdh1zF6yqMP+bKMxzEUqyi2rvpHLgcHNq79hVyaXWuM2aFITcaK6BsMTEmRNz8Muk02wH6uuxIiEPrK2OW7TGRaJV549RgeQFQGA+knByrwT/N0tTDKusPC1YOm/hKIGJHbl8mUfyHJz3KpZrdmEuHCWU/lu8ORLaqxmxIeKnM+VVmq2YNnb1JCIgFKxlsSFhOHKZW7m0bl8XNhefFqWAhfm0Xa6uc5mjVl0YrssBQeLTuyQJUEzNfvoyLescXIp0FHwQQ5dr1ziiDYJthYdlqXgYGthjiwJmrwZ6SH06jeCgggbXXeIvO6mq9+Yn02vwaJiTjbn75alpsYoWH12UxA2Bfy6VWRjdChqOBeMgkFBfZ4suahZnbmyKf8JJhos5bLk0pgQnUWWggu9zi5LLo0RuVjwkeCSozU5gPSYfkFpMwPiUmRJbYyiw6WDLg3UJLldFgy6Upbo8oM1aLKLZn3vUGx03SG8runqWUP2lGyRS4EPa8ie4i3UANEQRjNRvLv7cVkKDt7d+wTTLbnUojE3jvqVLAUHN45k1+ti6MxmXDlYslmWApuDJZtkyUkri393dzBIR8HCPQ/KshO3Exr11ipEhyaQAAPTVzdYKhEd1ocPJF1TsNa+mFz0s9/NcrWrgIJNUD6zcQ4vt8olmWRcUWfLPj/8tCwFFl8cfkqWWtNKMqKtCmal38RLAYO0hpkD2r6u1mrG0SE9bjxe2DiVygGib6RSL2yahgHxbd+61UrNWvLwynhZ6jnYPNkj/Dra/05Qh41x0AEeWRnZo3PP4vxyoR06bAyD9cyTa2LlUveg9t2Tq6M97kiPGqOy6NC9SnnjKTo2Nc+vknLw83xx6Bdy2TO8aozKM2siZIk1yPeN+v236tdlvTt+pxrDhJJ97n3lnW2T1Rr53jXe2T5Jyc5/j0qdO16nGqPCbOls1Wbl96uhlNbLqV2Pr0NsyPZ7ivbPpeOIms53jNvcrLMcKf0Sn+6/AZGhUVgw/DVkJl6GxEj16y8KqhrPILdqHVYefwRmWx1unrAEo1Ovk+u7jk8bww7Vk3NvbWQAnaOnJxF92piexqdqpuFbgkLTmulPU7G1TontKOKIxaZNglX/gsZy7A6gwmLBjpIa7CuvxYmaRlRZbKhjfzYbzLQB24Y9xipMb0BsqAFxYaFIjDBgWGw0JibFYGa/BPShOkMP+15PCSjhMJ3/+EQhPjpegBqzDWP7xODO4f0xNSURMdTZ6lZ02c53dbEN2DF18lsVKvVWG783+aMT53C4sg4JoSG4c2QGbh86gI1sOzpkt9HNwuFd1dTwJWeK8MreE0gID8fz07IwM1U8AU6Bg7bpbo8rvgKzvbgKf9x7FBVGKx6fNBzXZ/blbpEyWlqr79b0zW/CUT2/0FrR8BM1Dbhrwy4MiIrC+xdOQiy5mECn1mrFPRv2oqDRiA/nT0FWPHvKsk58xcnPJuZH4YjrPlRVg198l40bhvTHYxNHOVcQ3amFnUeomWrvr5BVLTqTjw8umo4xifG8zl/4VDj8UNQG1pAb1mxGjMGAjy6Z1dQ4F7kEOcIT3LH+ezRY7FhyxQWi2tcw4XQVNuHBZnLKTSZl1uLlyqq8gqY1nk7sBSNq01bn5yszl3ytlBtNXZimaU3nhUNXxi6E/VWYjHRxS5UjlZV8lag9H5Dt5G8OJaeySpm1aKlS3qg+1KxrdFo47LMDxvyli5U1+Xm0zC6lq5cT3DBLYv3wbV4+9csSWdt5vIs5LkHj1X27kFNVQYHxCl7PUs1A/fi6+xEd9fP1qzAqsQ9+N2l653qGi8hjhGVcsPTfyrl69vT289tSPKGooU65YIn43RH2Uac3Idhj4bBjnqwuVy5dJh9h1nQSTUCesGDZv5UTVeXUW573V8duTbqy1XnH8OmJ/fjgkpt6UUrsf9goSZ0++vm6L3DLsAlYMHC4XNs+HsWclbmHsTz3CN6efyNfZrsE/uAxwJAaff/GL3D1oDG4avDoprq2aHsCS4osp7II/z76fZNgGJpgOgF1GVPqty/8Mf5zdCsOUb92CLOctmD+ccHSl2VZo6uwPlT78fKlr/D+bY92p35vX/0m3rv458KNyTqNzsP6kP2xOPSPi39G/ftXXt9WYGlTODuLj2FAdBwGxiZrbszn6DAwJgXp1L+sn9n0NvvXCmFArbn+62cVk9UilzR8Dnm0RptJuX75M7KiNW4tp8rcgOhQPcJDAv/zlmCE2wg5o0hDOGJDQlBtruP1LWktHNrzv0e+ws9GXS4rNHyNa5C4Y9QCyt6Wu3VrLYRDG9Ceh8tzMDZ5mKzT8CfjqJ8PleVQt7eO682Eo7CRLFHeWIjUyD7S/jT8SWpUEioa3Y95mglHJ79MZHGQD2QZWmthavgBu9IgS81p4daENKLYz/V0PKuj4QNYN0fq3VtB64SASI1KQJmxTHo1TUj+pMJUitQY948/cyucMSkjcaTiIJWYYDTf5k8OV+zH6KQRcqk5boVz04g7sPjYP91mEBq+ZcnRD3DTyDupxO7oaY5b4cSH9YHRWgmTPfh+tiQ4II9EwcZsM8JkraD+TqTl1qJwKxzG/ZOfxes7/PXbq+c3PNeibPh/dzyCX095jkTlPq63KZwJabMp/85DUf0ZWaPhK1i4KK7PRaXxDCakzpah3Y2A5BybGxyKw2FT7v1mStOyhu/45TeTuvJ5DslXp8ejs9/Dk+sv5ssaXUVYx5PrL8Hjsyjhcu/NmmhHOAwdhiZMwtXDfolXtjk/plZPouE5osd0eHXrjdSf9yIzcRJfbo8OhMNQMDfjFswbeCv+vFnMVGui8R4mhhe2XEn9eDPmprOfbqde7MgZSffmAQ4lv/aQ8ruVfvj5916M+nsRv101VMmrOUTLnsduL4TDTiQO/NDKvkpZwxlWw5c1msPuIxc9w35dO5/6qx9f8hav7pVmG6qW+PnhR5BflY1H5m4U9a4rz3Mc9I99RfEv389HRvxk3Dz2NbnGS7iIOoO0osdWpyl7Cj/nZc2SBHsKP1MeW5MqlzrfK50Xjgt15mLlkZVRSj7/gTx2MeefkFiL86uzlYepH2qMRbKua/3gE+Go1JiKlMdWhSu7iz7hy/w7PL1RTtQm1iy18/cU/ld5dFWkUkvt9yXefT+nA9gckQg7lM9vGoXw0Bg8OGsXr+kdqIFVvL+5dTpM1mo8fuFxFh+g6NjEjA+DLxeRH1ANJq96u/LEaijLcn4ta4igtCZx0UsP3688uUqnnKV2MURm5p8G+dRy2kZoU3HdPryzYwaSoofg7qlbEB2axNcwrQusu0oddF3MCnRotJThvV3zUdl4GvfN3IZ+sRPlNv6nm4Tjnp357+CrIw8iNjwBN4z7GFl9LudydP8VRvUyfSFEoSys5dwN8UOK456sWI1FB+9Ag7kS14z5K6an/5pqxfbdTY8JhzdXtlnEKtZNDmzLfRUbz7yIRmsN0mmMMG/w4xjaZwHFL9/9zJjJVoPTld9iS+5LyKvejZiweDrPU5gz+FFay4TAEiUqSaGp19fd9KjluEPKi5dcu8ShWNFALuZk+QqcqlyDioZjaLCWkhDLKCjbYXOID3oNtEOIHggLMXC3GRPaD4nRwzE06TIMS/oB1aVAr1cfOi/ORhED+oByq4KAE46GEw9mpTV6Cs1yAhTNagIUTTABSvAJhnle8V/QhiNu5qGpLJba2DgACYoYwy6QJ7YO6mB9J0cYaisDL0N2S4AJpkkErTDSoIU9cnJHaS32V9SgxGjlD2StsdpgsttgoQENG8CGGvQIp4FNQmgY4sMNSIsMw/ikWMxKjUdWfCQiQ5w/ohXIBIhg6BLY8zGppI75qswWfHSsAJuKqnCizkQdbUBmbARmp/XBhOQY3uEJ4WGICw2hwWVzYVoVB+otNlSS4EqMFhwsr8OW0irk1hm5MLPio3BB30TcOXIAf2QxO79QCfHK3SXz8j1oXQEhGHYJbHLzLHXcawdPY2NhFeJpFH9T1gBcmt4HIxJi2FZceBzXDpN92RLWqrYG9seq6/BtQQW+OFWMarMV8+kcD4/LxKCYKDqcePpuG4ftNrpdMKoQxFMwWdhQ8MbBM/j4RAH6hIfiN9RBPxiY2my6pPlEjbsu87Ab3WxGYQsrzpbgzcNnUEHWdduwDPx2/GD+4G+1Z5yX4uF5fED3CoZcDOQvVdZRbHh422HsLavFzcP64aGxQxCm79kk0UJSepMs9rOT5zA5OR5/mT2Wu0pmRUwgwtV1zzV2u8UYbXbcv/kgDlRW44lJWbhxSLpYwS6Dq6bq77tHMwV0Rhbj6JRqnFl0+hxe3nMKY0lA78wdR0mDQa7pHvwiGLUBwgWpFTr8ac9RfHm6CA9PzMLtWRlsTcDzyck8vLr/BK4bnI5nprBvlVFj2H8uRP+Jyc8WIyLJgfJq3L0pGxcN6IuXZ4wVq1TpBTLUNaoAHt9xEBsLyrHwwomYkJQoN/AffhSM6PkHtuzGoYo6fLZgBqW4kTL4s/WBLhUmFzW2CDdX2mjETWu2c/f29tzJYiM/4dtIxkUsYkQljUPmLf0W8TRO2PDD+UgloTDEZ/6BLxQG+yoLv17xH2lRkdj4o4uQEKbHBcvWosxkFq31h2ozi/EdlPzS/7X5RcqMRSuV3WXloq43Ie9W3V1erkynNq49V8KXfY3PXdnbh47i81N5WHHVxfxhEUzj2AmCw0Y8oSmloQzThquXr8OPhw7Cr8eN5HW+ouuCIT+sMJOn4mPbsnGsphrLrriULr4nfr+muxEq98NV6zAiPh6vzGK/HewbfGAx4uIe2LwVVUYzPl5wkQzwvcdG2kPYjw63rt2ApPBQvDVP/E53V+mUSquSFCLV4XfbtqHeKoTCa84ToTDEWEbBJ5fOpz6w4KEt34sVfKjQeTolGHEpIu19ec8+nK2rwYcXC6Gcn7A46uB9UNxYjxf37qW6rrnxTu/NhLPkzCmsL8jFFwuuoKUuesQghz8hnfrgswWX47v8PCw5fVKs6CwsxniHSIlP1FQpsxd/2nS7dS9LijsPdQTrk7mLP1NOVFU5K73EK4vhNiHmKPCztatIO64ik6MFFuzPb4NxwrqH+ujjBVfip+tXUAU5fW5N3uGVYNR7j29a/RV+M34C0mNiubD4lIUQ23kPS4hY7B0YHYuHxk/Gj1d9zZe9xbsYQyf44Og+/pn6zVmjqEIOtejlfMrE2qOpG+j9pqyRiAoFPjzKnisn8HRw4pVgjDYrPjyyHx9dcjUtaTbSESxT++Dia0iZd/O+43jo8z0UjDjY3euX4ampc6GXn0KKHF6jLVisYRb09JR5uGvdUlHnYZ91LBgp4J0l52ByWHB5xlBRoQnFA4QYFlCf2RxW7Cgt8NiV0Yaecfmy9/hvgWmJsfewCWnWd5ct+4es6RiPXNny3MMYFJOAvlHsNiLNUryFuTPWd4Nj47Ay96hHVuORYN7avxkvzaGATwf01BI1WkDSeGX2tXh9/3dcUGQUcoV7OhTM5qJTGEjjlcTwSG4smr10DiaGBOrDQWQ124pzOxxeuBUMO4gq0Tf2rsGzM6/WLKWrkCBYH/5h+tX4y96Voq6dTnUrGC5LOlBJYw1l4nakRydoltJFWP+xIUx/9tRzu536tlZ2tHvadGVsn7cOrMUdI2aICs1kugbrPymI20fNwNsH1oiFNmjTlTH2lJzAtZmTmx1Uo5O49B/r012lp3i5LX1378po6+NVRegbHY8QvQHs6RUavoP1af+oOByvLhIzNG66170rI+kuPrUV12dN4zvx8asmG5/BEqsbs6Zj8cltbXqiNmPMzpIjuCxjonPHNg6g0Rl0uGTgBOwozpGLrbXerWDsDjtsdgvCDMHxtbhgg+l4mD4ENocZDsVOzqi11jcJhrs6OXbZR4FpYvJgXtbwA1IOE5OHYm+Z+3sDmgTDtlVHo1uLD2B2/1EkLC2w+AvWs3P6j8TWggNu7KUNV5ZdfBiz+413u4NG12GOiYWV2f3HYlfZYVnbHLeCqbfWIS482q3v0+g63DHRX1xYFBo8+bVa1XFZKSiJfTVX5k/Yvd1Wh/zIuQXNLYbk0Gg1kyTDZYVmMf4mLjwUDVaTXHLSTDDMxCqNlfznHDW6h7TIJJQ3VsglJ61iTKWlCokRcXJJc2X+JjEiBlXmarnkpIVgFNRQMIoLiZDLGv4mLjQS9ZZ6ueSkefAnA7GyEX/Tg3C0GONv2AyA2dFhjNHBbrfyJxh19Jm0hm8ICdHD4bDJJSdNglEFERpigM1G6TIJSRON/7HZTWQIreckmwSjTseE6kO5O2Nojsz/WG0UOqjPW9Ii+LPRaAwabbVyScPfNNrrEBsWK5ectBJMQkQCqs0yr9bijN+pMZVTytx63NhKMEmRyTTgKREL0r1p+I8yYzGSIpLlkhOX4C8SgKiQKDRYq9Ra+a7hLxpoQB9JY5mWuAR/ZwIQrjfQqyaU7oD9UIQ7WrkyRmxYNOqsNVTSXJk/qbPUIjYkWi41x61gxqdNQXbR95rR+BH26XB28QZMTJsua5rjVjDT+83D7qLvNIPxG+wjSB2yCzdjel/3jzhxK5gxydOQU54tlzT8xdGKXRiTIu7da4lbwRh0BgpKeljtZlmj4UuYvViob0MNBuipr93d9OJWMIxJqXOxOX+5XNLwJToalnx/7muKL7OEUNyMF9sUzOWZt2Dt2U/lkoZPIUGsPfMp9fFtPIy7C+VuBcMMa3DCaFQ05sLGpqS17MynsG8wlzeeRSb1cVsZllvBMFNj0hibPAsbzn7S1r4anWRD7qcU9GfKJfe4d2VkauzBibeOeRzLTywUdZrV+IzlJ9/F7WOelEvuaTPGsN+DSI4awH9fsrQxjz90SaMLCCdEfXmWfz8mKaq/rHRPm4JRZ/x/Mu5Z/CP7Ac2bdRH+5S/qxH9kP4Sfjvsjq6G/tnu1TcGoGdzEtAUoaTyDOov4jEbk3G1LWsM9rDvrLJXUlycxLm0+9WD7qt6mYFyledOoJ/G3nXfxsnjEoIb36PDWzp/htrHPU7nju8LbEYyEjGPeoNtQ1nCM0udCUdHhYTVaUmHMR1n9ccxKv1GKpX2v06FgmG9k/+6eshCvb/sRyaTjg2qoOPvp9e03Uh++SyXVWtpX7g4Fw2ZB2SHGJM9HiCEU2QWLmw6t0RE6/qnwrsIlCIEBo1M6ji1N0I7t4nDY6dXOH+1kstYrv1nRT9ZpdAh1msNhUx6kPjNbGxQHf76sZ33XscXwp/mxn+sAwg3RuGrYI3hp83y+jvbn7xotoX5hfUOd9tKWS3Al9VlYSBTZCnvmbsdhneHZVk0ouCLrEViURnyX+25TSq3RApa5UudszP0HLI463mdeIwzHC/gD/hzKQyuSlLL6k2qFhgp1B+uR0oZTvI9Elfeu30uLIaSVPD5nA17YPJW7M+HQNLfGYf2jOPDixql4bO4GUdWJbvZ+D4I9ebtf3FhcP/IVPL1ukKd5xnnD79cPwo2jX0b/WPFDeZ15Fk+nBKPGlrmD78HEvj/CC5smsFomMbIb8e98Q23xC5vGY2LqtZg96B5Zw3rGe9X1yU9hvb/7etSaivDwnG20RIfjwU+sO594bessxIYm455pXwtJdaEPOmUxzSC53j1lCaLD4vHqFvYThOxqzj+L+cvmyYgOTeBC8YXH6LpgpF+7d9oqpEVl4c8bs0Rd1w0xIBGdrna9eGVtTonJoj5YyWu46+qCtTC6LhgX7pz8OSakXY/fr0mAycae+ND7hMM7nVw1E43JVo+n1sZhfNoP8dNJn/O6LsrDCYsxvsWh7C/6XHlspV45VbFR1vUe2M8YsXHKycoNymOr9LytAlHvK3wS/N1RZy7GS5uyMDrtGtw+/hNZKww9GOHWIJOaT/bfipzSZXj0guOICx8gt/Btu3zqylyJDe+LP19Wj0ZzKZ5ZG4MaUx7ViotXPXQwwVxYjTkfz66LpTaV4P9d1khtHMA8jtA3H+M3i3G1jrNVW/DeznkY1fcG3D5hEV/FB12kgYE73+a8fsbH+2/E4ZIvce/0TRiU4JvfumwPv1mMs1EKBiXOwZ8uVxBpiMGTq3X4Pu8vXAOFULr2e5H+QKiquP7vz76KJ1fpEBESjRcW2LtFKAw/WowTfgpqJxOGxdGIf+26AGdrduNHo/6GGRkPqFvRn1NDe5od+W9jWc4DGBg/Bb+YuhGh/AtG3XeN3SIYdxitlfj3vitxtnInZg36Fa4c/hpC9OwZNiICMSEK1M6geiqqX0fsPMxCVUehnouhg91hxorjv8XWs39HZuIM/GTSCkSF9ulOeTTRY4JRW0tJJlYcexBbc9+mDCcOC0b8Lyb2+3nTz22J7RhCOF3uISFducAW7dhX+BFWnfwf1JrqMHfw/bhqxBt0lhBu6eoTQrpZLj0oGHlaloGyDmef7JXWH8bq4w9TKroG0WEhmJ7xPxiXdgv6xU3h2/qKwtrdFMg/JXf1VzRaLRiVcimuIGGkRI/h63mX0HUJYZxvgnGLswvqaRy0JfdlHC1fhJLac4gM0yM5ahRGplyDgYnzyLoySHhpFJQTYNCH8X1U7IoFJms1GiwllKbnI796C46WfYkK40k0WmxIjcnAyNTrcMHgp/gxApEAEwwTjZjWcIpIvJrtdSit24vj5SuQV7OZBrCF1MmVFKtqYaWw4WChgzY10F8oecGI0FhEhyaRAPsjPXEuhif9AKmxkxBOmSGDn4dbBju+OEcgEVCCUYUiOkqIRtSpHaeKyyk2T+AhvtmYqfmZApGAsxgNgR8HmBpdQRNMgKIJJkDRYoyGhpdo3kxDw0s0o/ExLGw3hW5ZYIPa5uG8dXBvtl9buGzQ8ogM16RBSyD8h5ae+RrWm3LCh3etTs4sUVF0tMLniNiN4HyF3F5MZjPEfJS6yPdm23HkEdg8E3vnL+IAznknthXbX+znUq3hIzSj8RVCdwWu5RY02GyosdjQaLPTnwKjzYEGqw1mhwM2uwN22tfmEHFEp1MQQtagp79Qgw7hej1iQkIREaJDdIgeUSEGxIWFIjrU/cNPNfyDZjQucEWV0UH6a6cdtPgUQV1jIWUvrDcjv9GIs7UmnKxrxOnaRuTXm2AkI3DQ8egNVnpnj/aLDQ1FbLgBsaTwMVSONOjJCAwI1ZNh0B/ZA0LIONjh2aXY6fjMkCxkSOxcJjI2YWgO1NltqCMDrDNb4GDGRfuH0buBsu7wUB0yoiORGReFYXERGBQbhfToCKRHhfMfP2kGa05Te+nE8us9os2u/SBeXdt/PqIZjRtaqoTJbidDMOJwZR22l1Ujp7Ie1RY7r2f0iwxHRgwpZGw4RiXEYggpaGZsBBlICAw68R3wjlHF0HJj7xSUSZNMFfUWB06R8Z4mIz5S00BGbERBnQnFjRbYyRAiyTDjyHjHJ8ZheloixiRGYyhddzh7AJcKvyR6cWmAqi5dv38peNGMxgXWFSVGM3aX1eHbc2U4VFWLKjIOHXn4DFKo4fFRmJySgKmpccggjx3GPbZQMtGJ7Jl8qtIxDy3GHmqZwZ24eOHLDLGkisETZaTjyc35PVdqWbzRcEaeja+gEl9wHpfVWqlN5yhC7iInsIf+jtc0Iq+uATpqUwJFwDGJsbg8PRmTk+ORFhUm7IYfrqlAf+cnvdpoRNPYwJsUmcuZXuQAmVFrsSK7vAbLzhSRgdSjwmTlCjM6KQYX9E3Chf2SkBIVSimTi/ft5QrDxlPl5Di+KyrHpqJK5FTVUT/ZkRgehnF9ovHDzAGYkhyLeBpL8cRNGqYIPKJf1K5mJQdVseeE9CZ6eaQRAlVhRrIuvxxLcgu5Z2UeeXBsJBYMSMFlGWk0BghvumtXjRNC9k1xgi3QW+9SAle4OlD72JNs1ShKdoTCBhPWnivF6oJSnK5uhI7Su6yESFw3qD8uS09BXJj4bTzR4/L+Pz69J4q9iV5tNDbFjl2lNfj4xDlKuapIlApGxEfjuqHpmE9RJDGs+Y23TOLO1IZee5mwPUe6DGEBLjUM8VpltmBzYSW+OJOPY9UN/P7YKcmJuH1EBqZRSseeo8tQnU9vImiNhguDXzkJhP6r8mVTuV/lFuGTk3mUsxvRNzISVwxKww1DBqB/lPiRadZkEUXovRdHDb/i6mDotbjBiEWnz+Gb/BKUNFooakfg1uHpuJYiUVSI+M4L25gbEFc5vhCUBKXRcKUnZVffG2xW/Pd4Pr48cw5lRgsy42Nw14jBuIjSrgiD/A0Xti1LN4JUUIFIcznISupgNi3+XUEJPjieh9zaOiRHhuP6zHTcmpWBaBoz0p5i0yAVRsAbjfRJopu54tMSeTg2T/XVmQL869gZyreNyIyLxD0js3Bpel8alwS3UIINVUbusJPM1hUU4f2cXJyprUe/qEjcNSoT1w5O5ykdg6sgWV2wSCuwjYZLg174u+jSU7UNeH1/DnaUViI5Ihx3UkS5gbxYmIFSAGFaHG43Tven0YOo4xqz3Y4lp/PxETm6SrMZU1L64LfjR2F4QuufCw9kAtZouM5LD8S81bIzeXgn5wT/BPyiAWl4aNwI8lpRYmMmFvbpNS+xXYT5BI/v6t0IBSPDcZlcKaLs4G8Hj2FdYSG/FejeMSNw3eAMij6BL7OAMBpFoWSLOkv1SELjdagmb/T24aNYnluASBpM3jd6GK4fMpDPzLBpUD4hqtlFUGMj2S85lYd3c46j0W7FNYMG4P4xo5AQHi71wDn1HSgEhtHw3mEXIzxRqdGEl/YewPfFxfz+qSemTMbU5CS+FduWdSEzLzHGYTtqlhNscHtoUdpdVoYX9xzEuYY6zOnbD49PHI9UNuMpMw4GU9eenvEMkEgjOqLEaMSfs/fTeKUYIxPi8cTUiRgVnyi2kR+28e6Sncj3YzU924canYVrHrlBZgSyzPTgaFUNXti7B8fpfUpqCn4/eRL6RaupeM/TvUbDzsQUnE7JPyxm4xB6r6E07MW9e7GxsBjD4uPwzNRJ9C6MReN8Q+QdzBker6nBn7J38/cL+/XDU1MmIT6M0jZhYUTPeMtuNhrpVZhHoX/sE/p3Dx/GxyeOIzUiAs9MmY7JKcliW43zFGk0wqtSQYfd5WX4865slBkbcMvw4fjV2HFqztEj+NFoeNNFkUGLrp8gf1dQgFf2ZMPisOPX4yfghsyhfA2DdRtPuzTOS4TmtNAfYsnpU3j70AGEkiE9NmkKLk7PkGtUWu/jD7oh0rDDsz8xA1JFqdgfd23DLhq3zBuQjmcmz0RUKPuMhV0Me+GbaWg0IRRUONJGmw1/2r0DmwrOYVpaXzw7dToSwyPlVt2jPP41Gn5kdnu4+JbJ17kn8cb+Pfwbi89Nm02pWPOnjfJLoW01u9FwhZuD+iJnWHeXFeOPO7ei3mbH/0yYjGsGU6Yi9cff+M1oeBtFESabFc/s2IJtpQW4NH0Qnpg8CxEGcSu5hkZnsdjteHXfNqw+m4sZaQPwh5nzEMX1SoyLmAa6S/O6it/HNAcrSvHczs1osJkpD52NS9IHi3WyLcI5+N87aPRCFAcpjx7rCs7iL3u2INIQhudnzMf4pBSetTC14urNsxff6Zhf07Mlp47gbwd3ICMmDq/OWYC0yBiyFWqMDLEcaTwaGp1DKFCpsRGPbl2N/Lpa3DduOm4aOkqs5TbjWyXrstGoO9OB5HWxH3ZR8NqBzVh++jguysjEk5MvRLiWjmn4HGEMqkmY7Ta8tHsT1p07jWuGjMDD4+fAwJ7s42O6Hmlob9fAwS789ztWIbukCLdkTcC9ZPX8BPz+ssC6h0gjuFEVV50k4G/0b2HODnxy7ABmpKbjjzMuQ3iIbx22TyKNaus1FhOe3rYSR6tK8cuxs3BT1ni5gbNBGho+h1RYvRVHHR5/cXI/Fh7ajtFJafjTjCsQFya+tesLfGQ0QIPVjEe//wrHqsvx0IQLcG3mGLGSodmKRjfBVU4az9dncvDm/g0YkZiCV2b/ENEh8pkQ3L46/wF6l/MldtpaijDPbP8GJ6uL8dD4ucJgCB5fNIPR6Ea4ukmduyZzNB6cMBcnKPN5ftcK1NnM0mDoTXXonaDLRsPO/fLulThQcRZ3jpyBa4eMEysIbSpZoycQwwWC3q7NHI+fjpqGfaVn8fKeNWIKmtEF3fTKaMTIpDkLD23E9uLTuG7IRNw+Yrqs1dDoSZobxG2kl9cNGY+thcew8PCmFmu9xyujYTmg6xBobX4OlpzaiSkp6bh7zDxuvF0cImlodBlVB1Unz4yE6efUlAwsPrmT9PYwr+8s3qdnMqzl15Xj/cNr0ScsEo9Mvpx/DsMukeWKmtlo9CTqsMB1eMAevPK7KVciKTwC7x9aT/pbIde4wHW3Y+31Mj0TVmtx2Mhg1qPGXI+7yILTohL4evYBp6LXJpY1AhEFqZFx+MXoC1FlqcP7Oev5Z4oq3FRIcT3RXu8ijTTCtXn7saP4KOb1H4HLB04QlQyRn8kFDY3AQVXLywaNx0X9R2J70RGsy98vKglvZtO8G9OQTdRaG/H58c2ICwvHnWS1LdFmzDQCEubPZfGOURfwr01/fmIz6ixGWetJYibwekyz+PgWlDdU4OrBk5EerX01WSM4YGmXGk0GxCTjB5lTUNZYgUUnt4hKmZh5MpHlldEU1pdjZ8kR9I2Jx4XpY2WthkYQ4CCD4FYjjOKCAWPRNzoeu4qPoJCCALMY9rwjXuiAdo2mpdXtonFMbk0BJqUNxeC4frJWQyMIIFvgsYQ/sAOkv30xNSULubXnsLM4h9cxY/BkdNF+pGEHkHZjslmwrfgA4sPDcNEAOfjXBv0awYI0BvUhN4wL08fzGzm3Fx3g+s3wRKPbNpqmvUXhbG0xTlfnIYPyweGJg6hGBDMNjWBAzZp4hiYNaETiQKTHJuF0TR7y6op4nQeBpv1Iw75hKZ5TBuwrOwqrw4TJqcPlr1zp1UinoRHwNM3quuisQR+CKaTPFrsFe0m/GV2bCGAHpz/1HMerTlLMsWFkUqao4Md2uQINjSBkVCLTZxuOVp3my558ZNJOpHFaXKmxEhXGCvSL6oPkCPm4WBeD0tAIVpIiE0ivE1HZWM6noD2h/YkASbWpBnWWOjpBHA2comWthkbwEx8ezfW61lKLMmOVrG2fdoyGxRERbarNVWi01SEhLAoxoexphiod538aGoFMVGgUGU4UjLZ61FtqZG37tGk0YkAkErBGqxFWmxERhjA+eHKiJWgawU2IzoCokAiu3402k6xtnzaNxnVAZLVbYFXMCA3xKJvT0Agq2Nda7IoFFodZ1rRPO1bgTL0MtJVBz+5DkBUaGr0IRbFSxHHQn2eZUztG4zxAqCEUoXo97HbX8OX5XaEaGoGM2W7mBhPabOjRNh7lW5H6MESQ0ZgVI2wO9Ys7nnxdR0MjsGH6bKNgEGYwIILGNp7g3mhahJD4iHhEh0ag3lwNo62R1/FNtFCjEeQ02hpQY61CTFgEEsLiZG37uDWalolXn/AkxIXFoMJUhhoyHAaPMlqo0Qhyasy1qGosQ2xYJBIj+8ja9nFrNPLrOGKBSIpKRlJEH1Q0FKKSDEdDo7dQRfpc1liIpMhkJEemyNr2cZ+ecZthj1xzGk5W0nDo9A6cqjwiawgtPdMIck5V5kCvc2BY4nBZ0zHu0zP2wSYdiEUc9a7PCcmT+WBpX9ku2NXJAG+eRqChEWAwPWb6HE56PSFloqztGPfpGZ+vFqvUqesBMYOQGTcExQ1ncbJajTbaoEYjeDlZfRSl9WeRGZ9J+s1+oY/RcSBwn541QxhGeEgEpvadi0ZLJbYXruN1FIbEu4ZGwEODDaavLiq7s3AtGq1VmNZ3Dum3uKeS/ZZAR3hgNE4mpM3AoPihOFS2Hfm1J51hSEMj4GG6ShYjhxTnak/jUOlOpMcNIr2exesYnow4vDKavtHpmJA6jc+i7Sz8TtZqaAQD7IdrmboLq9hZ9C3KjPmYmDobaaTXNMLh9Z7gldEwrhryEyRHJeO7/M9RUH9G1mpoBDYi7WIGo0dh3Rl8d3Yxn2K+IutWsV5hX+F3RqL28M5oKCeMDovDVUPvQKO5Cl8ff1+u0NAIbHTsOTDSHr4+8T7qaWx+VdYdiA2N53VioMFeOx5yeGc0cgwzO+MqTO47D7uL1uD7/OW8TnymwwZbfFFDI7Bgmk76u5X0NbtoNSaR/s4ZcJVYx+jYVprwymgUhX09QEGYPhw3jHwQceFxWHr0DVSYiumc0la9OLmGRndSaSzC4mNvIDY8AT8e+RuEGsLlGu/wymjEQIqsggynX0wmnfi3qLWW4sN9z8BmZ1/gYRYjp/Y0NAII9vixDw88hwZLGW4a9RDp7xC5xnu8S89YCsYGSjyaKJiZ/gNcOvg2HKvYShb8mljPYo4WbjR6EKfTdjrvJUdex5HyLbg083bMHHCNrO0cXqZn7FU1CBFVbhz1GCakXICNuf/BNyf/ztc4L1VDo+dZcfIdbMj9P0xOvQg3jHqUK2hXdNS7SCPtxTX9YinbTye+gKykyVhx4m1szPtvk1lpaHQ7pJvOREeHTaSP35x4CyOTZuBO0lN+PyXLlrpgNToygK4YHcF218Foq8GbO36GvNrDuHXMHzBv4K20in1gZIBD54CePcNWS9s0upEtZz/BJ4efw6CEsfjNtI8QGRrLsyWmhuod/OoEljd02WiEyYjXeksVFu65G7nVB3HdiMdxceYvxDZN1q8ZjUb3sC73X1ia8xIy+0zCvVPeRXQoezKsqupMD9kHN14O6SU+MRr2KsxBB4vDhPey70FO+SZcNvRX+NGIJ/h6YeGa0Wj4C+G4GcuOvYRvT72Lkalzce+kfyJUH85XsejCtmCvXdFEH6RndBEskrDL4Lcg6GBXrPjs0FPYlvcJJg64BneMex1hBs8eWqCh4TFc3ZwO2WI34j8Hfoc9hcswh4YHN419EQYd+6l+9t2wzkUVd/hkTCNMRXxhjQcTPn4BNuT+E0uPPY/UyKH41bT/IjGyP99DQ8NXiOihQ7WpEG/vuh1l9adx3ajncOHgn3N9ZEblS4Nh+CTSuEVYEk5X7cKHe++B0V6HW8e9hsl9fyjWc+RGGhodoKZW4keRmDGwBaE7e4uX4pODjyA8JA53TfwHhiRO4/VOfKtnfjMa18s02xvxwd6f40jZekzpfx1uGfcGwvSRMqzKjTQ02kEoqRwGSMWxOow0DPgdsgu+wMjki3HXpPfJcGL4lv7Ef5GGNZM9nIM/a0CEx+35H2NxzmOICI3DnePfw7DkuWI7H3oBjd6H02DUZEyH4+Wb8Z/9v4TJXosbRr2MGRk/oU2EMfkbPxqNe2otJfj4wK9xomwDxqRdgZ9MWIhwA3kHaTu+HrRp9A5UvTDb6vHxwV/hYMkKDE+6gPTnH4gNS2kyp+6gm43GOWmwt/hLLD70W9gUK34w4nnMHXiP2II5C7aVlrdptGDr2ffx9fHnodeH4KYxr2NC3+uaGUt3GU63RxpXHIodK078ERvOvIn48AE01nkbw5LmM5PphqZrBAunKjbjvwfvQ435HOYPfghXD3+efCplI9zDSm2RM7bdQY8ajUq9pRyfH3oAh0u/Rt/oMbiNQu6AOPYcKvGpLfcgdJXsl6Y1Y+rdiEyDoJf82n347MAvUVR3GKPTrsbNY95GTLhnT8H0JwFhNOwS2IdTVcZ8fHrol+RZvkN63GT8eMw7GBDPjIfMRjoUzWx6P+dq9uLzw/ehoGY/hiXPx81jFyIxchCtEQkYUwaRvfeMLgSE0TCkTXCqTQVYcuh+5JSvRHLUENww5l1K2y5svhEhLrx78liNrsCcHkmJp1IMkper1knxnazcSOPc+1DWcAajUq8gub+FhAj2pBgheOcro+dkHjBGw1Ajjkq9pQzfHH8Kewr+g3BDNBYMex6zB94HvY79+I7swhb7aAQgTMW4iFik0HPFV12d3WHF9ryFWH3yDzDZ6zG1/+24asSLiGEzYqpqBlhaHlBG4wo3CWEX/F627XnvYg3rWFsVxqXdSB37CvrwkK0RXAihVhlzsfz4YzhU/CUiQuJxedZzmJlBDlEf6iJ8ohsH+J4SsEbTFkV1h/DNkf/Bicp1NChMw0VDnsDM9PsQwm4I5R6N9TC9i/9ikXpdzPOzhQCTQG9DahP/UFvR0zuLKQwdbA4TtucvxHdnXkSdqQRD+szHtaPeQP/YCXyLYCHojEZFUezYee59rD/9Z1SZ8pEaPRKXDf0DxvW7gRIAQ1No54ZCguOLrMheNPyH7GiegJHHYnI6ULII6049j5L6ozRGycAlQ57GtIx7aCsyKtpedWx8X7EQ0ASf0bDHSLE31rl8cAlK2Wrxfe5r2JH/d9RaSpEWMwLzM3+PMWnXI8wQxQVIG9Mfy6c1/I3V3oBDJUsoorzADSWeMoJplA3MG/wIpWKxtIVwYsyBidusmFTYH5NR4EsoaCNNW5jttcg+9y8yotdRacxDXGQqJvW7EzMHPoDECDkGoiZzoyOcomKCVL0jLfPVgS/A7qG5ivCEi6sN6y9xy1O1KY/GnX/D3sL/Q425hPo6A3MHP4ypA+7ulpsou5NeYzRc8WVL1LGj3WHBqcq12HL2VZyp2gIHBam0mJFkQL/CmJQbER2eKran/ZzToVIfXBRCg2jqYOFI6imiHy5dhB15f+fRxED1g/vMxdzMRzG0z6Uw6OSAntHLfE+vMJqmCEFl/tpsxsUp6EZrBQ4Vf4pd595FUX0Oz/TSYrJoHHQbxve9HYmRQ6D3qaE4zx3MsCerVhpPU8r1OQ4WfUx9d5xa5UBa7FhKu35JfXczokKT1a35n6JQKsya3ju6oBm9Lj3zBmZEpyvXI7tgIc7V7ECDuR6RYTFIj5+Mkck/xOjUGxAb0Y+8Zpjcg+mA613YIqXjD2homiVywlYFwmdITU6FvzdVsoujFjSfGmGfm9SZC5FTtgRHS5egoG4f75fosGgMTJiOaQN+TRHlYjIS8UvIXHnIqHif9DLjaIvzzmhIzblsVRWnDmCv/D/zqDWUm5+p+g4HSv5LhrQdRks91euQFJ2O/jGTSWEuQmbSRUiKHIEQPTMmd5rCJivYAcVxexZ5Lc0uRIHNYabocZKcxjr6+w7FdXtR3pBPkVZBVEg00hNmYWzabRhCbU0IH0i7s3sABSJLk/3Ga+ndpR97O+dppGkh8A6w2BtR1nCIG9GpijX0/j2M1mqY7OIhQAnsJ+Mjs9AnagT6kWGlxIxGSvRY8s7J5MzZjJ0vU74OIHE6FBvqbWUorz9C152D4trdqGg8Rn+naMBexlsdagAZRyIy4mdiSPICep+F1OhxVB8ljtOEax+1VT6/OK/Ts45R45L4oM7pXZ0wj11lPEUKeRwVDUdRXL8fpQ2HqXwMVoeFFJh9BYL+yOHradfI0DBEhiQgIjQeYQb2F8unxQ0UtdjtQQZ9KJ3BwMsK7LSvladMdoWVzbDYGmBxNMBkrYPZXknGW0NlC1dhAx2fpV/MRNkvO/SJGY6UqNFIi5uIpKhRSI4cSoadRedo8WQgVQOaN02jDTSjaRfSdGksrJOYTrHeEuMCeuGV7EVd277WsaOYbbWk5FUUvUjpbTX0Xk/vdbApRthsZm4kDjIWJhaDnhlPKP2FkUHoubKHhcQinP6YsYWT0UWGJnDja2/sxK6Ov9J/vhmljcIdyH34m9oGjY7QjEZDw0u6MdnW0OgdaEajoeElmtFoaHgF8P8BOV2hNiJIw7M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19" name="AutoShape 18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0" name="AutoShape 19" descr="data:image/png;base64,%20iVBORw0KGgoAAAANSUhEUgAAAMgAAADsCAYAAAFGYtkoAAAAAXNSR0IArs4c6QAAAARnQU1BAACxjwv8YQUAAAAJcEhZcwAADsMAAA7DAcdvqGQAAEh2SURBVHhe7Z0HYBTF+sC/LXe59AQSahpNmlIEkd6bipCEJJQQ27NhffrK347oe8/nU99Tn+VhoyS0BEhQmoUqIiIq0jskobeE9Lvb3fl/M7eX3CV3l0ulzU+X3Znb7O7MN9/M983OzgDn2iUyLq1UP6wxgr53SfTERYRoih4CyMmc5vF8d9ToJuWIYkrO0qlpeqha3N4kKi6N0L0GZPmJzJRYx7iapsjp5MoXoWHHC85bsIQYJPwjQQBCyOQpkxIW6z95R/TEjLl40Z+jE9LxRkRISkrG61SwcPESsnb9Rj1kC9PNzuTJKewBXSHqe8hemngvXryLpipl+Kz07/RfABalL4Xh4++GVwpNMPCrbSxuctJEaNYsnP1WHeU3oeRkpviLomjSg4yvVq7GexPINytwefFx+P293RA48gv22/Chg9m+OpxuQmVAS1N04pLyZBQXl8DkSQnsuLBUgT+9MBf+8mIqzFw/jMVRHFPtCqebAAFUOG1adkZCubA1UYS8Tv3gpmA/Fp7e5wu4t+e78NLQb1mYQguCJ5xuYiwjLTAqzV7KKHe89C+2vxTVA5b9YzQ7DvePYXs7qVsn6keucbrJ4TUpBRqBf2CSNutR5Wx8+Sm4tWMYnCjYCwcubIadZ75mQu92880wrtt/YMij2fDxhsGEbvqflOM2nbQI64eMuIlxbK/rCDvevm075ObmsmNJBhj8sO3YzvShm9znI5b5HZVvUh2O59tT9OGGwXfTsMs7TZo0rUY3cGTx4rQq13QuXcjUqfcyRaztxuFwOJxrisi41Bf0Q7Rk5iXqhzXGo5nhaFBQGsSqr3wTOzW9WZWWkRIdv5DYb0AvyC5KCHOCJEVEs6lmlD9RZHzqiwIR/mZ/Sseb0D0h6+XFGRettIXFZpZMnZzo8gE9EhU3n100MjZVnTLlHnqdcipb8Lv37GPh7OxcFk5MnOoyW+1UPI0GzODNzUpBD6SC1PmLmIHwoW8ks+h7ZP4IXbt0Ylb9lq0/sXNUVWV7r6HZNAV9DTuOKQga+TkJGz2brPghm4XLzGayYFEGiY+f5GVKEHoDQTKCo59IHIzp1f++C558bi7sVB9gYR+jsVpjm1JFeNlLkgRBMughgLEvv8X2P5zNh343N2cW/dRb3mFx3uJ0E0zzjzQ1RLWycF6722x7dB0GNA+BtK8PMYvebtVTg1sxHgfV6rmguUzr5KQpKIsFABYL5N2C3hRmSej+H9lvv51eyfbyxWjYs/cAKwCfbB4Mmmq7FHpRdz82bPMKFtBxeRNahB1LDLp4MCFuAjt2tOozl2ayPWXk0ycxRZoewoeQxdMPDdzQSg9WpTYWPW6F9Pjj9YPWVfZTqqSkLha9ppnljIyMKkpTRWI0K2q7ybKviz4SDofD4XA4FVRv+rmBuhZonDFTKWdZMrtOVPwCbINt1kpN/Ze6UuuboXexEs2vO/VgVah5TLRWBISVomTsSS1f/ZcGoUYXj4xN24HP110PloOiyck1+LTtFZonXjgfWEpAc/JuKHjOJPR60vVgveMyIZjbmzEXB4Ba1gU9lb0BstFnb0aSJWLC/DGiSNbopzHcFSG7s0lpjGJW5Qb2N3GYg/dhDs6NTsiwEtUsoy/5f/1Mq84RIszWT60CNVETkhLQFq6w6t3x9eqvoaSkRA9VoGnkhSVLFryhB73GnUTQlRPKX7jZJULdFUVRID19vv5LBfZXWjQR6NqzY3esXvMtXC4oYMcjhw+FsLCm7HjixMlgRPdz0aLUGkuwRn/gKiH0wdOX2Pws6tAdvFwCzXyNsDr3PChYuFLat4TeWVthe2xfdo4j6LQzf619u3bQu1ePOiXEra8akbDYl+7tPTiOrrAjizOWsf24u8ayPSXIIMHzf10PzS4q8N32E7Cwd2cW/17GLra3M0V/1Xf4yBG2rwtuEyKq1gfYwwMppMpKN8eOAzs0R0e+/h5Yb7O9raOItOpFbmkXBt06WeC0shw2HZ8HTyfeAqpWNTMoVL/qgsuEYALexd0H9BgfNJDuGQ43y+8ygHVOjHnlbZCs+HBYxGg4/PYRcLHpTeycVmG+gBkBHcMGsu1s0VEWb8exe4BmSF3w+NeRcamzBBAeBgHTiy12f8NKUIngpCP04R2xd4jYOVt0BJoHtNND+PAoEUk0wG+//Q4HDh1mcfkt/oPXtzU9+q1Ye1psMDX9U/9vLrEfqqFG2WDvZOnQoT0LNz95BrrsPQzrxw4Gs9kMfziYC9n9ekFedARoeN6unbtAkmwPSFBiYeHh0KxF8/K4c+fOwbkzZ9kx5eixgzD44ZN6yAWCsGD6kI3JesiJGiUkMXHq+7irtoMxIjLy7tv79mlXudzT4nPxwkXYsH4DLbpuychY8Azdf/rD0EuKVQtlkZUhZOb0Yd+/qoe8S0hCwtRbRFHYqQerxWCoWilQrFSXvEabkp6+cJEeYHy0ftDLmBmv+fpLcN9t652evdqETJqUMsELITQYixcvWK4fcjgcDofD4XA4HA6H09BExaZ9qB8youIXrY+KS/1eDzYqNepFsRMRN+8dEcRn6TEB+CA3c9qTEQnv+Ipq8/Lu9cZ+Y+W2y9QTkiam6oc0J56gXauOibgS1DrX6MPrhy5RiNpRFoVBguz/maCUxhxfNi1b/6lBqJVEImPn3qsfukUWpANAxM+ItRQ0QTyuRzcYNUoIlQLdBEGao0chKFRBaJcjG2WiqayHsAp162j3Cq+LVuuJc+6QNHmVHizHlVI7FzsBz7G9vm5IXEokeuJCEjkxNSkqfkFZTNIy9lAnl963WhCdu0IJIc7vCXTwD8qHuolCqfPnTQ2Ey5yKip9PB9+xY0H2geyMxPLzImPTLgkCsI5lPOnT3MyUh9kPDrz49uKybtGSj+M7UTo8UtO0vCmTEproUfVK1WKhj16wFxlWTAQRcpZNFegHgp7e2Hbu0hk6de6kh9yjqRpkZWZVeblDw66+d/KGKn8UnZBOiGphCYmKnd8LBLKd5nx/49rXCbHm3H//PTB2bMVrNjurv/4WLl+2vaml71CGDBoAERGtWZhSVlYGy79cRaWox9hentrZtm07vPPOu/i3UvelS+d53fNvp4qOsKEWKAGbJMh2qhe0+Kiqlb2CGz16JDvPke/WbShPxIB+fSF5SpJTIigmkwkmJcVDUoLtmzoKfatrp0ePbmwvSVqtJOK6+iWkNOeA0UcDEo/S2aPHuoRoBC5cuMiOx4waAXdsy2aD0B03R6iu2CVBi9LWn7az47riMiFYXfrB3iTLicyUzJyslJv1aJekLbSNK6APGBoaAv2ahcBjnSPh8S6RsGZsL9h8dx/2e2XuHDuG7Y9n10+D77FBjI5L7UuLWJvJC5ob3Gi5/e2UY5FpYjLCo4+uhpZ3zGXf4tKtyViHNhQJCgrQj6B8FERdcJuQLonpRkEUmtNj1ayd+RWG7GM/OGBPW+V3hQOaB0P+Nw9A5j9Hs63wuwfguZQe+q8VNG1qG7qx+QfnN8G1wWVCIuPmrS9SLGZ8ziwaxscsZj9U4tz5C2xfisXKkUKriuUfi6j2GWwpTIHX1g8DNerPbP/ej5P1swAG9r+d7fPzL7N9XXCZkNzMe8o/mabVMPobAbfCRts4jEqosgxx+ucTdlr5+bC9IJbAXTc9A0Pb3A8j2j4OrwxbD6rWMO8jXSak+ah5/rajiprQSrW5EuHh4XDnC/9kx3ldB7L99M4R7HsQiskoQ2TILRAd0h2a+7eFk4X7WbydX379ne1NJlvC64LLhPgEiEW2I4LG4tx4enSJhNsKtA4d8VDQpb8eQrARpHFtBo5h35xQ6JgUSTCASQ5km9H5O304cdI2OGD4MO8+yveEy4SUXjIGCkFWNjpI0qSltOY6STptYj/qBLz3d/3ImYAP32R7+vFM9tlCCDaFQ6BPU7YFm1jdwXAch7Lgtzvg0Dnbt/lWa+3ehbtMyPmNSUXZc+8v04MuMYwZjv/IesiG2KI5GEbYcnfamA4Q2SwAZNEH/AzBbDNKLG8YGUtZPQKKfBokPOf7I/+CYY/nwuinc3Z9vHEw+WjDoJ/ZCV7i0RxofdcXHU6ufOAQPe4YP4t0lzfBwoXzWONHybsJax16bLECGA0gKgrIv28Ef3/bTAhmtRT2nlvHju3cFN4fvly6ttxgtLfyC7dNhculVcehyAYBTvQfKs0UZrq3VhGv7ZqEhOQu+Mx7OnSgI31sf/byolXw6tj+IIWEQK+OHWH082/AV/+egTWTBocPHMRiYik/12qxwKAhg6GouKIm37t7j1NbFHMX1mpW14/kFyhDYX5pzBMjfnRpCtQ4IXrQJcOGD4MQNFMcoTlfucGko4MyFmeUS8WRHuPOvRcaZX5aD1aBSshiJV0eH7rJqYH2OiFTpkzpoCjCY3rQLZjB2t0T7nqWWruVE0Bz/6vlKz9CS5qKyh1zMzIW7Phw3dAhsoFs0FTna9ipPMuE1wmxf6uGD3cQb9SRRdYjkyZNXUGIcBc9Tk+fX/5c735ze4fgEL+DZSXOlVmtEkK/h6ucu55wNcypZkOcnBNDeevrbv5NQ5oWmUtVIFat3WOjNjv1F1SbEJRENpblKD3YaBCi5aenL3A96MwFHhOSkJAQLklGh+a7cREE7edFixad0oMe8ZiQuLhpzQwGUjHosJHRNEO3JUvmOA8W5nA4HA6Hw+FwOBwOh8PhcDgcDofD4XA4HA949X69PmkdO+9hSZBmsYGFeHtCtFW5WSlsgIAjERPSPhJFmK4H8VSRvhU9kZM1LVKPuS5pVIFExqW+KoAwQw9WgJmtEbLYXy19SLUUWyymJnkgCBVjuhxo7E+2GptGT1xM4hKi0eWNaolRMjQ7vGTSeT3IiL53tkm8pAQf++qhKzakob5odIGglixFLWHDVWsLnRCePjr9JsRW9dkghORj9ef16JurkQYTSFT8/LYCSNs0TWEj5AQBjIIgNsU2g/3uFtpWMDCjazAurBwCB7Cdqf5ToquUBhFI1F3zQwU/n0vEq6oJBSBor+YsmzZTj6hCVGzafnzSakYciqAQ0v9UVnLdv3a4gtRIIJET5t9NNHXfia/uYRP4tU2cFaxA2FMaUd4+sWRS+eqJrSbO7WkUA37VlGoWVCSgYWmuMvesKyLi5o0VBXk1mySwEoJKXsr+MsX1qPZrDK8FEhU7/0cQiG0GUkGyjUTWF/YQJB/IXpJAi7pTHUPnDRVVSxrGu24ziPaPnKx7XtRD1RIZl1agaRAo4lPf2kaCm1qIEB4kQFiAsM/XKBTgBVFJyEYNxK+nTU5w+grhWsErgXQcnxVYIhXl4MlsfDhm+wuqBj+IElmGIfYdCQHygWARX8lZmZxHw5SkpOQHcfepLVQ7ZFlmQ9MDAis+JqsNO37bAceOHaMP6hW0wKmqVqu5huuCR4HQKknVQvKJwwSwVqsQfnpFsu2jMCQyNvUIPnxbWwgvR7Q3c7JSnps8OcWsaRo1h9gQ+LIyMzvDG3x8jDBm7BgIDKqY/tUROgicTjNcWFAIxSXFeH1bLtO/CwwMBB+TCWR9VtHKUAFv+2kb7N+7361s6HXss5L6+PhASIi/6b///a/3CagDXmkIxTYpiMC+/8KEFAqE5IBk6ApYbQmiDGFNLxt/+eQRJjn6QYbBIO2hHxvRzFu8OI2VOG/IXL6CTedaGfqF4sABfcEXM7sm5J44CRs2bgZDpW+N6HPdcnMXuLlrFz2mAovFQqebZcKzfaxOeqSnp9m+Y2tg7DamFwjla4JileWPQulAhUGhpuz5kwFu6xSa+Oo4djybfTrtKAz6GdDYMSNhUtJEGDF8CCut6NG73VwRGdEaUpInse+dWrVqqcdiGrCA7N6zr3ze66sFrzWkJlTWkEWLUss/JnPF7j17WeY4csvNXdm6ZXSG83d2HYdZA6uWZEfczXruiiXLlrMqzw79joVOKk41gnKNaEhVIscvaBUVv2gTXRw5Mj5thx5dI06fOuMkDCrA8XffyYRhhzYRZ0rNTDD/O3QSPj92GmYdPQWOnwMJRu+TkhA/wekLWvqxEdUUbzS5oamTQCRJCUfVH0QdQKzGutOlASPjUrfsIoN/dzUtfmVoBqzfhE2TAz263Qx+vlX7FalQfrtYBG8+txHuj2kBD8W0BAkjaYNOt5/G3lZ+/CaWjcrT6lcmdvw4JwHQRryyll4JaiSQ9mNX+UTHzyd06Qs6v4gmSDscLTDMYqwDhX6YUucW1A10WQvHqoxWIx07dtBDzpwttUCBxVbN0M+v//LhT/DKZ7/C87N+ZNuSDYeACFhF4iaI9Js+FYWogIqbO27v01s/svH7ziv/uVONBFJmuhhPs5ytQ0I79uwlTBB+FjSpDe0ap5sRSmdjnO03DxQWVXyf22z/EYj9y99B27lXj3GG3uqi2fbhqKJoUFyKmR3+CfzffdHw5vT+kDT8JpAEmW1/ndoLnk7sgYKzhf/9g+vlQlo0b6Yf2aAN/ZWutmokkBNZKQs18bTtU+4KnshZltwne/mU8jm/Oorb36amcHXIss3WDzt0DHqmLQNroD8UTn4YlF8rJtah2XO0sARW5Z6HsRFhLE6UBNhx6CIUlljAqpph99m18NvpVeXbvvMb2XkUd4toUC7llfuwDCoMb83zhsJrgaAD+AGdlKry1HiYhqpTBnmAnL8A5vkZUPTIsyD1uxPGvvQv6JW6lNZD+hmoOVMfgbwOfSD/lkHQ+rkZsLr4FLzYNgxe7tmWCchqVSGv0AwWq8bMxJz8nXDs0q/l275z38OyPX+DJbtpf6X7DP5+s3M/5E0dXFeXjYn3GqJJ/5AMfiDIJrbZwQIVSyfeiopL2x+NQouMS1u/Rxi5x12jbln3PZS8/CZYN2JmYPtB3JnD2MgSqwLW9Zuh6M8zyrXGgsL4J1qgScPbQYsmqKz4AKVKEZS52EpVuiyq6yqITjPlqA2aIkBEB6/6ORuUWutnzIT5Y7RKC3DZ8RWKoKe8ETSUN60GXPkhVhRM0fS/sAx1i6pAwBfvg2GQ88oydhbufAFGtH0Isvb9E0qtVafmoQ360/0WwXs/ToFnB2TosQArV6+BwsKK9ktAG6QgbA6osm2BGbpOHdFkOLEzEE7s9ofbJ505KBk0M+bWjulDv7+HndRA1FogERNSXxYl6TVaZ6Gnfig3a1rHNhMWjFNF+NJXKKxWIJS8zv1ZnecW/C1w/48guxHaol0vgp8hBAKM7l8SakSDXWe/gWf6L4GDhw7DL7/ucNIM6rxOSoyD/NLjsPz3J8CilODv3lUcRNPyLaLY549DN7FZVeqDWgvEHS3HzfJr6lP89s2GX6ZrGs1T4nLRNHXNOih4+gWmIbKqgXHCWPD5+4twNOkBaLr7AGgGGQSM3zE1Fk50bAs9u3eDrl1dThnlkSK05NZv3ATFxVVnhY2MaAUD+lfVPlpGUh6cCIPuveCxvFTG6CuBUqY8f+pyyfszx/9Sq2lo610gFMeuE3fQdJolEYzoyImVUk37rO6ccDcoaIXJuqnrCHXiioqK4HL+ZSgoKCjvBgkODgY/Pz82iww9xz7NTWVysnNg+8/bnTSlCvhIIRFmuC3xLCiW2mWTwUcEq0X9WS0jTz4xZrNt3fpqaBCB0EktJEn7MybYvVfmJTfd1B5u7nbL/+Gh9waIKwjZlbls+VeosTVKM8oMy4vl3cREOH+x+ZnpGHwfK2l0WPQTaoDBJGJBElv8ceQ6t6Nj6l0gQ4bMkFu3zrYqirOVZe+4qwu0+qPTnEbHRENkVCT4+/uDwVgx6Q393YIadfHiJThy5DDTIPt7jZrg2PFIkWUDtoFKQFpamtOcgR+vGzoA69VPZR+ps2KpZvCGHY3Mnj78+wf0UBXqVSBJSdPewGx5Tg+Wo2nkLSxpNXuRcQUhRNRQjk9TATtDMtPTF7gdwvTR9wNDJSK9ZTSJf6g8JRMFHVoSGtrMlHRzRtV6WKfeBJKUlEyLSINUgcghUVTpBKJeFHcjNl3qLCwAA/SIekUUJSgpyQ/68ssvqZPjkfT0ROli+Dk29FUMLDr5SO9fqu9x5Vxd1KlEYxV1D5bEuVVV+0aB/B2rsJf0QL1Q5yomPv6+DrJsRisIdfmGQaAWytuN9RaRw+FwOBwOh8PhcDgcDofD4XA4HA6Hw+FwOBwOh8PhcDgcDofD4XA4HA6Hw+FwOBzO9U9DfVfukciJc3sDkV4nmjDjRFbyNj3aiYhxqbeJBmErADkJorTMai584fSKR2o1ocu1ROMKJDFdilSsG0XJMIDN2ShIAGatXc7K5KP6GTpEiE5I1xwnQaOTpikW810nlyev0qOuS+o2oUsNaJ+cGhStgSIAsQmDQlQAH+FAl8TdbI54O5Gx83dXnpGOTkUriurtevC6pdEEcti/pFRwNREM0eRC6+9FreMWDMeQEB2X+roggMtprFUi7NEPr1satcqKik39HQShmx6sMUTRRud+dc+3evC6pNE0hEIEMkc/rB2SOFc/ciImPi1aP7zmaVQN6ZAwp7VF8D9BlNouxYGPq5H3NIPheVDK+giCnIwGwkNY7YGmWvfnZqXUfA7Aq4xGFUhEwqdNJCHkYu0FQhHQ4vJBwVhRDhVzUgmiBIRoo3KWJX+nR12TNGqVJap+v9VNGBTCLC5HYVBomBBSMRfsNUqDaUhkbOoavHx3PGRzN6HlVLGailvwcfBERnXrHbpAEA1gVcwDTi2/Z4sedc3RIBoSEYdetmQcg3nbggqiWmEIAhZu8naAbPDJkWSZblpxaVOU5D4mJC/BduTEqeUpN846ht4SFZe2AHdTbCHPYKYX5mYmB+OjuJwFLXLCvLsFyfAlcyI9QAhsyc2a1iDT+jUmDaIhWMuP0Q89g267J2FQcpff8xUQ69MVS7K6Qlh+PQiD4rVAItBkjYqb77QQR2TsvOlR8WkpetAR71Zt1rRPPAnDTk7mPe8TojqvLaGDpi/kyIaJevCax6sqq2X8/E5GyWcf7YPCuv4HUbNMI4L8lCDJz7D5FjX1rzlZKW/ppwPMmCFG7eywBUv17Z4a55zMZCwQ1QuEEhmXOksA8WHdRijHtspoYoNUvVcCrxISdfe8NoKP6ai9U5BaM4QuJaRPfolCuQ+dsipedOT4ub1FWf6ZCc0FNVmsPiJ+7hhBk9dYVQLtmotwU0sR2uPeIIkQ2QR+okkhoB2TANbs3UsWzpyZ5HZu3KsZrzMkMi6tDE+uWNrMAVGQhxxfNtnl2rO0qhNV+YQedKImAnn89YWv9owxzPAz0B4Um564kjOdz52uxKAoaikerpOaNZ2cNGxYkf7zVU+1GdIlMd1YoFgfFAXhQ1r9YGk/L2nkblUQ7xQk4RWWKwRKBQ3uMlgubjm85mnm+SUmJhoFwXAIbxHFLlRLWrVuBf3693M7sb43FBcXw4Z1G9j6hN6CwrysquaWS5YsqWbJ6/rFo0BixqcNJkbDxvJ3E2jp5CybWv43UXGp/0D9eN5WXhlWLPX03YYwaVLyeZQVW7i4Nvj6+sLosaNdrjtSG+h1Duw7ALt27WJa5A14mnr58kX/NWvW1LV7wWs8plaTtAecXxRVTgj5TnDIMDR32T4hIXm6ozDowsQlJaVebaWlpRAREQF33X2XW2HQZTDouWfOnIXs7GzcciAnJwcuXLgIFqvVpTbRuA4dO8Cd4+6kWl7lvvaN3t8OniYFBDSlKzM0Gh6LSkTC4vaiatkiyKZwex+UqBo6Hf9y0gF6HBmbtgNLUXcqVzRLaXfFJ7RxT0xMXoXxd9BzaEakpn4BJi8XFT5+PAd++nk7yzRHaJCuuUuXZG3XNoatE+KO06fPwMHDR9jCxK5WjQ4I8Idxd47VQ1V58MHpUFhom9odn+N4RsaCNizQCHilu3SJVdFoOElUM9ZaMmayshf/MAb/HHOF6cUXuZnT/qCfju1H8g8okP70uGvXLvDKKy+w+Oo4cvQYbPv5lypVisVihSGDBkB0NJvX3muoZv60bTucOn26yjXpMhaJE2P1kDOzZ8+FNWts78FQILkokDq1gzXBqwo698uppzSl7Bw9potKYtLoK1YmDBukfCXpynjbGBcUFLLMq5xxtC1JnpJYY2FQ6Hq3QwYPgKGDB7JqzhEaXrnqaz3kTF0MiLridYspGkzly2KiGMxYdMpTKIAwTT+sNd98u7ZKmxEaGgIT7r4TtVIEV8t1O26eaNmyBcROGFdFKAVYLe3e7Xpl0SuF1wJBDdlnW72TZGD1ZELPHAMkB7PisiYobleM8Yadu/aAUimzggIDYcyoEfDkj/th0IqfYXA127T1ntex9cc2Z8L4u1B4FaWfauPO3XtQUFdOIyrjXD/UE45tSOfOneDVV92v6ECrh7QF6WB0WLqIZtSkRNtCNpPW7YQP+neCcJPTSKEqjPv6N1gxpqcecs+hQ0dh+6+/OlWN0dFR0O/22/QQwOefz4ZvvlnLjq/KNqQ6evWaVZGbNWT/gYNOwqCMGjFMP7KhagQys8/BwiOny7e1p2yLQFLUaqosRzp0aAt+/s4W2mG0yCqvO3WlqJNAomJTX4mMS8272C7cEj0hM0SPrhGVl8w2GgzQpEmlhSKxMF82K3C6xAIl+MR0szisMSZhaZd8vF++ZPRIOgSsArrAfU6uW7ukUambhgiQhA16iGYtAU0sLl8dnhAvlopGqBNX+RFGDB+iH1WACgJtg3wh6IIV/u+xr+HZh1fDpKlZEDjyi/Lthzd+ZfuAEV9AmwT6fsw9vugTVV417vedu/WjK0vdBAJQ7tZiIW4RGZd2ISJu/t5iMaSPHu0R6mE7VOXMCgrExrwydOnVJcfOwbxt2ZByR0fI+/p+yP/mfrjssJ1bfS/bF373AJw8XwwWxXND3fvWHvqRDeqlV7bCrgQ1Fkh4YnoA3fd6eJaBCEJrFqmDedsUNaYzqoge45njKBBH6AqdrrpLFLzeP3q3hzsjw5gAj54qgHW/nnTaRJH28uLdHQTsCdo949gbQO9bk87HhqJGAomOm5fqqyqF0Qnp5MLFYItAvBlJ4h66AKQjMVGunT8DZvT0H/ZC5vFzLMNPnC2Gdb+cgrXbT8K3P+ewja4MTTfUM/TCtfKw5uZdvCTZFk62Q62uMnOj9SG6pWYaIsjTWBc8fXOIHns5gggiXWMd9zZfpeao2LCGtW6lh5yxYiPyXr9OcFdUGPNK20YEwYTBkSC0ewz8O72E24vw9w2j2DZz3Uj4+z+Wwlubx7DwK98NALPqtEAngwqgskOZf7nqEuCNTY0EQjS1yrsBtti9pjxyPCNBoF3zVos2UAKlQP/ZK6gwRr3+LviOncQyvDJGrE5SNuzGduQs05Cf96EJ/O0eaBnYBl4Ztg639eXbjOHr4dm+35SH2za9DYrMzpp4NVMjgdxu8Al0dKiw1gbFWjYxJ+ueT/QoOP3V5B98odCz21yJVjv3grGoBNRL+aD8ulOPrcCCzuNKdPoe6hTBLK7YwW3gj5NvATP6DopmgY3H58Emfdt4bA6ayKzbjUF7iK8laiSQjIwkFdNX/jpWMPrCyazkTD3oiJdNKyqXLEH3xV8BwXaCFv/ClMf0X2xIGP3fPTnw+m9HYd3JS0xDZq/YD4+8uQlMRglvJECQsQkE+oSVb7Lg2au3U/khTcYrv1xvzRr12LkvgkAi9CC2JWYsr96NGnGFn58vhB08xhayL0dTQdm+Qw8AfDSgC4yLDIfhrZpAG/RFaLX/4PjOkPnPsVBqwQYc26wmfpHQxLc125ri8YWSbMjO36E38q6hJq6jRUcb+KAgZkBeUbwTCB3WE59GiCD9TY/REYWouKXeW1pY9Vg3/wRlb38IBYkPwOBnZsJtsxdXKaqFyY9CXrvb4PK4qWD6ZA7cfjoXBjQLhkh/EwpAgFc+/RmGPv4l+BplsKhm2H5iOfxy8qtK2wrIKz2lX7EqtLvfsfqlfWp0Yf0rjXcCmTlTEwBtyUrYhgWVbe/Va7tTZ5QCxmD90AnLiq+h6A9PQ+lnaaDu2geEDh9xyJRyaJxBBu3wMSj94HMonPoIqMey2U/UMnrtodtgyyexqCEKmsRGGBiTDAOip1bapkCor2urjbL5h636kQ2qLfWx5ntd8brKIkTZQy0qUfYFQXLMf9LqYrscS8SEtDlRsfP+Fxk7v6QM/LvqPzphHD0chKZN9JCXoGzEFs1Aio4EH1mE3w5cgJdRQ177fDsYMVxivQzfHZkFa498Umn7FM4VHdEv4gytnopLnE3hZtG1rnnrFa8FkpOZ0k3KuxhyPGOioKqWPo7+Bu3LwgJ2Lzohj2Dp9tWjq2LygZAtq0Bs4mU/JBVGyxYQvC6LenLw2MSucN9dHaFjVAi0iwhmFpe/MRTiurwIsV2er7Q9h2ZxR/1Czny3boN+ZEMgMhwumQ0fru8La/f/DczWIupuXRFc1BfeEZOUSTRrVYeLoIxvlrdAoGAbiuvufUj+bSOBFFb9e0ekdjEQ9NV8Wp/oMRWUKoXwwdYUeOz2OfDptoexHFQ9Z+LNr8DXhz6E2M7PscaeQkemfLt2vVP7oRjOQFGThXik9xgLKhSe84U93zSFiG4FZRG3FB9EtVKtGvz5qRHfr7Od1DDUSiBtE2cFqyQ0v/x7cwpNIFYF3grEuuVnKHrgKT3kAkWFgDkfgGGg635Ku0D+MhC1xwOf//K4k0AWLl7iJAyqHZfDZqP5XXUsN5UxterszqqINjjalAUK0f702JDvP7PF1i9eV1mOWEiIBZ/RyuQpiKjd2i05UpaMcfn6KdVi+XK1fuQGbPBL17kcnaojQJm1ENYf+wLWHf3M7Xa59AyeKbB2I2NplpMwKC1bhcFDI5ZBTNP++m967iOs2qoIokVO6MuyILzepx9vHKJ9tH7Q39J3J3rn9HiJ89PVkIi4tL9ZFPG/576ayj4/aDllVpjB2vR8V2FD9VVWv7FA8hz6jugbO1o1OVRPeVGt4NwbL0LfXrfqMc4cuPADNuqeywD1UzoGD4XML1foMRVQyyopIU4P2fjxyIew+2Qm+jDOM0m4Q5IF6jplypL1iQcHbnFvZ3tJnQTiilbxCyf1Ftf+yySWsvfQXbp0RjfmRfabI/k9hwEpLQMRS64UGgIB778BZ/YeAPE/H4Ox1Mw8d3OAP6x98Snww+Phw4ZCcFDVdyXVcfDgYfj5l1/ZOCxHqDbY39tX5vNP50NxxOdg9PP+/YhsEEC1EjqE5cFHh26q9Wd19S4QiuMgBzquKiLC6bUJZrYIj2Z9ByarFdKiWsCl4QOwgS9iJTageTPod/IcdP7qW7CgQNb/ZTpIqD3UcaMjUY4cOQIn6YhE9BkcPW071AM3GA3QoUN7zCRjlSqKQv9229afwGh0XducPXsemnfLxgbdNnqxJlCNURRyASvyvz46bPNsPdprGlwg7rBgqSd4ex/MaEdoxvfs1RNiOnXCel8Dyerc/UGFQNDezcvLY6Pa8/PzWaaL2AIHhwSzjb51dPf2j2rKqpWroKS4+pmebks8C4HN6EdKekQNoC/LVJUQzOCPpg/b9IQeXS1XTCCeoA1wixYtYPDQwdWOBnHUAMcXTq4oLiqGtd+t9fpVLdEECGhqudh32umzeNylNoJhj4f/YCFaNH3opmo/hG0QgUyenPKoqmp1HsuEGUwSEuMHYYIGVZfZ1aBhVff277/trPFLc0Eg+enpC/6VurVPUGGZ8VvURa/GC1SGCUYj6Y8O+36SLcY1DaQhKS9jbV7DPhL3oNMnDBjU/+mmTZuy+r864di1xmw2w55du88dPXo8DaNqZeLjtXzS0+c/joflN/1ow+Dv8A7D6DVrUk6MJgnEUs33/mEby/SoKtS7QLC6eg4f9A09yBBFfBCsU+sKrWoC0dJq164dNA0LY72zjte1opFAR4+cPHECjh09xgTjWKV5AxW2iyrtExTKI/pxOR+uHzQL7/AQOowCbdeqw2AU4UKxHPLcqO/cviuuV4EkJCR3NBik/Y4Johlitao3LVu28JAedVVz771DTBZLdGnlNKCoRi5ePN82vrQSH28c9GcgwqtYOPw1D4IxmkT4Q98NHvO8XgWCbQdxMZT/DJa6a21SmF4oBCejhPaVaVpZYEZGhtsPSD9eP2QKWobvS0YxTFOcBcOESsgj6KOUv+52Rb0JJDFxai7etPxtYn1CTVVXPocraIHw1oqqKViwLmZkLAjTg27BNoaO+v5aloRwNH1ZHxhRyUoUxjjbGe6pF4EkJU39HC9Vp08S3EEFoWnKNFEkXg6ckFthaV7dgEJZi0IZqQc9Mmv7kDCtEAKEMs386B3fn9ajPVJngSQkTBliMBg2uKiqrkto1UOI+uDixQuwEHKue+qkIQkJ00ZJkub8scUNgiQZYcGCOcv1YL1RJ4EkJSXTeqreDINrCVk2wMmTx3w3bnTv5NWGWnmvdrCBq/cScq2gKNYj9S0MSp1K94wZM8Q9ew4/iRYQmnm1HzB3rYFW3NHgYN9/fvLJJ969xeJwOBwOh8PhcDgcDofD4XA4HA6Hw+FwOBwOh8PhcDgcDofD4XA4HA6Hw+FwOBwOh8PhcDgcDofD4XA4HA6Hw+FwOBwOh8PhcDgcDofD4XA4HA6Hw+FwOBwOh8PhcDicG4cbchXI6AmzYwzm5qcPr7nTrEfVmFaxc2+SBbm7JoBVErR8ULWz2VlHDwDMvDFWAb5BuCEUJCb+s2iV+D0gCDBeEOUegAf0P81Suk0AeVL28inH9VOrJToxvYWmmJdJsl8/TaULe+KV6GL1goj/G0GzFl0CEL8lRFmYm3XvDbvy6fXCdasgEXHzbhYBXgBBvgOVIoSodFHUSovBUkURJNBUZWngwUNT9+6dadF/cUnEhPljBFHIEoCYqlyrEoKI19XU13Izp83QozjXIHVaG/pqpXVcagQW/TcFyXcKEA2Vg5Z7FwWaEPxZwcIsTCzq1KkwOm7Bv/RfqhAdl/q6KMIabHeqVQ4K0VT9iHMtc922INGxafEgyUuwoGIaa7SMOFUbFf9Ew+aF/SH+a8Ccqnllogqjcr5M/k4Pca5BrssWhGIN9NuoKcp8QfbRY7yGGl4y+hVG1CwfutVKORBNIj30Q841ynXbglDQDxkrEGG2IMkt0NHQYxsXQkiqweDz5NGMpMt6VDnRE2aHaLJPa1GDSA20fiiM4UTQzhAif34ic+oa/TTOFeS6VpCO4z8LLBV9/icYTFOJUuse3bpBe7gwmwnRNqCpdgDblWbYcPdCpY0C0YBBq+6v6GYgbb/QvMPz5+ZkpTxgi+RcKa5rBYmOTZ0CkvQOIUJL6lZcSwiChEqirgmQjZP2ZiQV6dGcRuaaVJCou+e1ISC3l2TlHCEGC9EUlg5BlIlKLFFYuB4URHEY+hFNr+XeJAFbGKIqmUKeZWr2xvvpSxdOI3PNKUhUXNobgmD4KwHVveNM6v4ym70f0ZT9mEO0F6qExuCFRZEIPdEY6odB33KzqIEQJAO6TpZtRCHJJ76657AezWlEriUFESJiU/8syT7/cvnSr06gjwBgwWt+RSTtuRNLvCuM3UZ97X/Z/9wfNQH+JAhiKO0grhcEES+lHtQUuPfkVylb9VjOFeCaUZCouNRbsfh9LkqGHmh26LF1hTrPxCyA9kZO1j0z9chaER278A4NrB+jmRdd2xaMtlqEKOuNknHS4SWTzuvRnCvINfMeRBW0FqggMaDVV8tB6wbtoiip/eqqHJTsrCmr/TTLLVjzr8YWoIaOD6unDhhKzplyMlOGc+W4eqj3FiQ6bt5YDYTH8dK3YXVowv0voiI8nr0ieb9+CkTdNT8UZPUlkAyPiUZ/k2ouMGNhzVCs0jOnVyRf0E9zoktiurHYYknQJOlvoii1sQ0fqT1oDSmiRe2WverefXpUvUCfs8hq2Qai2N3blkSQjKAppYNys+7drEdxrhLqVUEiY1NHoys7SxANMXSMkx00O9DhtZ7BUnkKbXUZ9x1w54u1rX4GPceA0daPhMDWf8qeO8xjj03M+NSOqkiS8VrP4N8FEI36JDUmPSdz2iT9uF6JjJv3DPrz/xAEwWnclor6Qt0UulHVYce4F1FBzh4o7Qj77z3ITuRcNdRvCzJjhhj1e4fZgmS4p6aFVpBNQMylXXO+TNmrR3lF1FRsjUrJ//AwyRbjJYTMyMlKeU0P1Svh4+YONIjSyhB/MahjKwHaNhOhXbgIsgRgkASQ0LA14DHds/eITEtkPK4QB/pGoCgK3WPrKpQJAjHLklysqMqvmiasNUjGlUlJ43P00zkNRP0qyMOzDJHnA5ahIz3O2QTC2xBNxXKATQYtBoR+PIFFhJYMG6xh0az/K5V9/nLeixdjM1AZ9+49HQhQlIRlKR6r4dH0KvrPXkBUEbS62WmIpvtEJpMRWrZqBTd1vAn8/f0NmExZ1At/RSrrB7siUSVCrGazWTl44CAcP3acKRV9JpHdvF6hzf0OvPUWQoTUzp3b7Z058/r/OKxOuUjt7RJraT9VEIcJIGABJbfZSnpFkcDDY0ZVG32kUj9+ZGzaBLz5JyDJzdAA12MR+uERbmiSnRQF4QsfS/H7B1c8Uu6XPPnkkz7nzl16Cq87AwuKv15IGhV6T1EUoUmTJtC5S2do3qI5Pu/VUVboc+Xl5cHePXvh7Jmz7LkcW6b6wH49vPbs0lLy1xUrFrr0G68Hap1z0UNmm7RQwwuiwfQyUdy4DIIEfpolbH/WvRf1GCciEhaMFVVtFtpXUUAqd92y8Uu0xZmVmzUNnX6A+PgpHQwGYZ4kGfrSmrKxoYpBlaJTl07QCluL2ioFLWD2Quau8NoVn+5rWwlIksSUZP++/XD23FnM0Yr71gf0+iij4/h4yYsXp23Ro68rap9baE5FnfV/WvILeUs1F6Ikmdtp+80OfeGlabFYwF1+eoqtyPNoac3Ekwzlf0sLDzZC1CbXLCWXJUWccHxF8kY0qeR9+w6/YzAYnrJaq/o3vr6+0LNndyzAoXpMfWHLolOnz0Dr1q3B6GOskWKoqorJI2h2+UFoaAjba+itFxYWQpnZDGVlZaAqKk12ObQFNfmawMdohMCgQJBlA5SWlkJ+/mUoKKTWJ2GF09vCTlsVWqGcyMmFli1a6EnyXunMZgv8+usOOHfuHLuvI/TaqqptQrPrviVL0o7p0dcNtVcQnbaJ6cFWpawPlurWQIS7MePvxCJe3ntDC7umWn8ggrBQJMJWgXZdCcJwrBcng8i6gtl5FDy0EkF7RlSF9eZSkn3223uK9Z8gKWnazfj7p7Is9qWFzg6tXWnBffvtN6oIrz44fPgo/PrbDlDwnrQwVAcWFnwOESIjWkNE61asxQkMDNB/rR9KSkrg/PmLcPLUacjOyWEK603aaV7JsgxdOneErmga1gR6j/ff/xA2b97idC+bgignBEEal56e9rsefd1QZwWpTGTc/BfQd3gRi72frVXR0X0LCjbL+I9zLUzfBQiK+b7j3Q+nggvnLyEhuQtWmKggUv/KCtIFhf3KKy94VYC95eTJU/AL1ppFxcXVXpc+Ay00N3VoB+3btYWAgPpViOqgrQtVlD17D2Btb/bqeX2wJby1R3eIiYnWYz1jsVggNXU+rFr1NVMyOzYFUXNRtndfjwpSfyVKBzPfgGZVhclkBxWCvhth70cqKQeFuhuqIKR0/K2nvx51RaA15bZt22HDps1QggXPU2GjitoUW4gxo0dC0sRY6NG9W6MrB4Wal506doSJceNh/Lg7IAJbL08+GjXNLBYrbNm6DdZt2ASuTFaOjXpvQaLj0lJB9pnGunmxpkJp0NKv4O6jmIuH/5TbrKu/1WK+H+MfE0W5A2G9hwhtXTRtl6BZBmcvvz/fFllBY7Qg+fkFsG37djRfLng0WagSNUVfp0+f3hASEgIHL5fA96fzoAgLZV2dYKMoQGKbFhBmwjqmDhQXl8D2X35DM+yUx3yhaQkKDITevW+FFs2b6bFVuVFbkHpXEEpk7Jx2WPiTMO8noGGVnp2V/G/9JyeiJizsL4AyWiXkkCQErsxeHldFMew0tIJcupQHm7dsxYJV7LaQ0zbR5OMDvW/tAZGRESzuACrHq78chjL0PeLbNIMm1ImnFUMtoH8287cj0MLXB1aO6anH1o3z58/Dtp9/Yc69u3RRJfE1maB3r57l6aoMV5CrnIZUENo7tFE3qTy1AC2aNYNBgwYwJ9wObT1eRgUJMsgws1c7aOVX40kiysGKAm5f/hNTkBX1pCB2fvrpZziW7f7FO81Ho9EIffvcBq1bt9RjK+A+yBUiKn5+29axqdMi49JmRk9c8Flk3LxR+k+NAnVqt2z9yaNy0BahQ/t2MHToICflqAw1j7aeuwzdlm2BVvM3QMTCjVW2ZmkbYPTqX2DnpUL9rxqH22+/DTp16uA2jTSe5sWvO3ZAXr7bhvyG44q1INET5t6piVKaKPuGEtWMVZjdcaePRP6SkzntbVvYhq0FET6RZXFAfbUg9Dq0p+rQ4SNufQ5qftzUoT30QrPKVeFy14LgYwERCPxv+T74YecZfDbb39J4kyyChNeqbIrR0Cb0ZXxQCfs2C7ZFIvQ0eusB3VpAwtC2EOBXe/9k5649sHdf+cDqKiiKCu3aRmN6e7IWxc6N2oLU/4sDL2lyc6wvyn2gAPT9SUWBZwjC6OBO8XeEdpmYm79v2ZGAcevDFEF63V82jzRqRTKppNfh4eEwZMggt7WjO+iQDOrIulMsqhzNm4VDn9t6Y6FwnVUXzVZYf/oSK9RjIsLglwuF8PiWvTDrwAn4IGM3fLPqCDQL9YUpI9pDh1ZB0CkyGNq3DoK2uLWrtNH4EZ2aw5CbmjnFd2vXBPYcvwRvzNsBYXitWzuGgVTLsVbN0RHPy8uHgoJCl/lF8+LixYvQDM1J6rzboZXJzp274NChI075Ra+BlVQB7hfu2bPzrB593XDFTCyioYSJmxJtq1lv1wisiYpLI6GGM+etgm+KpqleTfvpDbTwH0Rhe0LEx7PVpN7V2Ba85qAWIZA5siesvaM3TG3XkhWmmBaBEDsoBhKHt6vVdteAaOgUHcpaHNpiVmp4asztfXrrR64RRQmOHTvOWo0bnQZVkMjxn7WKik9dGBmX+hP6GP+KHp82rHVcat+o+HkzVBAWCaKht+dh8faSQPf1oxh2aEHLzsl12+rQGjMmJgb8/Hz1mOqR8Vq784ph5Ort0B39kFn7TrC2jtb2ZosCf/7vjxB+5zzqd7EtOn5Ble2Bf2yyXawKtKamV2MjqmxRtYSaSJ07dWSVhCuoUh9Hh54OMbnRqVtOeyAibv5kkWhfYG771qrKo+9F2N9hjYl67CcUQFtpNwQLF0Fz0Ova+iCnz5xlPVfusFoVGDSwL0RHRXk03Vz5IBfKLKDgc326dB98nrkX4oe2gX8/2U//Cxtl5DQcubgdzIo+YYqOqhIwW51NTl8fCb7+KRfW4HZnvyjod3MLkNGko2mnfykKMrQK6gjRId1tf+AFZ86cgbXrN7n1vWgF0a9fH2gTHc3Sz3ux6hui/UmQDF4rBx1qgpTg6etQ8O9rRH0cVeM1/GWuRoS9dEwXCoGdWx+4KvTU4pNQMcIOHYOYLdshaM9BWlL0X6uHtiBHC0vh7V3Z8OL2w7Du1CVWgGkLoqgazPhsO7YSC6HbfXPhiTn/B18f/hgulxQDUTCbFBPbROILvnKA0waqL4zpfRP85/ERMOrWDhBgDAST5M9+M0q+sO1kJizd8zpcKM62PYgXBAUFVdsme6oYbhQaNAeixqc9BTK8g5KoqHIqwb7H1tStoqY9m52V/KMeXYUJCVNvkQTDXB9Z60kHBNqpbQty5uw52LDxez2E18G/NRaXQJcV30Lr7btA9TECKSkFn4l3g/8bL9E3hPqZzji2IK9hCxJmMsLvlwrBjM+4dOUhWIabYwtSalahTC2ElQffhDNF+yClxzvQPKAd+602qGiizvntj3C57Bzc2/Pf0NQvUv/FM3TA47LlK7Alct+C9O9/O8ToLShvQRqAnC+nvZ8T1skPi98vrnRRkHxAU8oyfURxvCfloBhAUCVQShtCpwnW8D5FxdB55Vpo/ctuphwUAf0Py5eroegvr2Lt7vn7E+rQG9HsMeC1eocFwYDmIdAm0Oa/0C5es0WFtxb8DiOeXAmTX/oWtu4+AyajhH8nQV7ZKXhn80R4de1gmLluaJXtlbWD4O3NcXDkEmZjPUH9i+pykhq3NzoNqiCUqHP7Xsei1pNmtxNoLmmaBQ1wce6VmOYmrKntuxHacvgUlUCnVetQOXaCWrnHymAA69froPjx/8OTqxaYCH8f6BoaAD+ezWMvAHtnbS3fPtqbywoh/QTWB5XhqYSbYeU7Y2DuK8OhT5fmUIZKg6YkhJpawbMDl8CMERvhleHrq2wzh2+CPw/MhHZNetluWkeoc37q9GmPJhRtmcNCm97wZla9pz763tkmJV8cjjXjO5i3HTHK7T1Egx+o1uJncjNT3sOgx+qqzkNN6N9gQSV0TzTQLFb48Zt1YN29F1r9vg9a7D4Ampt3HXbkvr3B9OA0EFu3BDGsCf2kjjYPINC/o/eudP//LN4F76XvgonD2sDbj/eDxWsPw7zVhyEgwAIRXb6ENjF5MPnmd0AWDTD716eh2II+i5d+lkqnXez5LkQGd62xiUVH+q5AU4l+rOUKqkDhYWEwaGA/MJlMLO5GNbHqVUG6jZrnn+8vLhVk4xiv5q2itROWcCy201FJPsEYt0qSnJDQ0Qo+n0kGaaC3CqIeOgolz70GVnS4BV86RRfeD80d2967gugR2k1KWxV9T8osYBw9DPz/8xoIoSHlCmL3QUrNChw/XQwKFMKPZ96FQvUITOv+dqP7IDt37oY9+/a7bR3o8PcB/fuiAtt6sChcQeqJ6Pi0qVho30MHI6xi+Eg1iHRGEyVfIMJ/iKSsIoWWo02Ij9nsaxGLZN8WRJE7h8rnH402HL4jiJz1uptX2bodiv88A9TcUzYFaWAI1shSZAQEZnwGYovm8O9FO+H9jN0wflA0vPV4XyzMtFtWgFKlAFZRJ714P9zb4z/gawyGhb8/D/llZ7BAeqO4hHXtTu72d6Zcc7D18VZB6Idg3//g3t2jlU9k62joe3tvMPpUtKhcQeqRqAlpf0AJDsI6FXNYwJ2Wh3vqrHcWJHkAeFiSwP49ejloo1Mb3g/ya/0exII+ROnrb4N26hyAl2/FvQZrWFJcAlL7NuD34rNgGDFI/wFgz9E8ePLdzeiQnwOLVWWZrWkC+PmbYVzsFhjUxwITO73JCrlFLcViT1si2996Bu+J/5lk/xq1IPQTXaYctNVzCX1CBYpDV4B/qAIxTQZCi+DuENO0P4pMgDlz5sLKVau5gjQYWIFGxqf9VZJN/9TczYTigvp6UWj5diOUvPR3IJfybf5DHaHdwFKbaPB7WVcMr9/TlEHGnr/BsbzdcF9PbEEMgbBy/7vMB2Hmn5fc1fFZCPeL8kpBDh4+DDt27GSVjTsErM9KgtZBmf9veGxLi0boPFsK+BubQfElI2TvscLZw/5QdNEAsgElgfloLtWOtmxreaTn5OP7LcX+EtHEoidHrXU5k821RqMqyJAhM+TjIe0fBqPfh4T22HpJfb9JNy9dASUz/omVpfuWzCNohoitmoPfS6gYI4fWqFBTSpVCyNr7Bpwo2Av39HgHmgW0hULzBdaj5b1ICAQYm+DZWLN7UBBqMtEPwU6dQjPTrQLTewpQFvg9lPr9hEcOLXglWFJxo2sWmYsl1hj5BqpA3/PahsBQBRRAsWp4RM5g3E6sFz8LO7dxWVKS/fPRawdvq7x64VBo22AikiFV58CiMLPhDJaRZ3GfigEvHZhaQKfO8cqUcQOWEu1yIajZJ9lx3bA9SKBPGASbmuPWzMutOUh0PmMPCdl/4BAsy/oKlYN26boWNa1gfIwmiO7oC+GoW6JA3wHRa7q+LlUI6loKIpp4gQr4BqEs0YpWrYQphaLvKagcLXA3WhRJ+qXmg5VZ3w8u+2jjwIMfrR/03HubBobjteqaeQ1Ooz8g7enK8xOeRkn8EW8fJNBuEkJ+EIjyeHaW80zrMbGpSUQyLtQ0VazPFqQg7h5Q9x7E29c++aLZAmd6d4Oivz0P3du1dbLLq4MW6nVHP4NtuctYqD7E0Dq4C0xBp10kBjh67Djs+H0X68719B6Djg4OCgiAPrf1gmbNwvVYG2cKdsOB0ysh+9JWKLMWgKKZUWQ0f+uvyAgiVjToROEVZ6Po5vr5+O9O6bumQP/5qqD+UttARI+bc4dmCpjjq50PbSfuloLFS2JdFETZsQuKHnwGCG1FKhce+rYcr0HfcwhNQ8FyPBfkvMt0MBV7oeiIiKZLYfNw2D1hDJyPiYDWYWHQpWsnaNY0DO1y7xS1PrmEftXuPXvgxEnPkzTYofnWrm0MUw5vikFxWR5kbnwTThX+BIFNNe/drRogG2zPga3QFqw25kpE2HQK4PDMYRs9D2NoQK56BbHzWPyw6AtSy1RJlgdRu9oOEzTW4I8++hAWDM/JIShVU+Zq8Pl0HmjYAtDhITI6rUUGCS60iQSfUcPAOHY4CCHBTFmKFCscQPs9fNd+CN97CEKP5YJPYTFoBmwtUIIa/t2B0UPhyJC+IFss7FnYS7bwcIiOioQmoSFsEggKfTabmePadKke2tDaro8H4OePjnJREWTnnIDTZ86w36tLP4WO3qUtS/dbukIg+yDKu+eh70aWZ62CX3dvgJ7j88E/zFrlO7f6hiqMbBShrFjJliRxuVUl31mI8P0zwzY22jfB14yCuHuTTqEFx9M8UHZoUTDgRbqXmKGJBRVAxgIe4AvnfAwgW/HvqdNeJUcECAjwh649ukF0h/ZgvHgJmjBFKYKi8KZwsV2M7W9clDNWmPF+l+mUoQUFkJ+XBwWXC9AFKoLCgkL2bsGmOHgBh7+nh/RvqdlGpx4NRDMoKDgIgkNCIDg4GEJQgVkrgX/nrQANBgOcOHECdu7YCfn5+SzPagpVLlRDCGxmha6jLkJQMwvW9o1XhERJAKMPKkyJUoy13U9oqq5XFZL+5KjNDbauSuOlro54UpDGgBYo+o12dJto6Nypc43n6LVjN3+oUtCN1sz0Ok5FHQ/pveg9mRNO/6fHNSzU9F503t/Dhw/DwYMHwVxmtiljHaGPQS/jG6xA8w4lEHFzMfiFasxR99SNXN/QZ5AMIigWNLpFOKyqZCcRhA8eH7ppvX5Knal7bjUS+qQNnxsMktPcvI2NvZD6+flBOzrVaPv2rCDWRlkaAoEqID5jbm4u7Nu7H4qxtaLPXB+K4QpqNipW5aSvnxbb79HsHCiTJuIzPI+1faRNqfUTGwkJWxkUBdGIdhQkedJjg9bXaQj0NaMgiPDwww/LOTnYxsIhPerqoPOoUWKP5s3vkEXDi1hgeggi/ocFsqY1fk2x3wOVk750OKZoyptH8y8t/GnFAWvj5lEHWLPmv2Y9wKA6OWfOEJ+SaGGCIGh/lSWhs6oRX9pzRWe7b2hofYD5Q7AyHf3YsM10rftacU0oyPjx4wNNpoB3jUafB7zxNa4UVB80TV/uAP2WiMgIaN68OTum/gT1Axw/ca1OgRxrfdpq0rTTjX7sRJciOJF7gvk3tAWjW0O1EtXBTDnVuhXd6mmLF8/zOBPG/74d3I/I5Al82GGo1M0lgyDStccaoi4xoINvNasL8ovJE8+P25ynR9eIq11BhPj4KePQrErD4yBPBUqvTbE5JVfdun30O3O66gOt6OnXkH4BfhAaHIIOeDD4GF2/7KO+Q/7ly1BUWAiX0bGnhZBOWkfXUqdppZZUY4HZHoT3HlGdf0GfD895cvHitA/0qGr5+LuBXTRZfEggZBCWxq4+PpKJvmysD1/Gx1cCS4nysrn09FtP33nYqYXzlqtWQRITZxgF4dAiWTbEedFqnMQtIT19PtZinIYgIeEPTSTJvASLzDC2fIUbqE+ClcEBSSJ3L1y4sMZ23hcbB0WaQRqN1tForFDu8gsw+JtLsXKhK1zWANo9jK3HHqxKxk0ftvG4Hl1jrkoFSUxMnoL11lysKb0aektr1Jq8yebUDmrmedsZga05fVH/xpIlC17So2rFrG9HBqtGcy8sqHdiQzvFaJJasRbGjcLQAm3ElqO0xLpU8/N55Mnb6zZo8qpSkHHjxvn5+QV9jbXQwOrs86sNukyaqlpmKYr2Gboa9TqhlKLIU9Ckeo66GNdSvtCKC02l/YRI9y5ZMm+bHl0nZq8fYirVrNGCaBhMBPKgyVfqwyxUzBtzqZINkvAf2SwvemjkunqZ5fGqUZCkpOQ/4u51zNSAa005dFR87jJ8flrF1nO+4pUJmLxtUa828OGxNRHeW7Jk/rN61DXDFVeQhx9+2HD5ctFn6HyOoj1AnOsTQaCrgyv7UNH/lJGxYIcezeFwrmWuWAuSmDg5CVuNRSaTSfDW8eNcHxgMRigqKnwawPphRkbGVW02XDEFSUqaRpeMni2KYlOuIDcW9IWpxWL9A4BlLlcQDyQlTR2AjzALM6wrV5LrG9rvYhtqbz2jaeTpwsImyysPT7kaueJOOqVXr4cNrVsrpsBA81XxPJyGoUmTJub//vfqVwoOh8PhcDgcDofD4XA4HA6Hw+FwOBwOh8PhcDgcDofD4XA4HA6Hw+FwOBwOh8PhcDgcDofD4XA4HA6Hw+FwOBwOh8PhcDgcDofD4XA4HA6Hw+FwOBwOh8PhcDgcDofD4XA4HA6Hw+FwOBwOh8OpPQD/D/rxxK2HNo4J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1" name="AutoShape 20" descr="data:image/png;base64,%20iVBORw0KGgoAAAANSUhEUgAAALUAAADVCAYAAAFmoIFlAAAAAXNSR0IArs4c6QAAAARnQU1BAACxjwv8YQUAAAAJcEhZcwAADsMAAA7DAcdvqGQAADpySURBVHhe7Z0JfBRF9seruntmkkAgBPBYFURub4SVwwNQ99DdVcCQE0HUP67XX0VZhFzk4liP9fh7gLuuCDlBEddd3fVEWUkQXFFQLuUQ5Qx3jpnp7vr/Xk9PyCQzk0lIAN36fj493f26prr61atXr/pkEknEcHseMSkpae+YprFR0xx3G4ZZWlJSmAyZKC4ubJRXszLPnjmzl2KyG7Izpj9N68nJqQK8ryhqHyEMb0lJ8XlWQhvFnjdJbv5MoZpsE0rzFC2TjHOFlZYWX6so4gLKmHZmJbYJmXn+zNmCMvFnFAyUdinNOVcPWQLG/mHPLQIyr5+ZaZqWLBRJScl7ke31SUmpexcufIXTHCoaWtlnyAd2krBq+cieW2RlTK+rH1ouLS3pirK/VVpa1DUt7RZB806K2olzNsJOFlihA99aI0x3LfvPqMGWvNuYYoHEbNurKdb6vI+HC8MQTFU5m3TVMg4dGxArqqqywsIFfH/fISJ+Q3ldnnULA5auFFCitWzWGOxA2bfWMjHo0rXsF8M/sdd8JN3pYZRRauo40bt3T/X+kn8a9TMmjqnFzphrGjtQeixjomHGxLuPOBiVFHVTThnrpkixN9URsCc/54xasBWbXFjcqqrKC1Pve+Fl35ZAUid5PQYXTpUxb8cN5U5bXEfQzBvy/IdXW7rnCofZMWZ4za9xnG/dPfLjhyr7DP6088aKn9tJJRKJRPITJKLOoj4U+JSUFPGEhLS+mibWo3dMQx/5MoKjRj1RxBEXkZNXMJ8yTk5O+wQZf0bLQAEO6qjtZHVEXPL6kZdD5T3WrPlyC5Ua3d492MkV9qYAQmZel5lpTkQH+ixKGGOt23y19oszSkpKdturFoi6XkJwdJu9eixzig3tEO6w4TWSVIf6lrUBcGGcJ7haP97Qv1r75WEhuImSdyEBjmIffmv/umbr2THrV1j51ukcGVfTnAt+U05O5tuWEFDolpmZSSpAbMgQbakkcyCj8ymEI73TRMvPf77l7BphTLH+COpKPuD1iqsxWwYVeD+/6XLnOaMXHsDGOFTXv7e9mnrlCx9e/Tb09CtKy022+PfXfDQWaliFnfSHpbQ7gABJwWF0tEtN1M+8rsIq52+yl3xMu3+eveSDQjkXYvN26z/hFIQ+t2ozM5iwwjs7iUWAKaKUjDsCzXXIoDX20jFK5zqZW5jscO/Bf0nYtjtoxkQjAdFt9EKqnEro+Z2MyS/eEypUpyMggmVMBBXW59kPrn4ZBzQBpmiFcgpCOt1tlAhFvHb3iOWL7GQSiUQikUhahyb75taCTtxR1Ed9vEBEQfiXNU1jdHLPEkZIsyLz44GiSMwOmaZ+HWLSMxARLS0uLqSovq7QKSmpO4NF+MFoE40HOzcrhPmn7MyMybfcMkF4vZ5S0zRmqarjc7/2O3Q43G7evDetEHvcuPFC140xJSWFS6yNQWhRwVGwSlRzPC0rzByRnp6+jJZz8mc+iQzvp+VgUEyfPm0qBmkJXTXNOQ/x/Gh7E5nSKtTKIHuVzs8HPRfvJ6ipzJkzJ5a0RtOsOY/WaW+KLcdiPGmKJkPwDwtmzfGlEWKsNQ9BqBPaFNrjoAaSpm0RMwxvSlJSyg57tRFBC+72GoftReb1euuq/tGpU49YwgYoimrNszPTz3I4MEgKQWb6NEuDaIzYr6jTJsxiPEzHKqwtQp5a3xH7Dp9BZ4lpssV1hKyKnJkzJ6tMeVwY3l4Ywn1jiy2ys7OjFNX1f4rG3smcPr3UFkdMcnLy6dj13JKS4lG0npiYcjMa6Tmw6SetBMBfWIWJXXEbKs60hPVoVPBLXy+fjUHJVHu1Dg773PPS10sxDLvJFgUC1zbtvhfuw/wZW9KIsz8z2dXP6qzjN8fGTX5bppMUHi76v/yfrV/rMEEaasbVG2o2pNGG+kPQ+uz7ywbGqYaDYBgqy5j8vL0WGhN/T/kf36APHH74ivPPrq6u/m0JVL+/z5AtKM25tCGuisUoO8prrFQhCHlEDek2pgitMXjjSn/wBTS84AcVjCuf09lZa3x5LTqrc+XY7ys70zIU/XHnjeV0YqBJIi54OOZ+PFyYRtCKCsldIz7iR/sNFR6U1sEVFrv+k1Ypi0QikUgkEolEIpFIJJJTgRMyzE9OTp6gKNrLwU5k+k7Ymy+XlBRPtEVNEvlZmZZh3QOrqo6Xi4oW0m0RgxRFoTOtDOXfKoR4g06ngevplNro0WmNzvmddOicH83pFDHNcUB6QkKCdc48OztboYInJqb8jtbD0WbmkZM3azbj5s/e93puW5aTo9tidsstt/T3eo2vsFhSUlKUQgdCl0k0zfmuYeifoEjD+vbtrebk5IS4daQNCp2bP3MbZt18az78VxNg29fAIt+ju4P812t8l0PE/OLioltpfezYsWfgAHaGu6LQqoXOyS14mSt8gr0aABl05vRHrBuD6IITnfCnwtM2OgCyeSshIO0bhhheVlYUcNe7n2Y3xLy8R7vnFcwSNOXkFQRUYagCE7AB9vjjj0fTHe/kRfwFJvwXn/w4ndqZqsqta0LBaFahs2fP7ia4l1q9tSNq9nSHmr25SapqaufaiwHgIMoffDAh2l5l8+fP39XwQOoTtNCwSw9dq7GmvIJnbTFzCk72GgBpLS8vb5i9GhbB2VZ7sQ60xH449iE7dzqrExMTL7TFlv8ORaNC5+XN/DVmx64YcX63vdSoGv0IrvrumAuzI2Ldmi8T6IqwYRjWlWGacMyrOVfuE4LnK4pa4Zf793W431BxoN/gMdaKjWbP60DF/wa7t9cCwc4MFMx3OawehvfMWTTXFBbvNdh+S9iY7WVlJefTAjVG2DZdFbaAf9ZxvAZ6RXr0wSIJPvtg3yGCrt2gPPn4ec3aABppOisz/T570aK+9rIz07Ug2jyakzOxlhamTZt2wPC6XeTi6oN/lGRlTO9urzYCWnWjYdYVmPjzZ98wauUK/h2/odw62CaBLVfChf3TXg0gJ3/29Tn5BS9PnT21oy1qFv4e0U/Da+z7+ww+HOoaJBHUDgYsqfiOKfxsqIBxzYGOzbxq9Y2DltO2c0YveExRXQ8Jw3d1S9GimWnU9tz+Wpp1H+u89664QGvvXOuuoed6juGKVpl3d7t2d974ZnVSUtLD6HKmci52wJ4vJfulGwZQi6Ky9+BX4Dpvof+o3OjScf2nlVYG9WhU6FCX8ugppG6jC7Et6GZW69EezHvk+T+Fu8CUeruHrfslf3XY8ysSaH3cuFvcuu7thka4DkXZ+9yqTbdxTbUeEjKZuL/LhgrrUbWGBNj0pa+v+JO92IhwBSZypzwXtsCGExOafb/3xc07Lx56GslM07gGIesuaNg41/QO8RcYuWwJVWAioNCcKan2YgDcSclCF+j2tFfDbPWhkjXZ9epyC+veajii5dR9oxGePvWL7w6SzImG3nlDecBDfw0JKDR2fMx+8GfrvmBNY54t1m0dQUHVstO6NDK7oJS+4KS7ny2okdWYekLKuPGC7n4mGfbI2oe5LO2nyQTE2aMXjEbx6/xkfajQ0x8I2jsHRcAbJt/ha8SaKZipcMu1EaHuU25IIz8djB1LblkCVcDPi72ojg2YKtDg30NjeYEL4w47WURwOJXieU7rerneggITEScMBz1bZy9GiHCn3O290DSYdbO7yrW+Hdcv32htioCINB0ROHzqLK0JGlRUzlSNM81hNeKjgov1zBQlqK1pd434OCruq/LNCFrGo8aub06BJRKJRCKRSCQSiUQikUgkEolEIpFIJBKJ5L+EVrkIfaqRlJR0rqJo44UQUzjn7W1xUJDmdV1nWYsXF31pi9qMn4SyExMTL4Fy/w3FtqMbpuiWN9M0j2D+EFYPKgovI3l9sLpJVdlEw2CzsXoF0nBKY70+ThdPlZUVPeBL2Xr86JU9duykjg5H7WWm6U0rKSmuuz8lOztb27z5Wy/deqoo7BzDMLyq6thlGPpSeqMG3YkJxdJbG39fXFxYdydOYmJKmqapC+l/dA8i/nZ9SUlJ3csaj4efqBtJfRiKfNQwzDfKyoqtt4eMHTu2o9MZdRBKf7WkpMi6Ey85OfliVMAaXdcPlJYWW08DEHRvL3T9KlqGdYMmKV0IY0BRUdHnVoIW8qNRdk5O/t2a0/Es3TvcEHIbcAG1TNMHZT2Stc4Ws4SEhB7Ytt/hcB0kFyGEuUtR1DPIasG9cBz/QnYDVVUpJgGlUVWNbhlebRieEYsWLTpK8pSUtGpsi8a0HZUS8u7apjjllZ2bP5MOuJ1vrWlsxc/MypieTuspKalfQocXQtH/KC0t+U1iYtoQTeMroHB6b8lcKPVFp9O5Az5/v657D8HFxFkZNSA5OZUqJJke6ikqWtiiG8VOuLJzc2f3p3lW1iNfW4Iw1HuDbvMRojorM92qpISEcT0cDvYtFO7vPHNgoTOsdDZwKb+Bwt+EVWdgW4EtDgD+vBDuiT5EcRhpmn3bdpsrOzc//w5Nc74Iv2hLAqHHZEzDeBKKedAWWeTkz9yKwrW8yZJShXFfdkbG/9E6vW6qfgdpJWoArLcK/pmehAlpuXRPO0BdGr9Ex/mOLY6IZjeHGQUF9+fkFXwzI7fg27z8WYtyc3MvsDc1AumqsYuQiiYsy+X8AVhxgDOGoo/rOTtSCGe87hVvTZGcnDYBFR8Dy7aelUIna91j3xBsf8SnbGWOLYqYiC0bvpPexBZ0gEBWpAtjYE5Gxme2iDq0X6kO7e1muQEuHshKT3+KFnMKCt7jgl9jyVsAtZjYdtG9Vqyo+Birp0FBKCa37pjF1LBQ1nMmpinGIXophIX/L1apHMHSEiry2wFXcg6t7D7/52e4VJc77svlB6ytIYhI2bl5BU9Bo1SAsNALw+1Feqith6KZ3waLHoJhNXvduDE7O+Nvtoj2uxcbrDeYNxeF8YkZGdPqvotyLPTTX4MbudkWW1DUgm3w6YJaGgZBShxVlq6r3UpLX/7OTmYBdzSac/U1XZjb5q/+5h9uRbmrbrgkxA/xGyvOstcaEZEbgRqW0M7DgXIGPD2VmTlli1fXJ9mrTYLOa1F9RRPw410NL+vd8AGncHBF2Wt43Y76iiaQR5R/0Z7XsXjx4i30PAbK8JnD4Yij5z/pCcaGivbBf3/u0Rr24mdbutfWUzRpRzGihvvWghOxG8GIzKk6XPQgR0Bh6W2pukfPz8qanmmLGpGTl/+kyxV1v8dT95Y+C3oBpNfj/VtW5vQbbVFY0D/0ZYojG0oZgf2eiVZTjYP9ngn+WlyHmOz777/fbSdtRCQdpO+JYVFRWlo0xBYF8Mvbb48v/fdXldQC/JACsf5PWDQ9nxiWiJXtZ2DZqo5ep3kerH2YMIWpOp1bVK+xbtXoy4NYQSC9fr2gQ02Mcjo3WSdhGvCgqlCFsmfb0pRGT2iG4oXlI3sKQ1xomsYN8KgXKyrzPaJnsv9gYL4cavj43pHLNluyetBTyy5X9E7E0gFuBP75E7iwobRMrgwNuPfChQsb/X9/38ErkSLgi0ka494OG1Y0+ihGKCJS9qVLVz6PkdfvhRE6qiA4LNXQjSvX3PTzf9N6t5sX3sNMjtDrmCWEgysaE6b+xPYl4x6i9T8vHxbr0dVNmqacbuiR5VEHjsyhcGa4jal3Xrf8j7aULHwwPcYF49SoXKTgLl3io5555hl3UlLKVrjL7thf3wULFlhPlhzsN3QSTHdu/V7Sgf8IXb2gw+bl9Bx9xDSp7AFvrhboKey1CEBB9v1l/TNcVe+LVMn1ofdvjrrhXXFR/828peMZw4F4+LZjLouUs/d0lnjeshUBH4GA4vOh+HTqj+BesDdOj1da27roBstfs5UZ9TREi4YQRV02VqT5JM0jrLIHLClfC+WFjKMbgdwOLtnGjEOBvjlSolxu9tDdf7UUflygHDdkelns7sDKpo+RxCgHXfyrrzwTJkyI8nqNGvK/qsrbw3VU2cnYob5D6ClYf4dqgSy9nYJ80a05hFf26xV7MKt79ropjAMedmDJVsbVsNkGpV1MDZt811/RiBo9Zt5ioo4INupBr/V8Yn1Qugoobkhycgq9RTeZZDemjBs/bfPO+X0P1+ncgl766jWNS9ABfmGLWkxYrQycu8ohunpvNRWxhc6sO1zqpySvVaOMmIPVViN3neb20nzZyJH62Te9MkpRtSWhXtMbCnq4877bF7LY2MADbS16fWiwQUVGvZda+0K1RT+LN989PU65uvIwS9u+L2D0QvWjc1bQeX15hk9y/DTfBMNwzuiiX8Dp/UuIyAYyPnxFSH/gBWbW10YrQ3581MNeFrM/0LWQ0huZhhC7YMmt/lqetju6ZtKSdzw3F8FEbfJt1WcgXD2Ijs6WHkND52g61Pimht0t5Th7otbDDgLaFOzjH/Hfrj5En/7CGOFO1d4pdZyc8bEdIG8rRROnjGUTz388fITwmhdoXFltcsHd1bXr9kdH+14/8OEyq7Xn5AQ9MSSRSCQSiUQikUgkEolEIpFIJBKJRCKRSCQSiUQikUgkEolEIpFIJBKJRCKRSCQSiUQikbQ+p9TTuK1FSkrKlabJchVFGWmLgiKE2Mu5oDdJFhYXF+/zSduGn4yiExImdlVV9zyn0zHK67XenhEWerON/wVY9BY0Xde3M2beVlpa+p4lbGV+CormSUmpb6qqcgO9VNFWIL0L6S1Y60NC8E8h6wgZaRWLvkNWFDZU183fYP1BWH47+q/vFUPmPui9T1FRUas+1H/KvDWhJcBFXD5u3HgTurvB1uMmw/AOLSkpcmC6EaJ/QNgRypuH5XLf65TZUJ+ylRVI+zTSte/d+zsHrPlVUjQ2dUHl7E9KSmv26znD8aNWdJ8+fVZBWX2wONMwxDUlJYV9ysrKymlbcnJKIRTfCxXwUVlZ8Z0Q0TuzWFlZIbab8OEmczhc1uvncnKW6SUlJQmmqdPLxDdQpaE1/AEtZQ1tbw1+Mj66PqmpqQNhlaugsCqyWJJBaZ86HNqghQtfsY45OTl5GuxsJtKsKS0tvpRkfpKSUu6F1T+NRUq7F3mcZm04Dn7UFh0apYLcg8NRXf81zQHvN4IFz4KSt6MjvCQ5eVzAS2/x3zhMfiPsmpycWvcG+Jbyo7Lo7OxshanOZLhSenskvQKvWnFqL2ZMnVr3tmECFt0driQFlkpfziALXQG9Wa/g5Fw54PXW9lq8ePF+ev2bx6PXQOzt06dX1Pr1G19AujtIyYA6xjvQyf6Z3Ay8ySulpUUTKI+W8KNQdEFBQVfd5B8pCu9H/rMhFJ5BGU9npk+73xbRqzlVdG7n4hDnQLk3+yIKoxIK7EzbdT26Myz+fOiwGLKzSbGkDtM0vEj6COLqJygdvdMa+32FltEfXIQ+YC0tN5dTXtF5eTMnak7HSxHGxtW6J/b0nJx77Q80pFaiXuLpJbkxMVHOefPmeeEG6H2nPe3KoWRWPO1TtDkCCl5mCeuBFrEM26/G4hH46w4+afM4pX10bm7BKK4qESmZgMJinFFVR7KFsI4LHeIUyExS5M6dh63Pk2DZelMiBihvm6ZI1lEzkFqvYPZ6lV00b0i/fn1GUosAsehEUyxhMzmlLXrWnEdFpEoOgLPvs9Knn02LsOAXMLtTUVQMSOjrRrplvfSOatpOjB6ddmZMjPIDtn0Kv365LQ4AVv08/vd7TAb+2+zXWp5wi87NnTUAnVrAO0aDkZtfsKxFSgac8bOwn0toGU3995gVwvdaSgaHYmPbBXwGZcmSwp2GoVfCnVxmixqBCriLrBotQk1IuL3u4z2RckIUnZs/M5s+P5JXMEtwlX2mOaNqaD23YOYbViQRFMsntghyFUIxMWDxAWWPg2gV+Wosx8FX+14bFwB/B9aqJiWN72kLGoEoZAPNVbVqniVoBm2qaFJi/qw59MLaGb4Qib484Zusjkiw30HpBtIFNMXs/PxLbZ/YcgTrZS9FiPIilck03VfZgmBMJbeDKOY6ez1i2lTRqsO10zSMsG8FJqUrmtOKEvyoTL2M5MeDKyrK94b2CCkpWfg+zRE3h/xOgGF4PiEDwNTsD/A0S9G5ubmX5OXPfJW+CQN38DX8wb32pkbkzpo1ALUf0dAVBXchz7o355rCjPhTUq0BxdwIBXf7KpffisBik29LIBjk7PVZNEcne/vptjgiIlZ0Tn7BK2jmn6MoY7Cj8yDqpzL2TF7B7No5c+YgRApE6GJepFZppePsLnsVrd5cQwdzPKAjjfiVwoqi7UARTrOtFRLeCwOVoJ+90nUvfTwNZa61Po8VKREdDQYNv2QK/2cYxZlZGdMDXruNqGE3so/4ZAyaOpv68GQ6SmsnBbPmiEi/IxMcsf2Lz7+82+nUltoDE0uDmIJlqlLF+kM+hIT05Q1603qwtKgLheu6ObysrOgjMpHq3kN+1m5T+ff29qBEZNGCs8Jw1kl7zi4ouNhebRECykCnWFfxUHLAd2WaS+X+/asdDnUBIgU6gb8f5beUhsPYh+lA/Ynk9YHSiSBpBZWpTvl7+g/urfe/wtRVvmN/n8EB/UxDIrLoOY8+LtzukJ9XASgUNx/NTk//gy2gb3ZtRGF726tNgrTuzPRpdfE1fe+Fq4714So4FNT8M6Y/EnBscAUVDod2uf80aX1gwfTBSivursdqhIKNvvsF/30Yg5/YmFrPr5/66ru33Xb56GS3W1eGdtn8b+t8eEMi9tFNAUUFaAQh0GP2YkSYhrnYXrTIysraACdSZq9GDJ3D8AqjodKIkMcKhdL5aOskP1USKvezYEomHA5nLH2gcc667X/zK5mg2vOwqm98a42JSNG1tbVBzwH4oaEt2tNf7FWLrIxp8+igI4EOLibaSVdBAsjMmJaEo15hrzYJ5ePVPZNy0tOb/YEFUja5C8MQL2IUONAWB0BfRvJCuY9+uZUU67DFFm5hfvOzzZ/vtVcbEZmPNszJdBChgAV4cqZPtz5KUx9T95xLo7FwUL6G4NdNmTIl6NcasjLTh8G73kNKoCkYlAe2VQnD221GZuaLtrhZpKSkWPGzopghK7baqQ67Z8MO1rFBQONkXI/fUBHWTUak6BkzMosx8Hg6mIXiIGt1T22j8I7IzMzc5q5hZ3KF72tYUbbSvIbXPSQ7fWrYS/zZ2dOfg//m6Ngmo1orMB1yuWg8Qp0TfxuGcD22t8f+mvx8VSiE4A/A3dGI9QNb1Ig7Nu157MJDgaN3eh1+DePdcTRhO5PgJhICdFD9MYx7FkobCZ+6Gz3grKysadZ3EJti5syZfQwhEkxD9OKKshMBVVnWtGmtdvGzKRpeM2wIOsQDqPxohHhBT3jt7zXkd4rK3qj/Ln0V6tOFuLLzxnLrM1nhaJaiifOXftLLyRw9MHrraX1ZnfGKuM+r1y7LGdnkd6XOTnj5LMNQT1eFolkfQ1NZleJRv9/+97SI7qGY+851HT3c3VNTxG+5qvYUwrwYR4DxDd+DqOczJtQ3mGZsuPuqxh9agKLXQNEX11d0WlrazxFVrqRlX3QjvikpKW50juTg+UN6aSbfRJ2gH2qfhiLu7vx1xfM+SXgiVvSA18tfVFzRdwjdC59dz0fBBShR0cysqlrynzFDxtjSOrqNXnCZYOpjqiNqpDA8iJfpv3aB6SsUigZf7kaZ2axtS28J+pnA5z64KgMlfcgVpcZ53db1u5A4XQpz15p7of3J94xcvtAWWx8dVlXqWE0aiOyE9a5DyxzrG8yI/QjZ4mkZCv8DOsNHrT+B7wcOjImtclbBcm2JT2mmYK/BkgM+ghmOJhU98I1VMSbnh5mhNxlCoJDVn48eYp2nGDhwrmPvOe2+5ap2tjAj+YgaxeLC/V3lpvZsWY71hxc+HDGVcdO6wBpOucHgDhxarTi87pqY057hb9cNAhAHr8PWvlA0fVYVEvEhrHhkQkJCvMPhou8kfocIpJsvNeOVfQZ7Ka29boGSft9pQ4V1YSFSmlT0ZW+uFqI5X5sTPGF/0dZ/IzDe6bPeZsLV2rGjVnXp3f3TPdBDjC1tFgYCnbH3eZjrCJY7KuyNxxydJo5cdtDebJGYmHoF+mf6xN8XpaVFlyQmjrsQFv8lddK6rj9cVlby+OG+QzbiyAOiCYXzmrj1K5pdrrBRx4DXK/7eLCUTwnweXXfLlAyinNVRfc/77GhLlUxc/LrJHAgOTNghP2qy6ye7G52HiItrv9IXFrKLk5JSDEShX/osHKjqY6svv5Zu4AtQcjRcna4bZ9irzaKp8O4Gex4xBxZv7RqZq2gMfYtr8l0v0wcvbUnLcFYF+hlnNYvZ33fI3+1VC7oiDp+8hZYR6ytYxk7NPPr27ZQNO9b1OBQY1jsp9NO8P++yeeVhW9QsQrqOIaWfxHvaR1WKZly3E26D7S/CKBQjxeZimpxNSFrKzv5Z2EFoRECx7Ob7PazhJxgFE7mdN1Rk03JKShrdDjYNi/+CT/4VyYjKfoMnaUyZW/87XXQ0pikmdd5U0aLBEBHSot0auxy522uRUbW6skVKJrp2PsC6nxP2TGPEeOB0Pk2Do25QfAfjWZX9ByfRMpTcH5NZX8l7ew4eGMXURkqGe3npeJRMhFQ0ytCUWwmELuXvrbVXmgd9/fO6ESsYYmxbcvxsvFZh31+GQ6jnRcihRQm15FD/wfC9ZllNTXQcyZOSknreP2rsO06Nr3I3+N4jdP5V3Pry2+3VFhNSmZ72ceUYX9trgWBk55tUjXH0IjSpUVHMPNqy2wMUxWT9en1rr7UOCjzuR/dpOA5bYEOKdAp14907Dr4bE1PzLMK93e24tnnG199dF6RnOBy/sTzyz86GIaSiv/r1hfvNmtpfcEO/VjDjF4wbvR1O0ZEmZ403hib+g3DGtjvsoGnVLy/mptcIe/I7FDHRNczrbfY9KU2iwIRf+1PjT9LWQNnn7z2426uot5iMn/bo5982OlGhcS46bTin2fdvhKJlDjUE54xacARxaAMbapqe537HEm96y15rfSjUG3uvx/oKaH32uhzMaRpmR2+gm6QIw6O4u8d/tXq7LTpuQlp0y+BBbkxpCs66n/2Dvdw2eNE5vjUDsUSDzrGr28saKplOFHkMdnVrKploVUWjeWQIwb0Io+jiwx7M96I7oasOG9CrrIOsXHBejoRzke5ZbJsFl3THmafvoWdN2pQD3RVmxIhJ6FlsSWPQ2zAvN+6L3/TJx7ao1WhV19FSnv/gqtmIoabaq20DjvSuqz9S9vUbXAirTWnok0kRpmCvdt5YnuCTtC6t7DpaBg76hFT43NUDtS4bKlKxv0YhDgalG9pKycQpoWj0PUFvVmlNXFEq+2Hgb60ILn5DeU8ceF1/onJ+OH59eT97tU04JVxH9tqxzm5H9ro9bvRW9UpUt+i77OVbt4W2yILOuNG6x2Os5+gYEOPvEIZZCStVFM4/MwU3awx30UPXHbvJxTx7SPSh9qwEzWlXXHvvvXz16pYNAiKkXnFPLnNX/TbGOHxoosnEek1RqgUXxi5T8T0EZH+VecYMKJGuqEgkEolEIpFIJBKJRCKRSCQSiUQikUgkEolEIpFIJBKJRCKRSCQSiUQikUgkEolEIpFIJBKJRCKRSCQSiUQikUgkEolEIpFIJBKJRCKRSCQSiUQikUgkEolEIpFIJBKJRCKRSCStwSnzdU9JZGRnZyurV6+O0rRO0VFRrAdjxlWmaZ7NOe+FqSuS9LQ+tVwPIbjOmLkJ1X0Iq/9RFGUn5+ITr9e7PSYmxj1//vxaX8qfBtKoT2FuvPG22Kio2kGapoyE4Y5WFPVC+gYylmGorfPlXhi49W1lw9CrMfvAMMS7jKnlZWWF5XaSHx3SqE8hxo4dqyqKYwy86H2omstUVW0XzIDJCH1zhYxxCxbjIOtkCZsAWf2AGbJWTvfn2zB/MnSaDMPcKYS5XFX1JwoLy340Ri6N+iSTmpraCeHBnTDeR2BIHUnmNzIyLN+y2IXZGkwlqsqWFhUVHaDtSUlpI9AAXkK6HvZ/TBjh31Ct/WHkfah6sb7dNMVBTVMvpgZCeWJ9uRB6amlp6Xe+fJLOZUwbj/38Du2lLyw+lvKj9IS/EUG2Ff99OC4u9o158+a16Vfvjwdp1CcJio3Xr9+UrKo8GYbSDaILVVVTyX4Q6x7A/C8wo9KSkpJVvn8cY+zYCWeoqudVhCPD/IZqGMYbtbXOCQ5HlaKqzn/CiAeRMeq6d2lJSfGotLS0Ebpuvoy03clg7f88fdppB/7wzDNvu+2s60CD+SX+fifayW+xH2d9A/f9V3/XNI0Hy8rK1lobTiGkUZ9CDB8+XOvatatj8eLFNbaoEcnJqQ/Crh6HXXKf1zW367py7eLFCzf7ticjrFDebGjU1p9BUlJqEmbzsclF2/H/KjSs4fD+q30pGpOQMK6Hqhq5SJ6KkEexewXbuM19kEwoLi7+hyU8BZBG/SOBwhTDYEsQCw8no4JBuuFpZ5SWFv8Rm31uFDRl1ERKSkoX9A4voGe42TZQZCWeEMI7bdGiRYaVKASJicl/gDHPwqLik5Bxq2gcxg6EUbeXlhb+yxafNKRR/0hITEzEwFF7FgY0BF3/HkXhNzT0rpMm/Tbm0KHY/0G1TqOBIMngiTdg/SHD8Lzd0GDRAB7gXC3AYowdUixFO7gDXnefLwVjY8ak9HY6+a1oIIi3+UUko1CEGgxN1Cj8nhuxODWilabpumnRovm7LOFJQBp1G4B4+QyuOX8H5d6Gir8UIo0mMoL6wBzox4TYK0y2D1ZSanBzPvN41ufk5HjsZAHccsstnWNjY93PPffcUVvExo0b1wPx8pswzPP9RkZnRqw9WMu+/SJUWBod7Uyuf146ISH1IlUVy5Gmg89IzQ34iwfLfbHZScZOefiM3sDgUGxBg3occX8RGslR9CADYeMfIL01uCQwxzHx/y0pKXrWEpxgpFG3Enl5eVcyrk3THNoNqHzLm7UEMiyHw8G8Hs8GQzceXSf0BYsaGPivf/1rV6dOnf4XqdNgQOshGgUjdtE2rNdgQswsXsM8BvI74d2v95cHsu/xv0+x1BOr/R0OpwYPbRlufXxe14DHFu/DoJd5ve5FiPX32psDoPLExcXPQdnv9+dDjQAhSSk898RwY4S2QBr1cZKbP+s2JswnNYcjVtd1W9o6kGFgMmEYCwxvzAM5OQ8etDexm266Kc7liilyOh3X+/dLjcHj8UxDnD3bEoC0tLQO8NB/1TTHGH86ajjEMUPm27C2HuuDsL/OJMF/FpeVFY+1NkdIcnLaaOTzIuVBjYgaBp0lQflvhWGjMZ0YpFG3kNzcOb25Yr6qaupFrW3MDbGMUAjdEOy2GZnTF9hii4SEhL6q6lyOkKALGSmlxSBwLhaLsNgFHvsBxOJXUe9hb1tRWlo0zP57AAkJyQmapixAuijkZWJ6DA1kqr05IhCOXIRdvYPyWBd3bI+/xDS94ylcsZO1KdKoW0BOzqybMOB/DRFr3RmAE4HP85nzszKm3WqLLDDg+5kQymJNU4eS8QbD553NJzG4nIzlwFijHomJSU/BqyO0sbz1brSllLKysg+sjRHiu5ijfE2Ng9btUOQvffv2mYSxQsvismbwkzJquqDhcHSEh6hJgM/6DWruYoWzGLgczBiG7IqOodAOeJBlhsJeRF+9GUpu1s08OQUFv4BJLEGs2o480clBPJaVkT7FXqnjvvvuc1VWVl5Dnhpx9DlkyOj+P9V1NZVz95amTtcRdLoPh7UM/z+fjBGhQykGfCkwlWYdLBraNYrieA/GbK37ymKigRSXWII25Edv1HS/xPkXDfiNpvA8hAIXk6eK1Ng0TaOusRI97ROm7nmiKQN//PHHo6tq3O/CYw4L5RHbGjI0GMde9BTjMqdPb3ROOJLz1E2RnJxKnvpx7AuDSKMSjj2lpKTkHd/WyJg0aZLj8OGqPJRjKoVnVBbE2TtraqL7vvHGS0fsZG3CCe0+W5v8/PybLh34870up7YUocDFpLzmeE9fLCw6o/IKVIerOidv5pO+LcGprvZcgdl5J89D+84RO5yOLsJkzTLU5tChQ/s/Qy9H6TidTicGfexKe1PE0L0hiiJK6PZWaoi2zrq0a1fzeytBG3JCjBphQVx29qxz66bZs7vNnj3bunmnpeTmz/wzU7TXDV3vdLwDNVvh3OHQ7p+RV7A2Ly/vHGtDA3TTuBCNp/PJNGoCRoIeVsTYq63O/v37EaNzuvvPavjwsv8D7z2NzodbCSKkd+/eX2D2NzJqAj2jA/n+avjwbDpv32a0SfgxdmyZeuElm+9RFX63w+HsS96lYXdNgx46WK/Xs043zGeE7vlrqAsODcnNz3+ac/UeGFerN0p4Jub2uP9hej1pKE/dKTQiN3d2guDGiyh7nP+878nAGRXFPLU1CxBXj7dFdbQ0/KAwjnNtPP73BP4XFyy88nlcdhhDyLuLi4sLbXFYEhNTJuJvczEGcdghyEbTVG4uK1vYZjdCtbpRw4POwsE/Qt4sUo9mt2QBRc7IzkzPo2USBCN31qxLhCGWaqrava3iWpfLJdwez/is9GkLbZEFepxzFYfrbey7b1vtuylsw6hSGL8nM3P6/OTk8Rcj5u2E8pDODGym03hzMNDrS2kh/9g0+UNQabQvh0CQBtUkaDYKjvRBuhBj72MXqmUqlpfruhiOpLP892CjUQuv13ga/4ZhB8+XoGRo+wORLgN1fDqypfLQPSJpZWVFH9nJWp1WM2pUeHtVc72GwdovWlrhZNymYS4xdHdCqFM/OTn5v+IqfwWVdlpbeUvy1l6353Fddz+CcgTENjPy86dwwWehslVbdEKBjoRhGsvWfbH2CUQhT6BL79VQ3w2dif+SeVP4/+czaq1Haen8rZYAJCUlDcPe38L+O1A6SuMzn3D5+rb786X6bWjU+8+7opviMscbpqALPe05ExvxhxfiN65cSttbQqsZdW5u/lSuqjOxWHdrYnMhReG/XgQVj2RPn/6ELQ4gJ6dgJEYCRfAWZ7SVUUehe6+qrb4zJyNjni0KICe/4CVVUSe21f5DYRmbIb7f8d2W0YcOVUVzDrdaDzJ4EI/w4zF41X6UHp73Yyz/AbFxE6Gacr3D4cjwj0+Qzx7I6J7uClTn5fDkdyP/OHsbufYC2Ojfw+VL5cHscqgpE8udfeUxdhxxqEl//2DN9gPtY+ZHKeo1tQ306EI6tylWxEXF/kL54p0qWxwxrWbUObn5/xcVHX2P293ofvNm4GvZJjMfm5GR0eg8rB8Y1d811XePRWtDsb5uGOu4qSdlZWWts8WNyM0tuF91Op4wDaPFjbg50OlHr+79V4zLOWbKlCkhK/p4TunZ91q/gP/WxdSUBx0fzcnT0v0gWL6npKSwzErQBCkpKePxd4qpo9ASKMbcPGXTD1/1Plr7O2oZwdyCRuUWYjdsfVyXTeXv2uKIabWBFleU770ItOzVFoFjIdwYsdR1e8HQOLtVN/RvSNGtCVUavO9RdPB54QyayMpKf8rp5b1MYX5CDaGtoLwRZuz36p4bszPSfxXOoI+X0tKiUkydFKWWno75jy0G/FsYJuJt71nY3jVSg6aLYTDMgQ6HM8qDqhqw/wh78ottvXodrb0RwX9QgyYsFyH46y0xaKLVjHrv7p1PGKb5MXmUlkJGigjsg8z09OdsUVDS09P3ml7PxaYpXm8tgyKDRvm/07kYmJmZWWqLwzIlc8oWGNoVnlqzByq9jMrfGg2N8qDygG90U7/G667tmp2R8Tdr4wngyBFvFYrQg8pB9YljexGG/GRJSQk9tBsxmzZtGqAr/ObTj1aznHXfsbu+3cVcsHK61zYYdMSof7eXmTfHb1zR4vPZrevqQE5ewR/htadQxpF2y1YFCubBAKggK2N6HpQZcX8+c+bMPrrgT2uq+ivaX3NCEqvSVOrWPd9C0w9mZU1/w97UYuCd+qha1IPQ7DVMmD2dLpdKsbc//qYyWt05jpl05Ddgu+x7hCnWKNx8Hr3e0lCD5XC01hVFlOdxOAzNMEyEG2Zqc68osqfuc9367z2Pp/1w6J4hew4wbwhDJsiYVcZNjzCfjY/VH+GrV1f7trSMVjdqAhUbpTmdEwVTpmDw0cOwr/TRRJCyabLiV69Oo92Zut6rOCcnMaLz1EGBneTMLLhGMZUEwQUNeqwHTP37JPwG5HZ7DuHI34KnX8IMz78ano9uTagLxsjzXPTDZ6EwMShDZ2aIKFTlHizXItbcr6rmlmnTpllPiB8vx2vU48aNO83r1ZfDnntT/WC5aOfOHROWLVvWrCtce/oNeVBVlCdUAw3algXDgTK6TXOt4EZC1w2rNtji46JNjLohqyYNdPzAznTs7PQzxw9RZzog0jt06OB+6KGHTujN4yeb7Gw4pQvO1+Lbd+NqdI0jyuHllXUPTjEWp7iNTrU1MJ4LjMTEpm8+CkZzjRpG3E7XzVS0fXpc6wJ4B3oMrB01fvQuW01TGVVWtnCNL3XTHOh7+UjsvwjGeobXFx0HxRdqMDf65PFxG8sjitEjpc2M+tIlK4chQh4I93glY+blXFHP5U4X3bxgp/DBEbMZ1VVuHOBa+O8PMfBarnm1D1YnDqJXZDWLbqMXnInKuQjuuD83zcsFp1dwsTM4V7tz1elL5EfAgxiewyjjNixugsdcYzB9relgq3YumrDdTtVsnqm4trNy1DOQq7wf8h4KuxpomrxXVIzKTYN6Dn8IgsQN6hxpEZZYS0yhoQK2e9zGZqx+wQVfBiv/MkbwFRNHLgt549XYsWM7KorjeU1TUuhUOsKYFQgfstFZGk6nshchDhyjuRU92fmI1BbC+C+of6aDoPL5l5H2DU2r/X1h4ZKdliAEh3td2dWr6oUxXPlFDRQaCtQxU5G1xxDPeaNj/3BmC07ZNUWrGfXFr3zeTomtmYzquFNxuc4SUJQIPI0aGfAQiuZgpq7vwMjt4f+MvjzkoO28MYW9dWFO5lz7Ff7Xgw5HmNhnGKWGBRXJFQf+jrKb+lqsPrV9yS1/trcG5c/vDe3uVrTJqsKuRwa9HS4FIZWg88l2itZDgTU4HArzeMwjpmGWw93Nvnv4x+/bmxuRmJh6taJYT43394VhFPbRYVpXDOvH+VgQL0I8F6tObL+XLpDQH6wQUTeWcx6VVFLyUqOBInLllX0Gz9E4fxirIc9oEMiYIW7+XDHUhLjNn3xji1ud4zbqgW+sijF0409qu5hJZi2iCUt5rQPHIM40jVVOh3ntyhuGHCbZmSmFXRy14jEsjocFkhWTuI0gt2mSX31C91Zn7XzzThrA8Oc/GjEMBXsKRjaQapVSNPS6bYUJD97lG8G6rTaZ082YN5az3d3ZS5suUqc+PHJZvWDmGImJiReqqvMq0/S2wzH1xyFcoqoKehDfU+HQ8dzS0pKAsw3JySnvove6lpYx9tgN204pKioKeFhgT5/BSQgz/oIhbzu4AVvaGHpDj26Ko5pQkjpu+qTN3w9yXEZ92esrBptc/QCZRLemMQdgnRlgr/7w1Of3RHWMegFufJRlyG21vyCYwsXaRR1aPzHltZWdOh1ORrfu9N1qceJAKMXaw2Sv/aOHtav0Gbcfum5nRnNj+4X8sUsXXpjJePhXgiUlje/JuZfe8HSJ7a2Rg3gbKv0H1A0jZmkw9iFWYhu61I6GwKoN4/OLjlT9c/LGndc6FWVQTZh6IOOiCY3+0U6XVEzji9hxXceIlBYb9SWLy0ciZHuTK0pMmxoYSujecoQd+WCXF3EqYoMTa0x0dvGKwZ+xEcM+RWWjYyDrOgnoGI5c/YzOuq00mQhxap4uL9ea5n8MxUw+bf2nG21xUFJSfttFiNjX/M8vEv442g+tG4b5V4Qn7zGFT3eZot8t2/YqQw4cse6cClcTFGroQryvOkRq7NqK3bb4hNCyGsrOVgYM+PWH3OG6Snjb7j2BXINn+HQvq/5ivy05cei6ynp0/54l3vg2c7ncJ82Y/ZgaY70+NNmgQp1xssEwxSHjRuw6P+6MqDt4kFNxt99+e3xVVTUGiceeRIev+Bt+a/BXBDV8I3qj94qLF6ywtnUfHrXfVXu/xlkOAhZXOGO2Qg0h9iLDCZ03Vrxli08oLaqpAa9XDIISXlU0rVuLBoMRwNHV1W46xKrK9zDhQRd5Am3KMFR2xeXwzlesRPRDr9I9uQbth0KOs9ag55inM7UWphWmWNZogAm0APFA/PqVdS+VmThxYtfq6pqPEHr0o3WEH3sMw3v14sWLg54jruw7dKzGxDMK56d7mwg1XAhRagwjN76Dns9Xrz5pb0W1TiA1G8PoggYZZYVibQEyN6t15t50mJm1cEsn0Ka8usYGXbqWXXtV+Sll0IQCVfxwEWevPeFgG36JGBf+JNS1V9/wmWtOpv7f/r5DNlf2GzaUJEePHt2vKHwxvDSF01n9+vU5s6FBd58wIe7PI36TVtl38GZ0EGXYbUiD9hszBtPvVwl2VudNFdkn06CJFtXYJUs/uUIx1VKuqdapu9aGo5/zfFfFjny0Cx0i1dyJMSzy0N3O+oGl3Px35nR4TymDbojhYKzjDp/Xjt8mAgaOwSDDcwvjXYOpY24deK4Wx3lUYWHhzoSE8Wc5HN4LYeBXmly5vh1jA2/ftoddsu8w0+mpsTCoMB+dib2mMJO7blwZ8tTiiabFtTZgyYo/MkV9CIvW6YlG+E6M+qCnKxj7DjujAYN/n0ghELspR+jVa7aMfP8GJcax7+hHu4bWfn3gdi44hkjBvURrQgbscnrY6BveZb3O24ZuuWWd2InGgCvttspkQ/+CkITu+g1To9YRCdP4Psb1yoz+53Rzac5r6Zy8QbWD6brdB9mY7yt9Z1OayIf8jEGhzdcVT/mkpw5hin5yOXv0gtHoWl/hitq+bc9F+6AzG13iD7K7JxYz40di0H7oSU0FHf5FSw12/lu+cC1cJ6PCgA9pGivs3oWtio9llxyoYrfCO8fq4c42+4xFg8f3CmORw6vcG/vtij2+LacWp6xRnzVq/hiFKWTU7U6EURODL/uCXXf1CmaewmFHOAwnYx1+EGzIX3XWdSOiXDqMMIei+Tz0AYPzjoJORIfBCjWE2IQYbXTnbz4Ne6/5yeaUdUmacH7GGf9KUVBT1NfVTShywAR1KzRpDSbHsUmlOd3nXb+GadmKkdz49dDULrqm9QcIJxDVw1hVF87enepgHzzkEKYq3L4bXIOjQ5+6onQKZ9BkzMjBDbcytvPG8j6nukEToY/4FKHb6AWXwfCuhuJV2GANZ+oOYXrdTEGgjmG85mW1XsX4PloYNcJQuelUeZQZc3T962Mq7Swi5sVlVxSYija9Le7bOKGgVk0mqke937FrdPG+XFVhkzFm4JDZCZqGGgMUruuCPWeYZmaXzSut2xR+DJzyRn0ief6Dq2YrmjL1p2DU6Hlq1fbVHe4ctNq768LBp6PxvxrNlSvQLdmJQuMLNcyVLs28qf1Xn560LwK0lJDdzn8pP+rwoz6w67pjOWNtxe4uGyqu9JjsOhj7QXqwNRh0wz7YayjG1Z03Vgz+MRo0IY26HoamFQnr3tWTD9kX3Wpaf1I1zjSHEjDRra7OKNWaXNEqczgROHDxgWGYg8lL29lZdNq44r34jRXxHlPMQMUbUQrywI6iac7YId00Htxn7Dsn/uuVH9t/+VESvMn+F/PUe8N6OlXtJU3jQ3Wv75KGYLzx/TuCBQQpMCTyjHUfFoJH5Bh/HcbCBixYSUmG6YimKF/7r1nRc8NuYezB+GCbw7Tek2GBMZ/u8Hg8MFRL5lYNrrrauaMr6TvjPg47PdwRe9QN4/XLAsvYBHv7Dot1cq9zf01MVY9toR88kEgkEolEIpFIJBKJRCKRSCQSiUQikUgkEolEIpFIJBKJRCKRSCQSiUQikUgkEolEIpFIJBKJRCKRSCQSiUQikUgkEolEIpFIJBKJRCKRSCQSiUQikUgkEolEIpFIJBKJRCKRSCT/FTD2/2wSLUd7/79k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2" name="AutoShape 21" descr="data:image/png;base64,%20iVBORw0KGgoAAAANSUhEUgAAAJQAAACTCAYAAAEfPgD6AAAAAXNSR0IArs4c6QAAAARnQU1BAACxjwv8YQUAAAAJcEhZcwAADsMAAA7DAcdvqGQAAEiRSURBVHhe7V0FYBTX1j4jK3HDCcGK0xYpEpx6qSA13nv1vkL1UYhB5VFejShQpIUKdeO1UKFGi7t7sBBCgsVld7My8p9zdzZENsmGbMr2f3ww2Zk7s7N3znz3yFX405GUlLpY260TvPZZH0Tts05UuRnl4PXExNHaYb3A69/Vdhmq3EwSIFnHiRO1Q4ia8JlK24ItLR+LGo/7uGmn8EZpH+CH4jyqAy4ZqdVgstjZzRITU+hGnoNuqN2jAnSzul6Gpy+AIcBPB489++yka77ZrA5YubvikV1we7O5nz+xOXjwd5OWbrpdS3GCvn3TL7vgvo4twVpe7kysBG7mnDmhAQ4lEXcFSmg+dM3jjwz5np10oe/y7bBn/EAY+9seyDSVw/zB3WHajhMw8dim951XqDL+qZmxdzeN0iSkqr8dekWdv3qQOv23J9QSu0MduGKr2mvZJnbumm82tdC+Al9//bWePmvczWFTpmi70CFiKPCY4Sj9EThZagGbrEConj0A7L97aC7bQdx33312bbcm2E8jSsrPqgtWR6t/pL+m9v12i/r58bPaGbWG8Al1vs1gY2t4ZvRmkBQ7/O3E5iU5y79YwiHSElPf0S6pG8js997fMkpdvH5YRUnQ2F4FxLfk1NRHtUOGKjmjG3EcKI9Hr+Umj9j4pZbsFnjdVnyHg7VDz+EuZ+5Qp8wuQnXgH865Xzs8upmiqN/ih9s3eHkwc+lMY11aokFIS0vrpe3Wiup08FjRzZ6d/GjlnFa5kaoqUlJKSizttxv30TCXmp67oeXByiqawPP84Pj4mMnaYU2kpqaOTEpKie9w7zdaibuIyHGffkTXeCyzpDlzotuO/1L7+kWMeOyDQ7XdxC2XVLtcpVz1W76Ffa57/9Ge5TeMndR3+ZYavHLL2rfXjFBUkLlhXabCumNJsJt/Hz4Y2Rt6/3cziDwHeydEY9nD0lcJIhVczAOqVE7gZF6JnT7lCTpxrvQAtA6+GrZkLIQPRvSGrReK2c8G6JyKz/k9F5hKBkhOTh7EdhCaOFS7ZFbfXjsCPy3sOGlvJqrgzerDaw6or+7KqPFoTEZxcXHb2BGiwJTBPnWCPwQZW+GnHzvelltMqgSGtQyBFdl5LK0yagj7yx0PaHtoeQK7wcm89TDs+9WQbbbC3vHR8M8e7TDbsF+7pAI1hL1kw0j1iWFrtSOAUus5+GzbRNm0fSyaKHUvx6k/AQjPx8VNm6pdUhMzZ87UJybOfWfR2uF5KJaKH8Gydp22y5CUlNQK+TRXO2So8mgBAcHz4+OnPPX0qA3N8e1WFmgVExwfH38eP/ywBLzoTPEQDS797jA7JeVFSVL/pR3+hUC6bPbslJu0w0ahBpUuBciGT/HDjBuKXT0dHx/7KjtxuYEZe98TsniCWsODpKQ56NWjwQVVSIiP/aeW7BVc1NtyEhYXp95pCJKT066nmyBfpmlJ4M7aVIel3FFhgVwgDXsxQ7XDY06hJhmKaukhtKkn397ZaXbm1xOg+ZiP0G5evEXXyGDY8M44tm8ud8CYZz85sv6Dx3s4DbrqqNO+VkKDiL506VJjXl7hvHlb2k7K+fZ+CL9lKRkqdo4+Oj7TE3oE+sGu/FLQCzwImBhpLjzUJ+/U7llTn3mIXegBPM5USsrcYYoiP0j7rkz1fXwh3D/2V/j8m9vhXK4R2j7RlVnUuvDYuoOwdNTVnv1uSkpKV6eYqwINhPrZ1onquZIDGltqYuGaIWq3V35SM0st6vvp2WoWflaHQ1bYZ3+MhbRbV0Hl32Y5RncpXFG42fgdDJLk6ewMguMCFWP/jy48O3orvL12OJpMFSICOkF052cgKrzCAYCdWR/CjH0RsOquO2HOgSyY0jsK46iqwrA4ZPBHl2LAN5v+eCx3/71aMoOfn5+KtMBoEUTk3ePO1Drw9prhJfSE8/7opy5aM0x9Z+0odcuJtympCij+ImlsOFeopdRE7/9uciul6qjX8HUHPmL5nqdh8vC1KCcF7LIFcop3gMlW3WVRmZc2rFWYdnwRZpQSwahn0Wq98Ihwi9ePVCdhphasGYhfEEEvBsBwdB27tbwVX7HzuSz2Inj/l8np1qODN+gVyXEmIKLFlpZX3WT1CwiVJQlkRUGNwg/ePy66wl+rDR5l6q3lfzv4yK2pvYIwsj1bvJe5n+dLD4FO1APlyZrb9qDtVJ/tqiRIwKt2sInvxr/4fBWfbfbs2ZE8r3tZ5VRLQlxs7S4YotZMJSamTUFnqic5zOjHTdKSawWVHlGE1GnTph3SktwCXeQWqsozg202lz41a9as+uuVXEhOS3tY2/UIlKkGGmQuMTn1FW2/aUCZQin01A4bhXpLn+dQHaoqVBhtn0By8tze2m6j4TVJqar8nLbbaHglUy67hXHNIyyhkWh0pihiQzlp9+HQ5/IheOJRegovlj7vwW3gkJgyZxwvq2MUXs2xmErfQK0raacajdlzZ0fxdsPLWDDUhIRYt5bCraQSYqeuQBuF/6EtwCgt1TsQHLq7KEqqViFQBXW1wPDkAwUE7F6I+1Uc/qgJn+MNK90TdxdsUSFq/GcVT45f3Z294oH+2iHDa6mpbVUZrsYMmfCKS5I+M9YYYi2pTuL+Dy+j/NaJtmM/qSKJRYsWtaD7oPqYScdff/21s2bLDeoiOrspeQj4G0LljOnEWu9Xgcrux2tpaa1NpnL0DHgM6afNorT77rvP6fm5gUf+FAEzRe1gCsVugx//Vl236C5oN+Ez50kNF368GEW1G/cpTBuZ19vh0BVxnH0mMjQrIWHaG9rpOuFxpgiJiSnvGXVg++JQp6e3vDdeS70IjFcqAgbK1L+G5i6hffROT8XFTX2TnfAADdJTeHN2vV4vQJnJDhG3fnhxu+kDGP7jDoj+fhv0Xb4FWj3eBb7pPOjhU8HN2/hL1mx2Aw/hsaQSExNv4DjxPoOoSt8c7/I0vb7K2INRMVVh3tW+olmL4fecApi9LxMK7A500QVQJGnjnnuGDtdOu0UDJKW7n/4iNzhQBTifVwQPJk2DtF9uZXUKj68+WCNDhBsjI+D326+DPeOjYefYgSDo9cO0U7XCI0m99cvN3QXZ7ychqKgjtaRJkg06Nx8NI7rGwtqjb8KtvV+Hvit2wf4JQ7RvANz68244b7WxHwgl531wN+jXPBj6L9+St3vCkJq5dwfUH6Qkq+C9zaNUCtt3ZL6v2qVypwKqhnxThnrfa3Fqn283s+NFB7PYZ3VIiqKuys5X+31TrbUVgQXofizdFQqaw8yg/lC1nDsbWV0IHrzi8cnD12lHTtglExw++wP0ifqblgLwwcbR8H7hbNh01yAMVhX4z+4M+DknH1ytrqMxQE2N7g5DsBBMTF//jo0XdeyLFWAtmSyqUQRYyl5fcnJqIiaHCgLMkGW5IowNuu6nxY+PWHnXJ1vuBZtUikVehus6PAIDOjyGRf+ihVqybhjYIj6DUa3DwYFBZ7/mIdqZquiDpXLy+b3h2mEFzGbzHRh2DVN4/tvpsVN/1ZLdY9GGYZ02n1iovYCLOFO4W8WMqvNXD2TH1MLscFaqqIcLTeptP+9i9QZXf7NJvX7lDvWbk+fZuf7fbatielyYPbuBdaVUzUOgz/mrB6vf7npKzS87xtJc+GLbP9hn6r5MtdSGQU012CWZffb/dkupdtvGgWpaqsMhWdXfDv5bnf/HQPWn/XFqTuEu9fiFVaoNf/z99By1L5KeiN8LpTVp/UGWKaqz6r98a7x228aBSiDhrT8GsOqe9zbcpu7O+lSVlaoS+XjzBG3PPe76rWafiEvGojXDtyqKpN36IrAEqu+uvxlf61B2vGTtELXf8i2smexfm9LVEyVmlu5Cz2We1U0R6lWei1eNGDC057TtVPI2HE/FFA7ahvSDUd0SIMQfHVMNyDmw7LxnCa+oikPU6fY1j7r6RFDL61RRx9vsdjAa9LDzzgEeKWuPLnofX9ljw37SjmoiI3cNrEp/BUq3jVuMXi67JwecGBc/jVUVJqF3AZwqx8fHeafKOjl5ziC//l9vpR4XhA3H58CBnGXACyIaWB4cdiHXduqaPfbczhm84DDgLXfEx0+tEW4lYsCKRtOjuvRaM4Wq/0PBAO8pdu7BoIHfPSQInNEhKavKgf977Oh1+dplFSDPtL4fTExKwYxxLGMpKSl3xcbGVu2bo6FWLwGdextlCMOOVU+NWu83afg67pnRG252lyFPkRAf+xh+iPQAsgzOpgk3cJup1NRUZ2MxglPUGga0cXCGVvjQ1JHEc5CRRqcuSDv0CJUDC08we3bKEAq5tMOmQUMzVRca4Hn+efBKplxSwtdeqcfEpcMrmUKvfTt9YqDplRZUr2QqLi6Guvh5Xh/+VwOqozHJySme9c37E+GRPf6zkJiSMolTOFftkWdNf38SfEZQGE+9hPFUO+1QAyfExU19oq46vz8LPsUoAmph0i3ofPNpCQlTjzpTLz980u4RdDrVoy76fxYaJKjk5LTXklLnkBfbTEv6y4EqpFNS5t6AfsMbVDesJdeLBhW9efPmGWw2eSG4unAiMMJEFcKj4p1Gnnej4Sp6osi9VV/zuCfAl/sw6r7hlfNM4Hk1E0OW2dphvWgQo6ZMmWJD2e7SDhmYouWVg9phoyFwoAg8KAGiUmutf0OgqtKv+LcKIfDl6srKypK0Q49wScoc39L7JlPJ5ICAkFGqqkxEYWkPpR6Nj49Nc+5XRdSET1luA4zVahQRZNJUpaZho0YCVuFYDTaHDIqsvJHz/UO1dnelYqWX4HW8MwvhFFBPT4+PfT05OZnya0U2rWAXegivWL3kOXNGqA6FOp8xTxgf7lhCQgzVzFSA+hS2CubAXatJQ1BulaDLxC+JyR/nrHigRueSxPmJbaBc9xpVV7AEnj8dHzsVBdY4eEVQLuDbGoFmvbLATqLAqN9YFUFRn9ERT31X0d+R6myqdUeDqzuGwbyYmk0S1Bey+9+/ol9YkvP9gxXVKElJC1oh10ggWpOmmuPN/rheFZQLaBWHyDI85iqSfjrlZNLG9rPbhoqNZhQT1N++gk4RjsN3dC/arAC/kwd1AApGK/5cJhoWj5W0p2gSQbmQnDxnAuqwW6gJLmlD5NOdW/kBNcOR7rn/xVUgotauDgFZJqJGh94hsBfsTH9RJq9rFgyDWoRAn5BAmPDkj9A53Hbojh7FG8nm0vfwljKy92nabwo0maBQSG+hkAy0X11Q9cEkyRD93TYYF9UcXh3QhaXJKInzFhvsyCuBlafzIL3EAiZS6niOOkpygsgeRpUc59FqHBY5+CBXta3MGj+6mN2gkWgSQbl8IecRgF5Q5OSN7Z5yCQqfGabM3UQKGZ8M9S1+GnUXs5LZjId0nQyrx/SHCKNnvUGrY39BKfx2phBWny2EPIcCAUEmv3WjR1u10w2G1wWVmJhKQ0RDOOoag+BEWdA1O9XuWLnj1qi2uRAYcAbQP2WDMhXVWV3E4z+dToTHh65mxwO+28r6iW+962KH5MoY+v026BzsD1eHBcKtkc3g6oja62NHr9wBJvyZnXcNbNSz1vpl6m8eG/v8Ru3QLd5dPbq/nZe+xpu00RsEIz23wy5hMXHgg+og0NgSWgX3hh6txkCL4F6sO6877M3+HLacfBu4kpcgT20Dy1UzvNKnE9zVoe72bisW0awyK3ybdQG255bA2XI7FkcJwg062HDnQMjD4xt+3gk6QXh797jB9eqvxMS04UajsN3pWFdFhaDmzp3b0uFQpiuKEoBFgthgMIM8XeT5mh4iQuTLdBED1mZEhQ2HW3o13govXBONQr0KfjJPh62ohw7d7ew90H/5VnIWnfoHN9JVnYL8YHjLUBjYPBQGNA8GYy39f17ZdQJWni+F3jnp1/QsPVtz4Fol6PV61eqQx/BqxXBZkRO5FXHTpv1ABxz6PgEqJz6P5aDjRRPrQtUOAJXBqbwSMHD5E+TQPDVqvZaKjJItkF20A9LPrYRi8ykoLnd2auHwVrJih6dGbkCrxnR8FXyy9R4ot52HtwvnQc9QPXw2+mrtjHuUE5tMVtiAOmhlTj5jkw19EoukwPH7nP4XteUjzW33HN/yico7e+XUA9IFTn2AoDiWvoYfi2oUvdTU1LaKAnH44sLj42PqHEOycM2wB1CVfHLH1SnQLnwQHM/9A0otOdCt9W0QaKi/m4gk25AlMhvBmGc6Ct/s+idstYyF14c/C20DjZCw/RjrYUHKngwAWjLwEwS4uW0EjG4TBt1RRzWvRdlvv1AMT25OJ113z87x0d9oyXUC9esYfKP3YDy1MSEhtsqIkxqCaije2zJK1asR8GD0f7UUfNuOIsjIWwdninbCueJ9YLLnMp1FP0ejR6gQkSA7NRsNHZsPh7ahfdn3Fq0dBnZFB89fv4Yd14WDhSbYX1gGf5wtgD0FJlY8yT9bP2YAhGI8OfGPfXDSrsKOMX0b/YyERt9k0eoRe1VOvvbpUU69v/nEAggN6ADtIwaDvy4cX1DdjLdLZjYWlq77Pf1VOH7hN3hi+O+wLc8CkzelI4s4ppfoMxwF0D3EHya0bwl90AGlY3cPQFMbDEQ/DPXrqt3jB9+sJTcKjRbU4g1DoxRFyOob+Q8Y1Oli/9pCcwacLdkHWfmbUWdtx7dN6g8dQ/zn3Ae0hN2hdUgfuDbyfghCC6moEixeNxraNxsKY3rXHoWcM1uRSYWwM78UduNWiJZWh07nlJ5R8Ei3trAkPRvePX6etE3UzvEDG9TzrzZ4hZY0qocG5Tw50jk++ffD/8EiNQKaB3aBYL/624MVRcYA2Wk3Ptg0BiSpGI4aPofbIoNgJOoinUd6+CKG/bAdbMhQT7uGeAKv3GjRmuGpWDKmPRj9LQTonbXEZOGKUbETm45f+BUKLVkgKdRBkHQUFidFQrMeDGH+7SAybCAM6jwJU3k4cv4nWHt0NphODPwxW+6jZgSGdy3WB7W0iroQVUR1jtaOhkqRrjNgrNgSlfkd7ZrD8NZh0AHdhnMY5tz9+z4yAC/tmRDd6OoVF7wmcRrxHu7fFe7utwTMtlzYfuoDaIcCaBvWD/x0odpVnoGUOicbrOZdd3yEDn6teRTRbneQ82d82S66i5/NmnohIKx1oT6gTWR54aFvH7izSu/yxsJrgqLR/LLiaPbsaOckDrWB9JDFXggZuWvh6IWfwWS9AGZ7AQtpREEHvIDWS+bAcmLA91JBGxq4z4COMLo0WAZ57qjAqfNjYmJqzLODPmF7ReFmosPsqtU0T4+P9crYpksS1MyZM3nXODdtEPIjuhZZkcaOe25tHXwN5JYdY44nuQFUnHgsIjodD7ZymYLSrZi8WuL5Zf8ave4I3aMyKgXUu9GPu6T+KK+lvdZaL/m9hrssMMdiak2Ij62YAAjzLzZ0xEiDBfV6Skp3vcpPow5++Oa4ik9eXRUfE7Ns5pqRgbNGrzNplzcYSWyYlOpAJ3vBjBkxB7TkS0JaWlprDP1er6gWJpI5KyuK4+JiEpxJnqFh5gShV4UYEg7ta5+8Xi88R0KitMYIqTIMBq4ilLhUTJs27VxC/LTH8FUe1pLY82KuQ1NS5ndlKR6iQYJKSk0dr6IjwBgEqg4joZMYUbzrLtr2LejoJVIvdcYoKgSKYo+jM57Ca8rcW3AVPW81gHoLDS56/6vwCUahWaeR40mYHbREzvgGi4cOSzg6BNyx2FjPhmg1JXym6Gn9Gt6mYqclodcB69BIfK4dXVb4nI6i5npkk6QK8HlCTEzVYUJXUBWJiYndtN0rqA1vJieP0HZ9Cj5n9XiFe4RmE9QOfQY+JSga6oiWzoGBos/0BnbBhwSFISPPadW2nJycnFoxrasvwGcENTs55RkM8ysieowybq5rAoA/Gz4hqOeem4chMNdHO9SgOk5ln/HaDDCNhU8Iql07x6uom0QscpUZxKuScu3s2bPdj1T+k+FTDmdiSsodyKw7VRX0CQkxVaa/vdzwKatH3ci0HZ+Dz2bM13BFUB7CY0Elv/VWx8TE1P8kpqUNp8YFLfkvh6QFC1rNTk59Nikp7WUtySM0SJlTCwlG9jJVBSv4TV6FDTZeXfNybKxXmq0TU+bcxSnK7d5U5tTi4u8fNJLnheGKokYBKMxXEwT4KjY29g92kQdoEDM4Ds6gjKhBQUEhUf3zUIPCvYICvJtd4GPAl8oHBATToOL7VVVpjVl3UP6pPrAhQiI0SFCKwtUYFsGJwvr4+BiP+h/92SDiI3Oews8qHj4mN7iFp0GCslhKaGbSKuPoZMkxwltOoQFkNmBIxE1LajRklaeW4iqNnbLMb9J2PUaDHc6k5NS5qqL6O7vsOdv38DY6QVBjY2JiCp3HNRE19pMD6CbVPVOms7WQ7daVNQXk23KWP/SLdlgrnApbjdQOeSp21DRvMIj/ef75509r6R6hwdYLhbQN6fyTNi2t9uapZZdLqY1ZkeM++RsJyU8vQKBRrLH5YzrbDLThMdsEMOj4GhupSJ7T/azdulYkpdDMei4hcTo/P/1MvT7zOZQ/31AhERrMqMr9DgiJySnvkHp0HnGCothjpk+fXuI8diJq/KfPyIq64OeU2+DqqyK01EvDrf9aCUfOmiHrm/trzXtSSsqLoHBo4QiciCSaNX26UzhYCJBYzj7wDUGDGVV9EuKEuNgnsQBqvYlVmed1aW+88UYNaVApdTf2paGoKO21IDF5zksXhQSiYhBmuoREuBQhERqfcwQN1kGT62pmkkTRmExTp2vHXkWZvfZOKLOTUmaiFtKmBCC9Cf+ePmVKjvO4cWhw0asL6E+9jR+a8DlBlm1xM2bMKKKiJ8nKgt/n3gE9OobBtLmbYefRi/3jqzONWPPr3NtBry1JUxlDJq+AswU2LHoTq+SdhIQarA3tY+nSOUT15ZdiYs6wk16AVxjlAvpTT6kcaMxSZUHQp7z++rzmzuOLyDxXCkezSyq2Q6eKqmwHMovAaq82NqAS0HLBgjnJFZ0syLq5hIRA98XxkjeFRPAqo1zAjM9HQWk95Tnhx6Mhwok83SMuRjUGxKicvHKIHX52kU3m9KhwslHraD1qqTO79IK2xI5X4VVGuRAfP+25izpLlYN0cg/nfsNA/cvrBIZRF4VETGoaIRGahFEuoM5ic+iuOxl07e6zxkHrF9wFV7ULgeRP9sLuY+4nN2O+Es/Bvt5+TFdJigqRAQYY2DwEhrYMhX+/uQnO5JhhxqgzCywOXseMPQLF+n7lBbC8jSYTVHJy6r/wOdmcltUFNQyLT3qWm4GZmBvKUFj/ZhB8XTPoHxEEZ8w2OGW2spELNIKW+oMy511VIMRuPRdpKTzR0lR8vnl5qWmAuWTSaC/O5l0ZTSKo5HnzeoJdfh4ZwcpOdUHVhylbj8AfZwphz7jBoNMsYondAdkmK6w8nc/GvxQ7JCiXFDYGWUA/ACUIgsPuUDguE7X9dyrPfVJQbDue9eilj/qsjKYRVHLaEpeQCA0VVP/lW1iP1B0oqLpAP0GDh/bitgaFt7ugrIKV9H2a3pHqhlS1vP2uu4Y3OGypDK8LanZy8m28yleZFXHtyaA+e84aB7oE9enPx2DHUaeOQp8H/HUcPQ8DffyC6rlLkB98dcO1zsQGggZl/5aTD5suFMPa80V0z6xd46M7aKcvCV63elgAxmq7FVBUjlepSlQbaTXvv1vgyJl1YAh/Bzr0mAV2vyXw3soTuB2FpX+cQDYA9K1jnHB9CERHdULHlmyeabKcGMg32qfS3qN3kJyc3FFRhBcxSGauARYNThdcFHyOLxjKBxZFdWyXDw65FHSiDtUI6WQKG50jrm7p/RJ0anYLrMIilLDtOHw2qjf0CAuk21TBR0fPwBcnz0OP0EAY1ToMRrcJh2B9lSqyChwqLIMH1x2kGofJu8cPZZO/Xyq8JqilmSONJZu7v8IbS28RAws6CH7loWwkMGoq0iU0tIOKWYugrtAmtB9bEqtd+ECwSSZ4b8NN0LXlTXBTz//A5A2HYHt+KexE/UQj1avjo6NnYcHh02DDe5IVJLi04XURwTCsdSg80tXpWqXsz4QvM3PBxqmtDo6NvsASLxFuBUXjjEVRjJw6te6p0xauHfYuD/w9uBuq1/PgQCsky7RQlAT++jAI8YuEjs1GQPfWY8AohqKFcv/mF6wZDAYhDKTcufClrgQKJQkOaIOvawNNDlSKlnA1Wsdfz+TD8dJyyLPakaMYJ97SHyIDjfDw2gOQbpGgg/mEuKyOxRUIxP7kuXMHx0+d6nYwTw1BOf0fro8qqJ8kxMTUOmZ14ZrhP6FluY3mLhB5A7JjAHRreRtEBHZiAmoIPtt2P5Q7zsCLr0+GqGe6QTM09z/f1h8FrkL8tqNwR1RzGNoqjK2bVx8KUFiuSSX6fsusp7R7QrTbkfbVgQ7yh8jOUjuvpL4cF5elJTNUCCo1NfVuWYYxuMscNpTwWrsAbuc9kCSd2mrQt+sUkDq5hsg2Bj8ffAFO5W+Aewb9Ajf8vB8moiJ+oW8nSC8yw8Q1+yuKmIws0mFxHIYe+oAWwTCkRSh0DPZ3nqwG8uj7rdgCfpy64/F9q8aUBAS4p7MGh16vijZ5Nt7e7vT01RKHQz/7hReeK6DzNH//UNQgj6JCrU5NfH1ulIQGY4e914rNT173wOBlbI3c2kD6o9R6Bs6XHICWIb0g1K/aDJKIUwWbUFgzILTZC5B8LAQSB3SBmyKdAySpiBXZ7PB9Vh5suFAEJ7UiRlUzVAVHRY1Grjcz6NjyD3/v3AqCULnTAMc7ftsDnUpzdw+8kLGH3axe1JzOQFXlHKNRnybceOMtLVHH9icRamddwKTaBaVKBqu+RVZPGrTYOtTp79BY4RLrWThwZhlszlgIW04ugi0ZC/D4G8gsWA95pUegR5s72bWVQYLelfURpJeUwTFbb3i1/1UVw2MpB/6iAH2bBcNYFAQp6md6RsE43B/UPJgtrHCh3MHGFW/LKwYD+hYDMC5ciYLdklcK/fIytwdINhrbR89S31al9hYh8Dx3oaTEfyudZEhNnTtGlmVqyGRFj6bo5lWp1nKlDynQB/TemtUyoC/cee0cKC0/B59snYA6gRhOA1lVfFh/ZtmicGsb1r9O3UXTx5dDS/ikeAbsGz+Qpb255yR0CQmAkegGNPerfzIbEppLj91Pw/ktdngpfVnw2aCOdRY7gs1mU+12ZY6r6CmKXKDXi4lo0FhQWiEoF1CZP66o6lCBF76KrWfFiHc3j8TwXg//HP4bO1595A30hUZCVMQgTWB1w2S7AIGGlmx/yfobUL52eK94Pmwf24c9dM9vNkMQOo8u80/TH3VDnTSmXTO2YEmX4ACW5g4jftyBgucaNAA7MTHlI5RRkapKSQkJCWe1ZAa3N/n666/1p06d6h4fH19j+ezKWLRmxD5ZtV7z7Oi6azeoSJbbCyAjdx0cy/2VrbBtttEMGTyM67uITRDx66GX4HTBakgXF0LaEOeEETThw/lyO+zBIrQi6wIcRf1UikWM9BJqKHDg+QAslq2RbYOahcBDXVujW+CcIr43ChmLYdbuCUM8Dl1SUub1j42dUmVWSBc8lrY7LFw74h0OlMkPR3+HftPFtoRzJfshI28tXCg9iNshsqAoFGQG/qNiSWyj+Q46NR8JvduOx0xwcPDMt7DxxBwY1n0+9G5ZrTtnNRTZHGy+g20Yy60+VwT5eExPEq7Xwerbr4McUznc/tteVPhc0u5x0Q0a6VkbGiWodzaOGM0p3OrR3V6GLi1ugJ2okLdnLsGb8igOBcMUiemlViFXo54ajIIZBTrBqH27Kohln269G/q2exCiOz8FX5w4B3pU6H2aBbG5ouoFvgN6EWTZV2blwsx9p4BzyDftvGfI79oVjUKjBEVYsnGk2irQqdCpOO049QH0bHMXhPq3Q8Xqfr4oF1R0Vm1SGRh1zqqXhWuHQLCxNTw4+Bvoh86iy1ZTYEvxXHN0AW5pGwG3oI5q428Av1qmQ4rbdgzWFZjBJvKB+2/pQ6uaNxqNFtTiDSNVHRcIjw79UUupHYWmTDieuwrOluyFvLIjYJcsqIcc8PSoTVhMjKjQr2fCm6zNyEG1m4eKylgl3nr0oayo4Emxk8vAagVwvyuyrScGz3ei9z6whVPgA1bQQHgOdo0f3Ojnc6HRN1q0drgJnbIAelgX7LKZrd17pmgXZKLHXVJ+Bh+O1C/9nIoPKUGALhzahPVFRT4A9ZSz+uqrHQ9BvukEuNZXcQcS0FbUTRtx24VK/kiJmdWx03xSx+51zhtFK7MJHJ+LgnKaVC+g0YJ6e83I92XV9tijQ1cyhf7xlglQhvqGBEPWjqZDokWPWwb3gu6txqC+6s1m93GH/TnLUKHPg3v6vwctgrprqfWDFs6iuJBmJiNB9kdGiRz/NQqKLebmDTReUOuH3YPe6bJbe70BHZoNg5No7QpMGehLRUN4QMdahVIZZBVJCReYM+DrHY/AeX4CtGp2D9yOYUy7YL8GZXItFtNp24/iPbmb994dvUpLbjQaLaj5vw1pYwzUn+kScTuM7BqrpboH1TScLd7DJuDKLtwOF8oOVxTJpzC4pjqrRWuGQoHaE1aUPY22kyasoR4gKlyF/tEQDIYHYyA8EJ1NQy2K/N87T8DP6DJwktpsx4RBLKD1BhotKMK7m0apvOoHjw29uKCU2Z6PyjuDTed2Mn8dSLIVH9qOgiFPm1xGhbkOtLZ9rzYT2MRcBJo/is7l7v7b0mMhLbqdCwztZBIMYQ6jn4GTJQxbFZBY1Q4PRtRN0RjXjUFFTgq9NVrC8RgIn1F42HFbH688mwteudnba0YUopYIc1W5zPujP6ujouJEQhF5Ixh0QXBV8+vR37qJuQ4GXTC7tjq+wqJXYj0JJVvHVVTdijJNMKVAoSEwuMAYHJ4V1Lxrvl9glMwJOl5vAMVhZ3rKgUIkl4Hj+bO7xg5ytSB7BV4R1KI1wzahsR5SMX1bxgLwI6sW2geVOLWme/4zG47PhUPnloNp160fqpLBriXXAC0WbFClHf9KSHjviSWff1DgF9Qn3xjcXkG3/7rcjHFzn37MOfupl+AVQS1YM+xBjNk/HttnPhNOQ0ETcBWgW5CDuuvI+Z+Z1bQcH/Jfuai5+z6haFAVUXhzeqUuhhjMv8bJKuvAJnNUvycsiI+fuped9AK8Iqi0n4e39vfnzpKuGXZVxexDbkGT/+WWHYWj539ijidNyiWh7iI3QqCqTPwvWY2l5l1jPsfiVrnuV1TRXcILP0yYNm2nllYFs5NSXkXT4JrXUpR5dcGM2FgPK+3qhlcElZic+lZo9Irnwo1d0Aei6Z+cKLcXMoczq3AbC5CpWoUngfCCc9J3/K/IsiSVhZ+XSlpnyqXNzjuKW+UJvENQORXNGio5HrIVlduu45VtdfU6dgHz8m9XDxd0OwROj8ya2nhmNVhQkyZN0i1ZskTr0kMV8ikLFdkAIYP++yTwKk+O5bmSfXjGeWuqShFEHniRA5tFPonqfT3FredBWDFr9LoqHSpS5swZpziU2/C7QnZ25jPz58+/pFmEEpOTUVh8hbBAx7/jYiEeo41peD/OBgsqKSn1ISwj5fExzy/DDC3ADLEWDn3k4R7BnTKG0y1tVtmGOclCvnyvF5X3iswBOXG3rKo3OJ0zZ060w6E8gvfQNXb5lKSUlJfREXZ1nxYkjl9s4OWDkqy+nRAfi7/RMDRYUEhtFA5QvyS2TD2l0Ss6rReeC7/mW/mVUetk8grYxQ2ES1DoqHtl0NDslDkv8orCeggzGmF+aWvyDvmLFy/WoXhYhZJLSAilffvIp+ZPmWKjonSpQmoKTI+d+jon8KdoHwVE+aJJwmS7JF1PaQ1BgwRVWlqOtr9qkw4KZmddS9xfdijSW/i3agW+wg3V9jxGgwSFv1Cjpwq+pyGJKSkXF+n2IdBYPQBhEbFIS9KArxf/OPc9Q4MEhextrZVzMt0SKvXfeV5NSIiN/UK7xKdAU0iaTCWP4sv8iBbSwTzT5F2Yf0WZPTulQZMteyzVV5OTO+qBfxAt/S/oz+zAJK/rIm8rc3eggU2CTjdBlrnI6fHTPJ7av0H0a2r8GYK6VDRQR/3v4oqgPIRPCUqxeWdNvaaAT+gojBffwHfWAq22CmwKecwYx+llVdUJnDI5Li7OK21zjYFPMCo7O2sW1YS6hERAF8SOYtvsC0Ii+ISgnLUE3G7tUINKgTGN//MJ+IyOQndgEX5UhBqCwP1AvqF2eNnhU8pcEAStXZ7n0ald7tz3DfiUoGJinifhiIqi0PC1K6gLycnJ7teKu8zwqRDGFzFzzpxQf0mhaUvKcvTiW1Tv5jxzBe5whVB1ICkpqZXKCVM4lWuO3grKSj2p0wkLXR2Fr6AmrhCqFqSkpLTD2CBOUQQjVfRpyTzSqtAi8m/OukIqt7hCKDd4MzX1al6CJzgOqAtclTEfKqosnleLBMH+9rRpM05qyVegwX2Xtf9hvJGcPEBUuKeROqK7OJPaLDHdqCjioFGjbjy1evWqOleq/V/DFQ1VCYkpKTdwCkdzzVcfiVYBaqlzfRLhOE5ZGh8fX/cyef9DuEIoDeSAC4Khm6LQ1AxUxcOrqixfo4B6DR66CCaqvPoDTWjCSzSTn8Lp9ZwkimLmlClTSrVr/qdxhVB1QJu0mDpaaCPRQa/TcSm+tDybr8Gnajav4K+PK4S6Aq+iSQg1b9685omJaf0WL15c/6RjV/Cn4nXt3bz55qLGze5ZC5rEh6K1Ke12abKiqAMwEqLRPpIKqp3j+TMYiB+w25UMnndc6Ny5c6kv9479K/pQtMhXdnZ2CAYMrThO7Iq5vlqW1Zb4qec4nsbG6ASOWxMbO/UD7SteRZM55cnJ83qqqkQTwtM4fndhOPUtoHowmgSjEIlXhCnp5pKAVbNmTabF1y87fJ1QbHJ9wXCDAAot/xmKBTiC40iuPOa3+mxFDFTTX2qQhXnPV5qu3JtoMh8qLm7KYXy4fVRdoyVVB70km8oqdCAU/2Z2iIz80VfI9FcALT7QydT2R2ROLpI9HAsl7nK2WsjEQN3MmopMhCZ1yoODA7/lBShzVQa6A6phLDXcEVX1/8WnB4f4KO6bdZ+d9zOs5HkuE6VZa8uHsxYW8s0hgfUu5dEYNHk9VGJq6mjURQ+hFmIjp50aS6EHrNKsgek6pNYhUeTfb2xrfuTN74aDv//VHChsjhE0CTRPZ8Xoy/qg8pzVoXCOIe3NwyOM8lAsEIzomHExo9Dw1f5cvxMGnbPZihqOVUVnxZJZh1awleMVZ0788qBXKz+13hCTkCkdMNfVn493av8KOYuCAItjYmK2a8dNgiYn1MyZMwP9/QMn409djfoQHXOOpu4pBBXGoiAEemjnlRUQgefSzWUl782aNatBxGo7/pNIAbjlnKC/TpXtQDOYNWiETnVpuPvuJUiMZr5GfxhURc7mVP6WrBV/S9dOXRJeS0trrZPVJ5Aq7fGQ+XcVQB9K5dQMkIVv8GejsfAOxQfRIa92mkymJSjTWqdE8AaanFAE1noP0Kz6xLDJyXNGKaDch4KhYcjVWvVV1Fj8AUmyfUgrpGjJdSJy/KfPCKLfAtlugbBAPbz8cD/o0SGMzcRbH2g+U6sH1xFIaHaHjBtqWmeSW6B2gHK7A978aA+cKbSAIOhpRuBPclb84yHtkgZhwYKkVuZy4Z9YEDu50UjojKun7AL3QeUFS2ghqICQkBt5RTwdG/uvI1pyk+FPIVR9SEydNxoU6V5UKRja1hibqcMQ+LDBILxXnymkZXl4JJTdZoG2Ef6w9MVR0Ktzkyxv5DHKrRKMi/sFDmUXgygSoRwf56x44GHttEeYO3duS7ukTFJlpSPKpxqRaEEXyOR55cNYL62T2Rj4BKFcII2FDglNGUZVCtXVhYgW7IhFz79bW+e2i4QyQ1TzQPgACdXY1XkaCwsS6o6Yn+D4mVIQGkio15FIOiQSFjSaOLSKaXNqcO4UmrKlvkAkF3yKUC7Qcr6cBBNRbDQZsBtiKUcsFm7prFmxVVbcqY9QVpsEWedMuFfTOaJJutjcMHUBT7dpHgAGvefdyMzlDrjp+ZWQfcGkEcqOJu/BOk1eampqW4esPoY/1xG9L3em7SSatg+9vRaXN+CThHIhJSVlGMYpExVFNbozhciBY8i397CEMmLVRajCYisMnLQcTPiCyUl2h/r8d/Lx9SIHmxaNg3ata66R4Q5VCaWDAJ39q0NfZGDUW9M5Tkyc3wZ4O2mkKHemDX//hE4HS6dNm3ZOS/Q5+DShXEhLSxuKJfYf7px3BJXY43FxX6S2G/f8E6Lef2FtGir7vAlOnXeuO+QCjS61olnyBBSQRiGRenb03C+rTCiOF6BjiPXwhN4Fm+wKb8Ew/pd27dqtOn78eLheb5yMt++IX6mWGSKSehKTP6g+Sbgv4i9BKBeSkpKiVVX4ByoYAx5WIZZBUJXfjgf333sheABVGfiKD1WDUGHWw3f3Llxrk1xT4FNlJOm+mgVF4eCEHk2bL2uk6vhLEcoFIhbH8fehOSS7w16EQVSl344xQg0iQnVqHQwfvDAKukRd7PAgyQqUmmhyVM8fm9wql29Ff6nhcX1+Caw+VwhWSYYOgf7QNcQfOgT5QbhRB6F6kU0d7loNiRFqChIqtzZCVQXmjSbTOeZw2D558cUXG7UK0uWA55L1IbCKPQc8iqInE1GDUAoSqkvbEHh/xsiKZfvyCsthyJMroMRir9WHqg2kP1RZBUOkP4Rc3wqM/npm/mjCWJIg3Y/asEjNOKcwxjQ8ChRFtoZGUaEV7CYHOIocEC6Zs4c3L9kaYDGZBUWSRFVRBEWm6TLJ+vIKTQXMC+kBAcYPn376aY/q33wJfzlCaRNN0lo7VXyN+ghF2H4wF/ZlFNTrfLtAdUgqEoSERETZItrguEFhadeEBULa4G7gJ/Jw2mSFc0jUcxYrZJnK2TF95lod1G+HkY04zISNO06hUwJuTPthmiypBtlhNsqOMqPDbgqQ7aVlOv/PzgUHrzHw6sntYwb/JfqsO5/tL4DExMQgnhefVBSuB2qm6qG0R4RqDIggz25Kh2yLDRxIqOd7RcET3Ru2tBuZSFpg60SpBTLKiHjlkI+ky7faocDmADOeJ3NMy+SSmaUZXWktBPzjvAHNYU56DLUjkjoPL96PZw+gTttlBVjV2IUCvYG/BKFmzpwZGhAYHAcK1xI4910zPCEUmS754qRBNVCbKaT0FacuwMu7M9gyT7S6WuKArmzpJ2+DmoAsSCwiF60HmF5kguMl5XC01Aznyu1glWW2YokNTTCtIaHD/FAdGkdzt9vLP9w1bshlndbO5wmFZPIPCAiZgXSgdfpqZYNeAPmXY8EDDuQGXeeOUAVFVhj21A+QX2KtcLLJ9Bl0EgQFWtBhF6C0zB8UlbRDtZ/B6yNuawt+bQLAji96WMswWDT0klaA9y7wAV5Fkn9zOte5xqzkOKV3QM+t9w+hlfAuC3yaUPfe+7XQb0DOk7yqXodKotZWclXmVD3PSyuPhgw4mB800KgrhT7dBHjh0fYQElwGhaZsKDSfhqM5h8HPv7gmYRjQj+FkuHChA+RkPsCWc6VlMEhAhZwKhyIFVJBOgb1wbUe20rGnoCWkDxeVsRUfWvnpIcyoZ2atsSizS3Dv6n1wATWXiAGAIsvv7B4f/ZR2+rLApwmV9Pq7Q1Xe+jDwDkXQOUQQbXrQWw28f2mIYCyOEPxLm4HeHMEL1D1DETlBRrnKzLTReE1Fds51TXGXQjMu4kuk5UNo1R69EAh++nAID+gA/rpwOJr7K1hs+WzdgoEd/wmDOj7hzAQiaW8mfJF5nigHEQYRvrupD37HbdRfA7Ri4jMbD8PGvFLQo6aj/FC3GloWwSgIYBB48MOtJZKsR2gAdMONlndrgceBqHZp3U53CzITvj+VC2/sy2RVGeR7ORxyv/33DvXK2giXistOqJkq8G1+Hxop6fnunALXort5LTqjrUHlWqsK10EwKH7ohDtDd/JHacMD0h4usKBdI0uQoRVb6qlZ4FUQGtAeX3wEWzMrwNAMBL72dUI3HJ8De7O/QO0lQsugnkBLSAUaW0AxOstPbkyH9BLn5IwTO7WEGX06sX1PYUNSnUInvMBmh7NmGxzFe50osUAW7pc6JEYwJ9GcL4T4wwoC/iE/ifyqLsF+sHhYT2gT4Fx/kM7FbjsKv54pwIKhx8Lj2Cia+Nu3P3h5o0GPCIV+jD4kJOQa9GdH4cvshY++NC4ubr12usGYv3ZItI4T/yvq+DYyLcJM/zWh0nSbzo18bw59nBAkSQsI9msDwcY2bCXeEL92EOqP5syvNbvGG8jM2wB/HHkNIzgLEg/g02VjIP1oOwjuHQShw1qwt0z65f3hveHaiCDtW94HrWqegZFgtskKZ8xWFlVSdUS/iGB4rjf1p3PiYGEZEuoYXEDHXWfwA8VW/tSuCUPe0U43GsnJqRM5jh+D72I7+vzrSktL02lWc+10raj1baQsXNhONpXfhA5pP1QQqCU4LCxULqjZQ/40Pj7+klbO/OnYVYass23SBZHrKKGDG+bXAa5qcQNEBHaB5oFdkUCBqCV0qOY9MynegkMuhx/2TYFzJQfQwRUh+3RP2LtvLOR39Ad7pB+ZE4huHgqJA7tAKEZ5hEwM/yeu3g9m1EBkzmhFUoq6yEzRIsDdwwLgKvyMRK0Sht8J0Yvgj2bOG2Xgw2NnIPlAFmpf1E7ojMucMn7f+GFeWzcpKWnuvfieb8ddmrGPuhNTxk1Y5Lc5HPzql15y3xxU8WgzFy/2N5rNowVZHYKHrbAwkk2p4b06mwZUC1LrkiIJVeWVwKv/+JsYVNpRxhA4PKAT3D/gI8yIdzRNY0CruO48tZQeEknhD/27vQfPb7sABXY7q9iM6d0BHu7WRrvaGeL/kJULW3KLmVbJpbAe1TiZKafiRXtOT4aPRuaMTBsJlDq/ELkikGRETqqG6B5C/pM/85+aof+ko4Xg2a/URBmayac3pcOBIhMIOj20MBUcuuX03m8dgo7ejVcEiUokEF+1v6ZEqoDIRRX66LeexXhoQ3lZ2QbUXlY6xyUlpd6Kn3ejzyJwPEjubuBVKLyia53Zwa/D3ltpdUaR94Mbe/wbOjZzLmLqCUib0GpoxZYc3LLBbLsApdazUFKezdYylhQHOuES9GxzB1zf/SVUsp71X6IFW5ftfBTNnhWjMIBTyp2wsmgUnpGgjZ8BUgd1hR5hnnVbIRAJz6HZysKNfKdz5TZWQcrMGZoyE2poqodHpcbIU5kJREA6q+DOdIwqH+xykcg7c0vgiU2H0TQj6TDauKYga13v/JyjEi349SeDFAyWEh2WHJsE8pcVz0B+kn9Q0HB0jPHNclFIdBV1UY1KRHYDUGlolIWGVGjJHoPuK+gtxoDeax/ldfYIh2yDXq3HwujuM7Qr6BoFjpz7ia12SWuj2hwlmGdnpEaL0BKcP00bCl3zuUR0ummRRz9dKG5h0KvteOjS4kZ2vWdQ4ZeDL7HfxbIO5+WO8EPp06h1OLipTTikDqbxlN4HFWFaibPI6mArBR8ttkAmEu8skg7DV5iCvlPv8ItE/vfO4/B9dj4bxmKw2wruytq5kBwS7bRXgD8bjDIOdK9gnCUU+XFKELh1JSUlW1z+Va2EoH7MDocyEtX2EFTaQXhfZgLxR4yo6j6NjY1t1KK176wdMVNn5F+xopkI8+8At/R6jUVnBCsSaNmux6EEtY8gGNCf0qHw9IwkdG0z9LWaB3VDB70l6MUgMIiBHi3g6wlO5q2Dnw5OR19IBLvqB2vNEyHTcS282b89W3ScQDJ+bfdJ+OjEOWfYj+osRKeDIDRjIToROgYaGQE6Bweg/2RgvQ+oNyBposYiD7XcA2sPQi4641T3hH5o0t4J3lkyvzKSktLG4iufgO+bTBlr/8ZiW8rx4kZOcWzAoCzXeWVVePSINF4+KyurGzJqFKfyg9H7/yIubmqjBgwuXD9sJKdw3wk8F+KQ7HBDjxehe6s7tLPeBZUFs70Ais1ZUGQ5xcxjmfU8mGx5bPX60d2RQIJzaf8y6wX46UACasbj6GQrsKf8eshU74Nvb7oGjFR5pOEARlk/n86DE6xNzsra5Kg+iCSqtbxpwqXYkLSo068ijUM+U1t01GlF/Jb+emiP+53Qd2qHRCTnvS58iSROPZjFfDHq58IbpB47bh9xzHnWe0hJmXMLKr2JqP23czphbae2bY95MhDXC2Xm0jBzzUhjK05dpjfwd1itNogKj0Yt9WrFi60PCvpJFkcRI4XFns/8n0JzJhSUHYcS6xm2MDSZMGdlBOGi289MJL0SfMlU13T71amo8bpqZwG2ZCyCnVkfovbRQ56jBbRv8zL8o2ffBgmLGoKJaMdKLEg6M5ovOzrtNua451sl1l5HN6RKS5fmIj5SbumQ8t05yB8+HtkbAlHDEWySAnHbj7G+WH4Gtu7yT5Kp7L79D93iEyuYEBoiI69j0e/Dn8dQII0a1UmY9/X/EMIDnWaPUFp+FvblfM0WmiUzaJct4JDM6JQjWTDnRBHUluxa0kL0Eij60PEGNJF+jJxkFpsFdGGL+IcHdgIj+ld6TCcT6fpuddAyyKsOv4K/WYxaRYYxvd6ETi3IOXeCURQzfAkuZBWQw02NwEQu6nFwoqQcDmPkdrTUwkzajW3CYNo1F+WxK68UYrYdhVK8XsToTrFZHt519/CPtdM+gctKKFqvX9SJO3iRayNJEvRp93cY0vlp7SyalZz/wtpjiRjNUI9fyiyPhAhmlZrkb4X7d2SECdA3Q03TEvz03unuS47/d3ufhbPFexlBo8IHoRZLYvuH0dQ9uP4Qq/0mBFL7HJotajpp4adndU5XoWbpHOIPbf2NSFzvifidw9mwID3bpZ2OIqXH75kQ3ahRyN7GZSUUYeHq4R/rdPyDDiRUiDESJg74iDniTQHSciZrruY/5UKx5TQUWk6iySyCAR0eZRWsLuxHMm/OmM+0nsgZ4N7rliKRI6EcifTh0TNoysxwHs3XeTRjRRgwS6ixyHSRCSOhkhZjmswFPKCuL9Q43DnIDzoh6aKCjIyIrcmX8jOAv672qL/ELsEjaw+w5hoRCSVZre/uuXsITZfkU7jshFq0dsRwDD3Xy/iiKJob2TUeurW6RTtbH6gbbjn6FiZGliJ0umnl/tyydOZ406L1tJo/beRzOU0c2ld8aorUWPMO7lM9VY9Wd8KIrtMqtKEFnfjPt/8D72/BixWmPaMraU93oI53pLlMDom13R0pNrPtlKkcSh0yS6e6Jxtex3JC5GN5Qa1IjMP/VNNO2wvXdoKxHVxr4gOsO1sIU9DcUVWBKrNM3b97wlBtWSrfwWUn1Jw1I0MNoP4hiFw/u70cI70xcGPPmdpZJ07krsFwfg17yRZHAZhthUiiUvYmnDW2zlpl0gjkS7nqqNga9pwegvxasxr55oFdWDugv6EZmslw8NdH1NlgvPrIG3Dk/EpGPloff2yfeR4HDfWhnPlNDii0OeACarlMJOBxdOCp4ZjM6L/7da5SiTpt8xFYfaGINQupknxo14To3topn8JlJxRh4ZrhsUY/MdmKgg3CMP7WXq+zeiYCdSf5cscDLOR3doVVwSiGsEZi1mBsaM0IE6o1GFPU5mnNeH3ILtwG3++byu5Hmmtk1wTUnjdpZ/88nCqzwBMb05njLoo6FIrjhZ0ThrypnfYp+ASh3l43fCCo3HJe4NqQlhrRLQ6uaXuPdtYJp+ZxH5U1BGT+bI5SDOtLmR9VaMqAfNNx3DKQlG3hhh4vg150agaLvRB+PfQiOuf7aNwf7CsfButM45FcPGsMJp8oFP0e8oeoHa5bSABEBhohRK9jFZzUSMyUZSPxbnoOLDqSDTz+Lpanck4Qu++667omm4WuMfAJQhHeXjviv3qjcDdpqdYh12JUlYwvlqbnrB/MH0IvxOYoQyf7FPpRx3HLgJLyHDQtxWC1lyCBSkBCf4sDAV+MS4NxjKj0lsh0Un+qW3u/waI6F7ZnvgfbMpeAHgOFcjlYWV3yqOmcGumncorIRhDgS2ZzqDntLf5RWBseVWRS4zH5Q6E6JJhBZGP2qE2QKjG7YxRI4/ki0El31kW5fxXUK5PqnjZdKAaj0Qiqw/51YLH14XWPjmaNsb4GnyEUOueP4cc7KH8dVTze3W8xtAjq6TyJMNvy4ej5n6HAfAId7vMYqZ1laQSn5mK1UuyYQBRzkkXBl6WHQENLCPFvi5FkWzSVtDn7VwWjuTSItfdvOl9yEH49/DL+Vh6aGx6sp7utt5/ufYjjZKSTolLzvsQLYrEhILDIEBBsFo1BJp0+xKwzBlt0hmArL4ZIOlRZBCJcBfFoo10iH+WSqitUCEaNF+lvZDXpHVDblcsy/HA6n/VioIIgO+SJe+6J/op92QfhM4R6b+OQILudPyTohHZUJ9Wz9Z0wqtvFJqr0cz/CqvRXGHmIOHohAIy6MAy1w8DPEA7hrG6qM4QHdoYwvyjW9uetx/tu3xTIKdzunN/JEpBrPnD996C67ZheASIaj5ymzj7EFhkjBGpMp80iGoz5fsERhQb/Fnl+oeVFen9VVOWOmNvWDkEnKuh4c2y4FG3OClQVyYTO+Ly7xg2cNovj6vztywmfIRRh0erhb4k6/jmqkwpGp/ue/h+wikwXFJUatMk8/Lm9NA6dXcG6CJNWURVeKT8+eIVU3DKP6OG8wjMgMaj5TUSqlQgC/1NZWciGWbMerTBdH82eGVUCfo/LvNDGwhn4cp1osKPDpANFDrVZLPjjhZJi+HzGjH/t077ic/ApQs1bO6KvgYPdZAbIpxl61RTo3Wacdta7ILVhsuaxPlTUYEx9q8zopFOlJ23kkJN0qHaeTA37RB5LFv/88kOjv1Mksd6GUgT1dOTQmSZrdkJR7GvDwsL2TJ48ucZA1cpISkrqjD/6CCh8W8xplWvxfhgT8CWqzvBR/PPP7NeSfQY+RajkBTNHGDvv/FgfWNbe7rDCVc2vh5t7vYoaybPuwDLK3mIrRDLkI1kuQAn6WUXmU1BozkDSZKGz7ByJRf6VC0QUMilsrB5HRKaXhveyiZIi68ycojPLdqNJsQQVSgUdTkqmkFLkR0W46SSMQBYO6aZiOmdWQDmPd83geXV3WVnZsVmzZl2SiUpMTGyjCsITvMJF4WGV/tz0e+jEmVSF+zghYdpuLfmywycIlZKSMkSWuYmg6PXGjnt7+UUeGyY5FDDqw+DmnrOgVXBv1rOANAdFb/llx1j3EmoyoV4FDqWc1Zg7/Q3qd0TzTVA05yIKh84svmZFIfNiRk+6EGQ4jv7MXoywdkl6br9qCrEoJ7v62cvaNkM/KVTQOdqovHQtOt9G6mvozCndigCnHKq8j1fEE6Ko5JWWGpCpefammmGXJgcRFWUSek7t0X+sOaMdaiwZ+M9mxE7ZpaVdNvwphEpMS7sOX3aLhJgY6kNVoR6S5syJBof6d0yisUH4xrHoBxWG+nXdcbPO3xIuo+icfpOzeQRVAdMgtDHgnehmCg2fAPUsHhzGt30Io8T9oHBnFMFxTlIN2VNHr7ukec9TU1MHI9En4a9oL5HTGQzKwilTYi/Li7s4VSKPDnxNU4jPblJF/ccJ056r0FiLFy/WlZSYx6BWPRobG/vXnwV49uzFITxf9hRahm5IBGLHOnzws1jmx6OFMaAgKgjGyj7SSlaF30MGrOBVwXEXUikCr7uAzmwmlsTjnCwfMvI5Rx8dndXk9TBzkPAOh/pEZULhi1mIL+ayagLnrMDqP1Hl0gDBKqYQwaPrb5I5+AZNZS88HoiyxqKo7Pp/MU85Opg3q5zwNyQFexDkDxkljKerEgl5hC4Mt2rHjq3fLlu2zBOHt8lRnVCYY59aPCg5ObmFzIlPcIraubrGIplWLqwIEaW8JC4ubpt23CRofFtGHUAVHY5kugPtVsXDsufUyETkog19mz8sprKn4+NjkEu+Qaa/Aqhf9/TYqa/znHE66qVMlG5FfUo1MpHc0TEQxqMJ9E7rdi1oUkJJKjcBtY4/kUhLqgJXOn7eGBAc/PeZM2f+uaM7/x+A1ibkOOs4DDKuQhrVWhidBFMjisssNFlbk6HJCJU8d25vtGNX06NoSRWg6mL8ENGRRh8KZDy6gAmhISERo7766ivvDF/5HwAWwGCr1XGLpCjBGJDkO/U9UBOByPbcAJ3UQW+mpTVscoYGoEl8qJlLZxoD8oKfxIfqj2G8jZxx9JHKkUhZMocRmCSe5Hl7QXx8vKk27eUL8HUfyh2QZDyEQnCAIyBC4XVXCarSGwXcDgmHBZUWa1JQo3EbzebSdy+1fqwuNAmh5s+fH1FeXt4WM56Bdt5nRmQ0FH9FQtUHmlpSp9NFBQTYcyZPnl6iJXsNTUKo/y/4/0iopkaTOuVX8L+HK4S6Aq/iisnTQH6f1WrtxGszuqL/pygKdMNtNBo7LRznBIwhNnGckIMBh4PTyZLdodpsJtNRdHD/EvOINzWuEKoSEhNTbuB4YSKwycDrBoXlqN4VToDFsbGxl3VeS1/CFUJVw5sp8/qLsjyZNQXVXqXBcxxfzvO6t2Jinj2hpV0B4gqh3GB2WlovTlImccBRM0U1bcUJSLZ8kQdqJPaZlTR9BVcIVQsS5ye24ax8PKcI/pUasqmbeF6Av/GNZ5991qSlXUElXCFUHZg3b15zu12agu4SreJALtMRVZXfTkhIKHNecQXVcYVQ9cC5aJF+qqJIZRaLaT5Gc9X7H11BBQD+D1nzCjiabQhmAAAAAElFTkSuQmCC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23" name="AutoShape 16" descr="data:image/png;base64,%20iVBORw0KGgoAAAANSUhEUgAAAM4AAADNCAYAAAGHjH/8AAAAAXNSR0IArs4c6QAAAARnQU1BAACxjwv8YQUAAAAJcEhZcwAADsMAAA7DAcdvqGQAADqhSURBVHhe7Z0HYBzF1cf/J92p92bJlnuR3AsumG4DNs2UJEDonTjkIwQCoXdCSQNCb6GEFhKKbdwbLrh3ybJky7IkS1bv/dp+b8rq7qSTdJLu5Dt5f9LdzsyW2Zn33syb2b1dnUKgD/CTS9foxTl1npE87p0bDoiITicS2nDG95v5pp2eBqs651iVVQUl9O0iVqty1vc/yUh7nMrIQkn+HZx9VxQ3NiExJFjGbJxMZXBPvm+n75UhCSsRw0p/W4vzZMwNkHAPVZXJSBsZsaCuh7Lpitaqe3LrNx7LhMNK5Eku/uFxvuRVx+rOU2UxW83Q++lPhnp7ODtbRh7UA4bMSPFYgZbnfM2XMiOdxwpU0pAjAlzriFe2XC9DnsHRjlzuE1zjifXnypBDRlbls333ynDvsVL/ZFWow5G0axk+2Xu7DPWOqqZ8GRI4bYJ2F34hQz3jq/13yJANpxkxHlnhx4vfXVrMdTLkSIcZqRTV7ZOhznlkBR3KapNJW7rMSGBVvtp3hfLp7guURmMFTzlRu0t5Zo1OaTHV8nhX9FmjejKdE+f09my6yEjBwo1pPNRRW/hJZr4IdHUmrOraY1Ve3H1Iht2D04we276H5dVt2C4/HHVsEVQcMmIbrsx3vmF3+CCjfW04ZHT2d5/LUO9wVhl9r96F9VUy5D7SK4tlyMMG22QyItgQwMO8RC/v+g+PuJtgfUCrefGMFGsDj7gdsvJWQ2dVV2esZwuPcLA8iy95icIMoTxTT1BjrORLnlFa+T4e8QTT4qfyJc/o79sf5hFPEKgP5EvPGixreWhwxxRCaB1XQvfn938rZzlqHeO+ZWNlyDPYGtUeuFadce+yRBkStJcRi3XUnbqI0dKIAL8Qh+NwGdnTYqmToZ5j8A9ud7LtMgrUh8tQN6GaeHfbWTzgdLTFK9AJTGJPrw4UERewWM0y5JwOM7KHZfoYubzHKsU0mcnSqPx46LfKm1tTedwV+qyH7bOM+gq3FEiBlQ5E+qtT8Mi2w1hVUIFzkqJxS8ogjIwMQYRBz7drtliQW9eMH/NK8f2xEgyLCMYH505AiD/TfToNdia6dnbQPViBesqZP2xUDtfQ+I6Ukg2M2V9PsN9z2n/XK2Y2zO7ZoVwzIoHIYda3K1rDnuaO9VuUJhONVbuRnUsFqjcZlZW5x/mBezJKdwfP7twtQ53TaXvKeHL7Fhk6+TSaTUpxQwOFOq7UDgv03M6NQiIy7i1YrRYawf1LxtrTrkBMpeYveo8FZIp3ct3Kz5yeokOB2Po/bOjd1FmfQSe7YNFrMmLDpUbBW2Ha9NreJUISEode7MrFj9K37zgO7OLT4DDyPu2cRwdP4UBZJibFp8qY79BkNvJhP8NBQr5YGMae0j0y1KZA9cZ6+vYdlVOJDYyWIfsCUTk+2v8qBXo5wOtj2OXJ1NgUGbMvEJUjwN8sI76CgruXzXVUKt7WtWJVXt9xr9d5Bx3RZGo/C+d0PFTakIuE0GEy5r3kVO7BiJhpMiZwaBRUWGEySn+SMW/Dyr/zag60KwyHy8kZpHd/WBYnAl6DVVmc+awMO8cl12dX4RdeUayVh1+QoY5x2ZezWE3K5/uu61snnPKqaMxVNue9SUHXMu6Rc/pt+p3K/qL/Ukhk4olR7JPdmKyzp0cFsiEK8sHO2cr7O2bxcPfKJjbecPQF5clVogC9rRz3zcuxo7Q6GQ4RJ1BFsvUsa1q4884WbaLRm3Haqfoqbi+MS4L2kC64Qc3Y7sKQM6rqcO+mQ1B0frhr7CCcOSAKg8ODWg29tKkF6VX1eCM9D0drmvDApGG4NWWQ2izQoXir0HNYYXoCb0zpq6ChSZn2303K3vJqnt6ejppdkd5otihnfL9Z+SyrkMd700j3uDA7SyuVS5Zuk7HenALB+xmr8mZatvLQtgwe7gk9Ksz0/63iS8/MZ1uVO37apRTUdf/Ogm4V5tPMo8qeskpZk55n3pJ1VDTX83KxMFblwiVCGizcN0UR+cz+drmIukDXhaEjnvHdYh7wjFp1Dsvx4qUrRaQLOi0MO/fzvvtexk4e7GbYS35cImMd00FhmBQUZeH6NTLuBTAN+d/XMuIcp4Vh2lrU0ECDtI5vRe1ruIbT59Y1y0SCE5y6M6zHfittO317j+vGf+BBn3fPm8cEwL2Gdogy2WCyWLDkM1kV3ohVuWTxJ05Pz6lvVtJQiwGh7EaX3jhKnuXnolycmeQ4/9dOjy5Z8g4VJIIkJhO8EFb/bx1YL2M22klmbUEmzk/2jUsi1S2NiAoMkbE2klmRt89nCsK4cdWbDs2AQ2He3L/EWRvhtdyaym5Cs+GgZmuO78EFg53M73oxrIlWB38OkvG9ggAfpi0WEaK1MFsKPXcfr6dg8liVt1lECFkYBSvzNnCR+Rp6P9uVQVkYHY7X5wu5+RijogbJkJ2a1TSXe/YXrh4iJsBJP6PXmWTIx7A779bCRAUGyZBvUdcifo3AaG0AhkUk+6TN5NZmypBaGEWHC4bOE22dj6FDswyphaFCzEhydA18AdaVzBlMQpA4uDObC1bgrOSLZMxXYKfvxJ35ZP+zMuQbLM3+hEtHxaEwt0zy3C+GPMGSI++STGxFaDc421G4HDMHXSxj3g1rlsMDY2SsjWQYX6Y/LkPeC6v9x9ddQAWx3ZvGcDqhUd5UgNjgQSRC722rD5SsxaQB58uYoJ1kWLn/tuUyKqWMeiEPrZ5ABZkrY3YwyTjA56Osyod72j8iwBswWhoVNoEvrhE40r4wHKtS2XS8y99gnQxe2TxHhtrTQWEE/9wyX4a8gz8si6TvjmdaOy0M46EV7H60kws7/SfXDhORTuiyMOzayIMrwmTs5PDs2qF82dXFri4Lw2DG9tTaBBnrG9hpW+j7oRUGkeACLhVGZd3Rl5Xsqg2iNemilnqDeujn1nbvlstuFUblUfZMFEZrgdxVMHGcd7bPVioas3m4O/SoMKwM2RVrlZd/Ej9pdpeQVmQ9pHyxd0GPj9ejwqgwW2I1+DhJKrdKPvHOxRNhP99isEfrPL0GysZjL/F4b3Dqm/WUgprt+GzPHApZMGfEixgTvwAxwaOgkz9WrW0uoG22YsXh+1DeUISLUv+Mc4Y9xte5A7cWhh1KTL117qCyHPl2rQH34NbCnGyceM2+S7+STH/DJzStnf7IaGuqw2rqcdRQm/1EzDHNm/EZy2EnWWM0Y295HfaU1yKjsg6VFK9tMaPGZEKL1QqzhbSN2vsAf38E63WINBgQFaTH4OAgTIoP57fBDgoJ4Ot9Ae8QDjsF2euuKijD+4eOI6e2CUNCA3Fr6mCcnhCFxBD2/CF2qrShXNhol8Dhh22fzLfeX1GNRXmlWJlfjmaS6uXDE3H/xGGIDDDASlv40fGcH7Xv6HPhsOzUS49biivx2PZDsCo6PHraCFw8OJGns4ap7+fvhCgqmk34894sbDhRjouHDMAz01Ohp/PlD1mhP3FufdMbeEw49kIQP/jzQ0WLETet3QETNT8fnjcNQ8Nt11q9mdcOHMFnR47jt2NH4K5x8i4xKp+4+d9zSuRxyylsaMKv12zF9LhovHrmVFVBOY4C9E6YxQgRiPPMqKzB7et34rLhA/HEtHE8zVO4VTj8UFTZrBh3/LQdlU1N+PaisymJteAnvw13G7KcS/IL8MLOdHw890yMi+7hQ9A6wS3C4dql+MGoWHHBohW4c1wKbkkZSelkGVwi/UIkHaDAZFVw0dJVuGzIENw/2X3W1HPh0G7swYoMk8WCuUuW4uVZM3BWUhI7335iIt1BFPqq5SsxPSEej5/G7lEUfW2PYcLpCepDxi/6cZHyaVYmD7s8P9hf4RO1og7O/f5bZcOJ4zzcU7pnOdIi2B6fHU7Hotyj+G7+FTydjkSrTjlz6RBWrelVlfjdhlXYeNV1ajfVPZhwXEdoxfmLPlfSKkpk/BS3Fhe4avl/lcXHjsiYNDAXcM1yuGUAJY11uH71t1h3xa08TRhKa0DDGVS9rO6+PpKONceP4qO5V8oVLsBF1BlSyluKjinXrhDPcddspRvwymJXixXlcFW5csmSj3iyK7jUrG0qOKLcuvpLGWNmqYmnR1C9FdRVKxcvfldGO6/HjoUj9ztaU6b84se3RESjV7AqZZ/MymLlupUf8DS1np3RsRMuu5GF6z7Ct5few3sWjd7BBuSsWlOiB2D+4BS8vHtJp911pyOkW1a/iTfPu5mHtS7fDchKZDMnt4w9G+nlx5BfVy58Kifa36FwDpQdQ3iAHmOiaMSv4Vb4PCMJ4925d+GBTR8IoTm5NbhD4byw49945QxymTU8AhuQhhmCMTQsBgcrjpHhtG+bnAqnwdQCP50RoQbf/OWXTyCbsodnXI1X937hRDTOhEM7fJ25FDemXiATNDwCb8qAhOAYlDaUirQ2tBEOSYZ2OFCWhqnywdHtW0INdzMsIhaFdSUyZsNBOAqbZyCKGwqQFBavykrDwwwKjcGJ+hMyZsNBODrpMRgttdTn+GuS6SOCDQY0m9u/3a5NsyakEWLQw6pYeFjD87QY66jO2ztf7R0CYmBoLDVtRbK/0XodT1PamI9B4bZHWKg4Fc7EhPFIK2PvqWeC0do2T1NYn43E0PaDfafCuXrMDfjhyKckFk0wnqaiqYwEEydjjjgVTrA+DIq1iQaj7LUlGp5BdBdv73kGCyc/yMNtcSocxh9mPI+/bv2djGm4GzZd02CqRUnDUYyJncwu3cg1NjoUTmrsNHLvqpFbc0imaLgT1mE8vel6PHbGuxRyfudrh8JhO7w8dxFe2nyDjGu4k0VZbyIleiIGhrF7r5337Z0Ih+2g4MlzvsSDq88USRq9g7Vc9MmtScO2wsW4a+pLMrEDxAXRztldtEx5duNFMsbo/Nq3RkdYldKGXOW+FZNlrHNcEI44xP6SNcoT687kYWdPMdHomvyaNOXBlRN52JUadMlyBFalrDFP+cMy8fgMjW5Aklid87by0qZ5atQlOulz2qJDbNBgvHpxLh5cNRS51bsoTTaiGu2gumXfPPzU+qkI0YfjkbNW8rjLQ3shI9ewSdyqrMz+m/Ls2gkypn5pcFhd0OdY1Q7l/uXxMqn7rw/olnAckMJ4Ys1wZc3Rv4mIJqFWHloVr6QVideFMHrST7vlx1NmazMeXZ2AW6d+hfEJl5Ixn7q/OHh+QwpSYs7DNRPfkym9gIvITbSYG5RHVoYqa3JekSlkyv3QmIQVqLZgVUyWZmpB4pVFhx7kKe7CLZajwiyG3VLPZiLe2noW6kwn8Kezs+EnH0nUX2BVxqZbdhR+gm/T78C9p29DcuQMtsatbYZbhWMPOyg7ycqmHLz283iMiJmDW6ct4+taV/ogBTW78Nb20zF94M345YR/cXGwf16cbv86qnM8JhxHRBb1LcX459YpFDPjzumbMCBsHGkhKxj78iZpUZXLFoCxNOs+bD72T5w/+glcMPJ5kdgH9JFwnJNVvhRfH7iW6sKEK8Z9gClJ4r5s542DepruECK7P8Jf5EPFZz88FkfVocFYgu8O3oaM0uWYPPCXuHrCV/DXGfjavuakCYdlym/2YV/slixZ52lFn2NdztMoqc9BbMhAnDv8CYyOvRSRwUPEBm6ACSW/eiN2F36IA0VfkLepYNrAG3BRyqsIMcSLbYRJ26mCLdRXnFTL6QguM16F9vZjRaOpGnlVa3GkYiVK6vahnrS8yVSOZlMzTFbagnZkT43yJ//DQJ8QQwxCqbIjSLDDY+ZiTNwCRAWPoHXB8pgEtxyWX99Xfld4pXA0BP3Lx+1naJbjxWiW48VowvFifE84rBUW/wK7Rlm00MzLk4goWyHTWtf4BL7V55CvrJCv7LrTy4omt1ZL6X0ec4d4mXDsKrMNRrMVhY1N2FJSi/0Vtcivb+ZPy601WtBoMaOFCY7GOgYSnsGfPRk3ABEB/ogN0mNcVBhOi4vA1IQIRBj0PiMf7xEOb3rIKsS0AZrMFnyTU4RVxyuQVlWPML0fEoODcEZiNKbFhyM5JAhRgQGIJAEEslGnHewpZw1GE6pazChvNuFwTT22ltXgQEUdapstiCSBzYoLx40pyVxwLE8+l8aUg0+o0ZKfxskVo1cIh50Cm4JnlvDqgRwsyStFkJ8f5g9JwOXD4jE5JrK1ztqpvbM0CS8arWvbEJY0NWNbSQ0+ziogC2zCyIhg3DV2COYls6kb2odNGTA6OG5f0ffCYW0P1TR7ELCq758fKcTbGbl0MsCdY4fi1yOTEKy3fzC3vQTswyrO0pzQupnj9qyZfONgLvaU1WL6gAg8NW0Mt0yuNPTH3Qm+OcVczMod9K1wFAsppT8vrplyfXpXFlbkl+KcgbF4Yuoo6h/Yg71Z1TnOqvUNotaXkdW+sv8wz//PM8fhTGpGWRUxY+IPAmdy6o/CYZXOJicf256JNQXFuD11KO6ZMEKIobXUopL6HMpWtRAmmOzaBty/+QCqTWb844wJmBFPQqI/cWZ9c34eFU6rBfCmzA8fHMrFuweP4QbqiB+YOFpu5d3k1TXgzp/2wqDX4fM5MxATZKDycAl6HA9bjrCCQup0r127FalRkfjg3GlSYHyVl2M7ybWFJXh0exp+MTwZj0xNtSmeB/GgcETBXtiTgR9zi/GvOdMwLjqKp4s1Xi8ZWQRHMdz38z7sLq/ENxfMxsBQu+tCHsC9wrErjMlqxaXLfsKQ8DB8dO5MdSXbyufZW16NhRt34LfjR+HWlBEeK5qbLYcORe3xoaoa3LZ+Kx6fPgELhg7iaf1ELhL2DHoFVy3fSH1QED6ec7pMdy9ub9Z+OJaPl/dl4Pt55yKRxgpscMkzoGy8/aUSriIMRXw/sWMvdpSWY/mlF8DfzeVzg3DUVwGBRvcHsTTvOJ3oPOj5BGW/Mpd2sKpjCvfZ4Wx8kJGFNQsu4m+1clep3WY5z+0iDSouw4+XzWs96f4P9a+yrCsLTuC5nbux6rKLEWpwz61UPRKOMGhb6JV9e7G1qBQ/XDyfp5462GqChTcVFePRrTux7orLEEAth+1+uJ7Ro4ttPEMuUh3+dYi9QqvgFBQMw1b1rDrYG1CemTkVF/64mFaRYHgd9ZyeXwmlnDcWFeKzrINYdskCSujlmfg4qsJekDwYd6aOxSVLO38ssSv0QDh0BvRf0tSEh7dsxvIFl3OxsLHNqQ1ZiqyCm1JSMCM+Dgt/WsvjYtjdfbolHJ6FHLNcs2IJPpxzPoL99ZRGoulZ/v0UBc/OnI2y5np8mpneQ9F0UzhcACSY29etwDWjRmN8TBzPmHV7PdWO/ohwsRT8d/7l+OjQAZQ2NvL07tK9Zo0Eszj3MKpbGvC7idOExcj0U8N1dg1RFzr40fL98+bhxtU/iBV8TOi6EndLOFbFir/t3Yqv511BWbCMNIF0joLU6DjMThqIF3ZupDgN1lm34CIuCkdIe+H6H7FwwjQaBVM/Q4LRjKUrRAU9P3MO1hceQ1FDHe+yXaVr4UgrzKoqR0FjNa4fPZEn9W54deogxvhWvDT7fCzcsKhbtda1cPjRdHjw58V4/axLKax5Zt2C1Z/ih5kDksmz1WFbcZ5IdwGXmrWNJ44i3BCI0VGxFKPcNKNxGd7CyPp69ZzL8cyOVSLiwqyZS8L5y+61+OtZl/EmTjOaHkIVlxQcjqTQEGwqPEoCI4l1UZldCmdfeSEiAwwYFBqpGU0vYf3P86dfir/ukdbTRWU6FQ4TqDpZ/Zfdy/HkzIs1i+ktUhDJoVHk7epwtFa+caoTnAqHH4fMrrqlEbXmBvLVEzWL6SVcDlSJTOl/N+k8vLFvdc8sh8H2ezd9Ha4ewV6ATWim0yuEHOiblH5OcioOVR7nKZ3RYbPG+LnwIK4ZPVMkdCFlja5hVahW4/TEoViet79TpXferNEO7C18kYHBCNYH0qhWMxt3wubXbkk9G18f3syl1ZFX7bxZox2+O7oNl7MmjXbkvromH7fBrGdM1ECUNVa2Jji7W6DDPufnE2m4eNhp4kgMdanRe+QE28jIBBwoP8YSnNav8z6HpNhoakC4wbO3m56qCNkouGLETCzP3UFyYQntpdMqHGZUqmllVORhbEz7l+1ouAchGx1OT0rF7tJMW1obWoXDZSevAWwpOoDZtKN2ddOTKPwlrkZzE69nZzXttFnbXpSOswdOcSpNjd7DRSENIURvQJO5pXPLsafGWI2YoAg6hCYeT2B/LWxi/HDsK8mSMUcchKOaVoulCXo/8dtNDc8yMXYkMqqyhTW1oZ3ltJhNCDWwy9AMzXI8zZCIROTXFjpYk4qDcNjqquZqxAVFigQNjxNLdV3ZXCVjjrSznCrqbyIDQ2VMa9Y8TWRgOOqNNTLmSDvh1BnrEa4XzwPQ8Dwh+hAa8Dt/q6SjQ0CDUJPFiAC91uf0FezGQ4vV+R2hjn0ObWi1mvmv0pxNxGl4CufvAW8VjioMvd4fZrIeJihNPH0D2YJTWoWjTt0YdHqYrUYe1ho1z2O1WhFIY0pntHMIwgPC0GSukzENT9NoaaRxZYCMOdJOOBEBEahtkReBtH7H49S11CAiKEzGHGknnJjgWBqIlouIbOo0PEdFUwWiaKzjDDuHQDgFgf6B1KypgyLNcjxNQX0uhoQ7f4mGnUNgcwqCSUBmcqk1PE9mxT6kxoyXMUfaNWuMqMAI1BgrKKQ1a54mq2I/xsdPpVD7VsqpcKYkzsD2wo1aq+YpeL2Kym2x1PMpHGeG4FQ4M5POwZ6SnzTD8RSsXkk2bE4t0E/8StCZITgVzpjoSciuTJMxDY9A/fueks2YnDBdCMaJITgVDnMMQgOC0WCslSkanmB1zn9w3tArxB21rloOu2Q6M2kO1ud/J1M03Ikqh8L6LKTGsmeeEi5bDv3NG34tfsr/VqZouBNmKHnVmYgLUl/ex7952J4OLAdIChuOemMpms2N6t4a7oKs5IfDb+LS0beLKB9ftjcd55ZDwmCzBdMTz8fKox+zveUaDXdxsOxnnD34ChlzjlPhMGGwB7ldM/aPWHPsM5GmGY/b2FG4DCOjJ8pYxzgXDuFH0ogIjEVYYBhya9KFR6HRS0QdfpPxIm6c+HiX3UWHwlH3u23Ki/hw9++5k6DRG0SFljbkwaIYMSg8pcvuokPhqPuNiZ6FelMVyhrFkyfEnYmdS1yjPeLWZh3e27MQN0+SLx/voho7FA47kMrNk17E6ztu4eHuPPVIwwartYqm46hozMfUxPlcMM5uwbWnE+FIaP9pSRej2VSB4zUZIkFr4nrEP7ffgDumvk5VSGKhPly9RNMRXQqHHYT9/d+sz/HG9qtJLuyAXdijhgOs/jLK16PFUoeJCRfwOnSlD+9SOOphhkVMRkzoYKzLeYey0izHVRSFvQCN+pqdt+HB2Yu41bhKlw/95gcnSbO3AbLnht23fBD+Pv8YDP5BYgONThBdwEd77kSAXxBumvKGTHJNubu2HB3bhGRPx2OvwLtu4l/x/IZZYiXPSaMt4hGbgryafdSkrSbBvEkxVomutzpdOwQOKJg9+EYamMbhh6xnKO56RqcSzKNlU2BW+ry+dR6eOHuTXNM9uiccJnVSiT+duRYbj72DvKodcoWGPVY2m0J19fyGKZg/6mFEBzm/u6Yrumk5BDcWBU+duxuvbrsQRksTj4uPBsOP/j7ddweigweScP5IHq9c0U26LxyCOQdRwYNwx5TP8cTaoZSiNW/2rM35G45WrMfvZ62QKT2jR8IRfZoOE5MW4PwR9+OpdcN5nLmJ6t+phyjzrhNfY1X2y3ju/ByKsbdk91x1eyQce+aPehQTB1yKF9aP4VJjJ3JqTmDrkFHyI/6TdjdeOL+Ap/R2PNhr4bBTuHr8mxgddzaeXT+M4r07IV9lz4mv8Mm+6/D8+cdhoDENGz4KVe0FbBDqLhZnPKg8uSZOMVtbaOzKUvhX/4OKxUpmVSw8uvboy8rDK8MVo7mBx91Fj14L1jEKtua9hx8O/QEPn5OJmJD+6SzwGqNisZJ9ceA6HC5dg6fPL6JmyJ9fQXZXid0uHHawwpqdeGPrGbh6woeYnnyrWNUvkFJh5VSseHnjGIQFJODe2Vu5xIRg1G16j5uFY8NE458XNwxDfOho3DNrsygXw11q1efYCnCsaiPe3z4XF6Y8i7nDH3ejOBzxmHBU/pd+O7mXn+LeWdswKHKGLIiniuNJxDl/svtS5FSux31npSM2mL36WMyjiTlI9+JB4dgEUNmYjdd/Ho+kyOlYOJOsSIqHfYkxkzcjypFW/F98uf8azEq+C1eOf1+sonVirWcK4XHLEYVjHz+sy34Kq48+j7OH/R6XpLzO16qF9xbE2ahVokNpfTo+2DEH/n56/G72HoQFJvXZ2faBcKjALAsqEdMwcj/x9f6rkFayBHOGP4QLx7zC071NSCUklE92X4gmYxVunrYUI2LPp1RmKZ6yk/b0iXCcYVFM+CbtOqSd+BZjB1xETcXHCA9IZJLkE4W8AnhAFRrzkNh199627TYlUEuua80D2Ff0KRYd/A3FDLh2ytdIiRPvDFLX9yUnTTj2Bd6U+wrWHHkSfjoL5ox8FrMG349AvXhyFTs7UXkqva0keaxWDQDyyPtamf0QjlXuwKjYM3HV+E8QEzxKnqGa96kkHJktqyPWWLBp9gZjKVYefgC7C79AgD8wMekmnDbwDgyJPoeqxn2VU9Ocj+zyZdiY+2eUNRQgMWw4zhvxHCYl3Sg2oHPjd8fwPJl4+rIxs3ESLccZQlcZRksdtue/SV7SZzhenYlAAxAROBCpCZdjWPRcRAeNRGjgAIQYoqH3Y7+ptMEuE7eYqknYZagzFqG4bjcOly9FfvVWNJmaERIQjJGxF+KsYY9jUPh0j7jB7sDLhCOsSNVSm6hoUGttRHVjDlXyjzQIXMu1v9FYgUZTBQmS+jCrmKDX0w56srpAfSBCDbHUjyUhPnwyNVfzSagXIEQfTQdVjypysNKio4cDnUy8SjhCMAz2bX9a9nE17Hpttt+6e/ufLLzOcjRseGdjq8HRhOPFaMLxYrQ+R0OjB2itmoZGD9AMx82w7psNpXk33tqXyzgL8Q5e/TjSPqUNbXZztr29A6E5E55Dc9XcDatNu2khXr3slhxa8Irm6xQRl/dQcQlQQMenBlmKTqSx7cQKO1SjpDWUzsPsm8VZsG2aw74a7kIzHHfBatFeSdvGJWargmqjCQ0mCxosFjSZ2Ss/aUlhE60zW618dt3CDQ7wJwvz1/nB30+HAPIPQvz1CDHoEewPhOr9EaLXIyrQwN89odF3aIajQrUgLloLjReVwn4EzbxZauXtWvS2VlHWZERBQzPy65txtK4ROTWNOEbLqhYLLHQMqwUw0XbslQUhpOwRAXqEkRWE6w08HkSfQH8/GKh70Psp0JOhsLe2sPNRpDGZKWIkUbVYzGg2WdFotqLebEGd2Yy6FhPFLfDzIwOjfQL4/n6ICvLH8PBQjIgIwsjwYAwJD8GgkEAkBDt5Mr80VLGggOgSW0sqLgoz2EZsoa45NdEMR8IcIGkabcyCGQ1Q2NiMzKpG7C6vxq6yWpSQsTBlNZJSxwQYuEImk3KOigzG6IgwjIwIIQU1wODn343rq6oo7HfovoKynwibFStKG83Irq3HkdpGHCFjLiTjPlHXggrq8QLIwoLJWAeEBGBWXDSmJkQgNTIUg0KDWt07nrP9KdklcAM7hf1AzXBa4VqBWlKqzOoGrC2oxNbSCpQ1U2tuMpMRBGIUGcP4mAjMSoxECilZuN6PlMf20ht2uzTvn1jvRApmb4qikinGFU6tcnWt+BYxV5VRnC8Tn3h6BzuuSGa9A4OEKw6niF5TbCBg58rcxcPVjdhWUom0qnpkU7nLmpsRGhCAOGoMTh8QhXnJcRgTGYaIQPbga/Ih6VisJ7T1Racm/dpwuLpKjeKPIGMKxd0PoWxGGlcwI1l+vBQbi8pR2mQCeUoYQYrClObCgXEYERWCIGqZbUrCqqt/K0wzuYE51FOtKiwjo6pGDrmdrDGIDzLg3IGxuHjIAKRQvbA3ZbHbz0SVqI2EXT2xuuYNCJu+7V911r97nDY6bqRR996yGnydXYg9FTV8fJBILtbM+EhcNXwgKUMYGYnsQeS+wvhYkB1IVpVdy93vkA0Nb1x4gvhuobo7Qo3Motwi6okrcaK+BeFkSFNjw/HrkYMxLS6Su3+yxmgv9s0eEEthkdCv6KeGo4pO4YP0fx8uwMYT5agyGpFMhjJ/aCIuo8+QkGDe87Tu0frFPqyXOTWx1R7rqUUaU3ymKqK6aC2FC+qbsCSvBMsKilBEhhRF7tw5A+Nx05jBGB4WIuqW9rfdbd5/8DnDkQ0iFyv75wIR8uGiYQPjTcUV+DQrDwcqqhGqN+CspFhcOyoZk2LEK+q5AtAfVw1pOBo9gOrR/vf86VTfXx09jk1FlTQutGJSXDhuSRmKsxPjxCwhF56UmSpIH8X3ehwmLFpw4+F1zy4bKliZX4xPsnKRU9OAWOpVfjFsEK4emYzowADakP51zBcnkbURFjciHxbgyYQ3PHzsKBN4CovqUNXcgm9yCvDDsSJUNDdheEQYbk0ZhvnJifDj04xiS1/F6w3HvnptSi5Sd5Kv/dbBbKRX1iCG/O3rRw3Fr0YMQZiBjVMc9qSP7wvLt7DVdb3JhP/l5OOrIwWoJIMaRz3/PRNGYVZCLF/PNvW13t+7DUetUBakSmXLimYj3ss4Qr51Ib9QeOXwQbgtZTgZThDfVkDbiu5IxjVONkKOOpJfMz7JPIbvjxWQp2DF/MEDcc/40YgPZg+/ZvLzDZl5reHwKrRT/p+LS/CPA5nIr2/E+OhI/HHyWEyMiebrWsVCm/PC8F3Uq/4a3gBXM5JL62UBiqTRmOgf+zOQXlWFoeFhuG/SWBoPJYgdvBwvMRxxCmqrxKNkMCarBZ8ezsYXWcdgtCq4avhg/HbCGBrwB7CrB/yaC9tcw7dpMJvwbtphfJeXDwPJ88YxI3BLymgY/Kjh4wbHBO1djaBXGI44ATIaOdBsNJvxRtohLM7NRTiNVxZOmIArhw2R2zHYttK+2A6a8fgkQn60pIDqVS/KzcPb6Yf4uOjyocNwL/VC7EZWe5jKnuzxkJcYjuhp6qnleW3/QSyjlichKAB/mDoJ5yUNlBtZ+TiHmwo/ZW062eeRcmStINMAhuqe/3SimNy4/ShvaqZx0GA8MHkiwgMMfBtvoG8NR9aTCNrGIOyO37fTD+LbnFzEBgbiT9Mm4cxEaTAapyDMkJiq6LC5uBh/2buPTyr8avhw/HbieAT5Uw/EN7BTqD6mjw2HKoSVk3JUe4rvjh0ltywderKhByZNw8VDBvN0jVMYqSfcdRfKguXH8/EaGZDZasY9kybjlyNGim1PEh40nDatAUXtf9ORVlGJp3dsRVlzI64bk4q7x02AXhqT6Ljt9tU4pVAVkjnj9jpkJlX9MOMgvjicifigIDw783RMjI2Ta1Xa6J2H6IMehx2efVS3zIJX9u7EqvxcTIiLw7PTZ2NASKgobt+UWcMHEUoqGtSSxiY8s2sL0srLMW/IUDw8dToC+c25fac8njUcfmQazVBPwsxmS3Eh/rx7O59m/uPkGZg/hL31iG/Cy8zPhJaa7Wi0hasGfdldBsKK/By8um83/P388cT0WTgjcZBQIum5eBKPGY4sG4dl8fKebViWfxRT4uLxwqzzEBkQ6LCNhkZPqDMa8dSODdhVWopLho7An047Hf5cq8QEA9MwT+iYx8c4+XU1eGzbBpxorMXCcdNwzehxYh37Zy0DZa9NKWv0DFV1dfjm6CG8l7YTSaEReOH0uRgWHsEbbK5atFR07v0pnUddtfUFuXh57yaE6vV4ZfY8jI6KpaIKg2othIhqaPQIMZHE0CG7pgoPb12FeqMJD512Ji4YxF4hTHAdc6+i9dpw1J3FedEXX+rwQcZOfJF5AFMSEvHcrPMRYRA3YWqzZRruRPQqtvm3WmMLnt6+BnvKi3FjyiTcNW6G1Em2tfvofY/DbIWdlCwAex7Yy7vXYc3xo5g/OIV8znPkj5istN677jfS8H249pL+iYkDEWEq/Ze9G7Ai7wjmJY/Cw6edC39235sbcUuPo9o7uwPgqe2rsLMkH9eOmYrfjJ8lSkYF470Ne9qKmy1fQ4NDeibGzKRiUsfeP7gNXx/eh9MHDsEz0+cjQH2ehBtwk+GwB2GY8eS2ZdhRWoBbx87ELanTxUqGZiwafQjXSamY/87cjY8PbcPMxMF4bualCPCTxsNtrOdDh173Xyxb1tM8v3MldpXm4rax04XREOzEenheGho9hqmcerfOTamnUUM+HTuL8/Hi7lVosZql0dCCffUQtzh+r+5djS3FWfjFyMm4OXWmTKUTU/tMSS/OU0OjW/DhgzSem1Nn4ZcjJ2LziSy8tn+d2IDRRj+7Q7cMh/cgbfji8HasOZ6BCwePw28mnCVTndPz09TQ6C6O2nb3hLNxYXIqVuYdwOdZ23uti90yHOYP2g+JthUfxeeZmzAmKh73TpoDPX+yo9avaJx8VD1V9VHv54f/mzwHqVEJpLObsZ10tzd031WT3VtpYw3eSVuFYH89Hpw2H6EGeQuNfCKqhsbJRB0m2A8XmI7+6bSLEKL3w9sHVqGsqVausYOU15XGv5uuGut12O3dVnyc8ROKGypxQ+psjIgcwNfr2JSgn3aJU8MbYdqrYFhEAm5MOQMnmirxL9Jh9goVFW4upLyuaHD3ehzZ/f18IgMbCtJwWsIw/GKkbTKA90a9m93W0PAQ4moj46pRMzErfjjWH9+PzaTLKt2ZZeveGIfsotlixFeZGxDg74fbxp/XzjrbzqRpaHgL7BelzDaYzt4y7jz+FoqvDm9Ai5m99ovh+gi9m2McHRZlb0VBXTHmD52EkRHacwE0fIfW3/IQoyKTSIcno5B0+YecrSJRdgOu3BPQLcMpa6rCluKDiA0OxdzkSfweNJdNVEPjJKOzUo/CLUfcVzln8CTEBIVha9FB0u0aZjf8eX29HuO0tby9Jdk4UpmHCXFDkRIzRCR2nYeGhnfAJ65YYy+UNjV6CCbFDsWR6lzsKc3iaa4+5LJTw+HjFWGgMFst+Ll4H0IMfjg/earYgM2iiZCGhtfTem2HGYZU3LlDpvBLKltOsCfoWHiaKzrdseHQ3sIs6EMZFdSVUm+Ti4Gh0Rgby34gJA7vgnFqaHgFrdd2mOpKxR0bMwxJoVG81ymsL+Hpruh05z0Om4WQme0ry0KzuRFTE0aThQaytWqPp6HhW9jpbbA+iOt0k6kZe0nHGb2bHGAHp4+ax5Hqo7AoRqREDxOJ/Nh2Z6Ch4aOMJZ22KC3IqjrG465cUumkx7FZXUVzDUoby5AQHIkBIfJlQHZGpaHhyySExHDdLmsoRWVztUztnE5dNZXallr+iQ4KQ1RQhEzV0OgfRAeF82np6pZqdxiOrT+paalBvakGEQHBCDeEyFRG176ghoa3ExYQinDS7SZzHeqNdTK1czo0HPsBUpOlGUZTIwL9DQigjw3HnxloaPgiAX4BCNEHoMXcSMbTIlM7p0PDsR8gmS1GmNACA39bsOPIxpWBlIaGtxPgZ+ATBCarUaZ0jkuTA+z12no/2+3XDmgdjkY/QIERep3S+saMrnBpjGPw08Og84eVXDaboWh3DWj0D5get5BXZdD58V8xu0InhmMjiHxAdgt2i0JjHavqA8pb4TRPTcPHMZHRWEivA/T+CNSz18Z3jXPDadOVRASGIzwgBA3GWjSYGnga38T2paHhs9Sb6lBnqkKEIQSRhjCZ2jlODaetExYVGI3IgAhUt5SjqrmSp2m9jUZ/oaq5CjVNFdRBhCIyKEqmdo5Tw5E/5xERIiooGvHBcahqLEFZU5FMVdGsR8O3KW8qRmVzKeJDEhAdFCNTO8e5q8btxtEgRsWOgb9eh6OVmTKF0Fw1jX5ATuUh/vLm0dGjZUrXOHfV2EVN9pwnHuYLTIqbimD/ABwo34Vmc5NItL8/W0PDB2k2NZFO7+a6PSl+ikztGueuGp/LFqt08kfaSaHJGBU1GmWNhThcmc7TmNFo/Y2GL3O4Oh3ljccxKnoUEkOHuOxFOXfVHBA9ir+fHrOSzoXRXIcthSt5GuuOtP5GwzdgxqBwb8r+NrFtBatIp+tJt88md03P1d0VrXbBcGyMj59GljkWWZV7kV1FvY52u42Gz8B0lX3Ygzp4Ao5WHURmxV6MiB6DCfEzRCIhnaxO6ZbhxAYPwLTE01HbXIZthWvIcju4DUdDwwth9qDeW8l6nW3kOdW0lGLagLMRQ7oNiGcOuEK3DIcxf/ivkRSWjE0F3yOnxvYURA0Nb8c2ItfhWPVB0uHFpMuDcOGIq3mqorDbbWgbF7qcbhkO62EC/IOwYPRtMJubsCjrfblGQ8MHYA6StIlFh9+D0dJIunw7gvyD+QrRF6kuXed0y3DUl99OT5qDM5LnI6N8M1blfMnTWp+I07WxamicHNjPYshVW006m17+M04fNA/TE+fIlWydDLpAt3sc+oK/To8rU+5BfEgSlh55FwV12ZSnzLUbmWto9DUFdUewJPsdxAcPxC9Jh9lscU/oQY8jfvUZG5yE68Y9DKO1Dh/vfwLNpnq+jvc9dtN9GhreAvtp9CcHnoLZ0oDrJzxEOtzzZ593y3C4H0YDJzExoWDSgHOwYNRdOF6Thi8zXoDFyp76Tn2PNk2tcZKxNd5iabaa8XX6n5FXfQCXjb4bkxLO5ek9pZuuGvtWjUL0LpeMvgezB16GnQWL8b/Mv/I1Wn+j4W18l/kKdhQswtmDrsAloxZyXe6Nnnavx5E209YVu2HS05iUeC425P4bS7PfajUtDY2TAuknd3pkQ780+02sJ92cmnQhfj3xKZZIyb2zHB0ZQW8Mj2C762CyNOHd3QtxsOJnXD76PrLqeymdTSb4wcrcO16YbnqGGhq9ZNmRN/Dj4dcwPuEc3D3tHRj8g3hvwwxLaX2pR/eb+l4bjjAb8W20NOODvQuRUbYJFw6/G1emPiy2UVuAHpyghkZP+SHrL1id/R4mJM7FnVPfgMGP/SxaVXemi8xwetaYu8Vw2De/2ErWYVUs+Gz/A9h54gfMSv4Vbpr4F0r2l8ajGY6GuxGNtkCE2WWTL9L+hG0F/8X05Ctw88RX4cd0UG7DtmbfvdFGN7hqdBLsEGQUrOdRT2hx1ktYk/02RsafjjunfIDQANd+kqqh0X3EJRA2FGgwVuFD8nqyK7Zg3sjfYUHKI+oWvTQVR9wyxuF2zl4Jwk6OmzN90f+eE4vx5cEHEOwfjt9M/xzJEeP5Hhoa7kQ1isK6g3hn581oMdfhugl/x7SBC6RBMQ117/jaLT2OU7g1ASUN2fhw960ob8rD5SlPYs6wu8V6jtxIQ8MFhIGwADXSbMLJTnd+ynsPizNfQGzIMNw57WMMCB0l16i4V9c8ZjjqaYqDK/gy7T7sKPwao2Jm4/apHyPUEOPmomj0d4Rvw5RWag0tGk1V+GTfnThcvgkzBl2L6ye+zl02T+O5HocVkrcMViqfKEhG6Wp8ceAemBUjfjX2r5iRfA2l9nxmQ+PUQW2AbeNoHXYUfIPvMh6C3j+ADOYtjEuYJzbsg9bYg4bjHHYr938O3o99J77FkKjTcPOUjxAdlNxaYDa3rhqahoY9qm5UNRXg3wfuwrGqHTgt6Ze4dsLrMPgH03pH982T9LHhiM6WFS6nahu+2H8HappLMGfEvbho9GPw1xloMMfWs6++qQAN38FiNWPlkRexLvcNRAQm4CZqdIdHnS4MRk5I9ZXx9HmPw+HWIQr3c/6HWJL1OBlNAK4c+zL5qTcws+mDomv4ErsKv8L3hx4i4zFiQeqLOHPInWIF1yWpMdJ4+oKTYzhtYO7b0qynsOX4+wg1JOBq6nrHJ1xKa8QtO3wsKI1NM6j+D1NJLmn6Tytdiu/Tf486UzlmD74Dl415HgH6ULYVfU6eNniF4ajda7O5Bt9nPIg9RV8iKjAZV4z9GyYMWMC3EBMNfefDapxc0ksWUw/zAGpbijBt4K9xZerfEWxgF9FVbRH3mZ0s4/EKw2HYtx8tlnr8mPkIdhR8giBDOC4e8yJOT77NcSNCPXHNlHwBUnhq/MTFSEch2jeIOwo+xrLDj6PJVIsZybdiQcpLCNSHiw1b9zv5kvcaw3GG2dqCtTkvY9Ox1/lr5mYl30lG9AKvSLUa2elr98B5P0JOMiIkR3/CXJrJSFYeeQrbCj6En86Ac4fdh7kjH4XeL5Dvx2XtZW661xqOahhq4GDJIvyY9RAqGo9gcOQsXD72dQyNmsW20PApVHXTIb9mK344dD8KqnciNnQkFoz5K8YNuEKs5nKX2/bhoN9VvLrHcUZtSzFWHXkCewo/g87PH7MG/wZzhz+KsMABVMFUFGqZRJ2LsGp5ot1iIS+TQH9EVDktxHUX+7qvbynBumMvYfvx9/id9FOSbsBF5EVEBg6y7egD+Jzh2FfukYrVWH74URTU7kZYQDzOHvoAZg+5B0H6CN7Fs81EoyUNh8X5nr4hHJ+Fq5Soc+ZitZhrseX4W9ic+yoZThkGRZ6GS0a/jFFxF7Ru3jr2aW3wvBufMxwuDDplhVUuH2yyurZiX9EX+Cnnzyipz0J4cAJmDVqIWYPvQTjrifhefMEFqeFJhAHUG4uxLf9tbC94j7yEUiSGpuKcEY9jWtL1JAN2Z4hUOz5bynomJhf2Eft7Oz7Y43SOVTEjs+xHbMh5CfnVO2AwBGNs/KU4k3qjIZGz5VZkSNJvlu2iWHLDEus8cSu6r6LWiw1WW4R8drh6U+Xxmu3Uq/wdWeU/otnShKERM3HuiMeQGn8Z/yFZf6LfGI4QJBMpIRss1hOVNWRgY+4rZEyL0WCsQ2RQIiYn/RozBv0GsSFjSOikBGw/6SqI6mCGo918akPUiVjY6qmiKQs7j3+I/cVfoqapGKEBERibsABnDX8ECaFjaStZf3L3/kS/MBxWBG4AFObfrbMwomgiXQeTtQl5lRuwJf8fOFa9CU3GZkSTWzcqbj5mkmuXGD6V3yzoPkTO/QH2MJbiun3YXfghjS1XkNGcQLA+GEOjz8EZQ36P4THnweAXQiVm/beQAe/JmaG1yqP/0O9cNZeQ+my2NqOwZhf2FX+GzNJFqKOBK8ilGBA2CqNj5mNi4nWIDxuPAH/bK7zFTBHTAvownWBxbrQsVa1KtvRrNWjvQBaaI8+Tzo+NFUV5bBgtDSitP4i0ki+RXbGcxo3HYLWaqLeOox7lSkxJvBUDaYCv9wuSR2KlZwv69pbiephTznBEi9gqavqm4nOdEvFGUwWKa/fgQOnXyC5fTsZUghaTFRHBkTTAnYjBNE4aGTcPSRHTEOQfRbs5c+dUxaSPVxhOe7eTGXyLuQZFtXtxpHI5jldvQ0ldGg3kaxCo1yEiYABGxl5Cjce1GBgxHcEG8TZmXiT2zY1ExNRUZojeUV7Pc2r2OKqg+ZLRubDZWKmqKQeFdbvI1fsJRytXo7Y5Fy0WK7l/QHhgMGKCh9FnDBLCJlKPNZmW4xAVNJz/yEqHvh0YK1YrzEozqlpyUVaXQb3HAZTV70N541FUUjnqyUVlb1k2+PvTOQ7GiJgLuauVFD6TyjDCSWPQUX2p6Qz7cP/nFDUcV1H7J7IOamE7crtqWwpQ0ZiNysYsUtJ0lDSkkaKmo4F6LyvVLukxX7KaDiSNDdaHUQsejQB9BAL8ImkZQuODYD7z5O9HhkZLdusJz1kxwaKY+XO5rbDQshFGcyOaLXW8x2i2VNJYrYHSrLQP4M92kstQQyziwifQQH08EsInITZoDGJDRiIiaAg/bwdOLb3vNZrhdIqsGj7QZeMVkSRceVXL2lZf59rH7r9rMlXyi4JGC/swA6jj4woLjbnY703YlDpzpdix/P0M5GQZ+OsomGEZaLwVoA9HoH84N7wg/0huhP78YXudI5oBUQjeIJDoW8vBF5r1uIpmOBoaPcDZyFZDQ6MLNMPR0OgBmuFoaHQb4P8BoeDkYHQnqLsAAAAASUVORK5CYII="/>
          <p:cNvSpPr>
            <a:spLocks noChangeAspect="1" noChangeArrowheads="1"/>
          </p:cNvSpPr>
          <p:nvPr/>
        </p:nvSpPr>
        <p:spPr bwMode="auto">
          <a:xfrm>
            <a:off x="1676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Arial" charset="0"/>
              <a:cs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77549" y="4784483"/>
            <a:ext cx="23379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REACHES</a:t>
            </a:r>
          </a:p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Over 100 million active and passive job seekers across  1000’s of sites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74446" y="2405834"/>
            <a:ext cx="1691777" cy="89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TARGETS </a:t>
            </a:r>
          </a:p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The right job seekers, on the right sites at the right time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24033" y="2384404"/>
            <a:ext cx="24087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OPTIMIZES</a:t>
            </a:r>
          </a:p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Campaign strategies in real-time delivering maximum performance and higher quality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003130" y="4883694"/>
            <a:ext cx="2327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MATCHES</a:t>
            </a:r>
          </a:p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Instantly matching qualified passive candidates in our vast database — no search required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36603" y="2401005"/>
            <a:ext cx="22701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SCREENS</a:t>
            </a:r>
          </a:p>
          <a:p>
            <a:pPr algn="ct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Grades and ranks applicants </a:t>
            </a:r>
            <a:b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so you can focus on most qualified applicants first</a:t>
            </a:r>
          </a:p>
        </p:txBody>
      </p:sp>
      <p:sp>
        <p:nvSpPr>
          <p:cNvPr id="66" name="Oval 65"/>
          <p:cNvSpPr/>
          <p:nvPr/>
        </p:nvSpPr>
        <p:spPr>
          <a:xfrm>
            <a:off x="4774940" y="3276957"/>
            <a:ext cx="2455551" cy="2540003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MORE QUALITY APPLICANTS</a:t>
            </a:r>
            <a:br>
              <a:rPr lang="en-US" b="1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b="1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-------------------------</a:t>
            </a:r>
            <a:br>
              <a:rPr lang="en-US" b="1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b="1" dirty="0">
                <a:solidFill>
                  <a:sysClr val="windowText" lastClr="000000"/>
                </a:solidFill>
                <a:latin typeface="Helvetica Neue" charset="0"/>
                <a:ea typeface="Helvetica Neue" charset="0"/>
                <a:cs typeface="Helvetica Neue" charset="0"/>
              </a:rPr>
              <a:t>LESS TIME, LESS HASSLE</a:t>
            </a:r>
          </a:p>
        </p:txBody>
      </p:sp>
      <p:cxnSp>
        <p:nvCxnSpPr>
          <p:cNvPr id="71" name="Elbow Connector 70"/>
          <p:cNvCxnSpPr/>
          <p:nvPr/>
        </p:nvCxnSpPr>
        <p:spPr>
          <a:xfrm rot="5400000" flipH="1">
            <a:off x="3531131" y="3986507"/>
            <a:ext cx="1374241" cy="1666527"/>
          </a:xfrm>
          <a:prstGeom prst="bentConnector4">
            <a:avLst>
              <a:gd name="adj1" fmla="val -16635"/>
              <a:gd name="adj2" fmla="val 60155"/>
            </a:avLst>
          </a:prstGeom>
          <a:ln w="19050">
            <a:solidFill>
              <a:srgbClr val="4F81B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rot="16200000" flipV="1">
            <a:off x="2184141" y="2166331"/>
            <a:ext cx="2864882" cy="2292610"/>
          </a:xfrm>
          <a:prstGeom prst="bentConnector4">
            <a:avLst>
              <a:gd name="adj1" fmla="val 38141"/>
              <a:gd name="adj2" fmla="val 124927"/>
            </a:avLst>
          </a:prstGeom>
          <a:ln w="19050">
            <a:solidFill>
              <a:srgbClr val="4F81B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/>
          <p:nvPr/>
        </p:nvCxnSpPr>
        <p:spPr>
          <a:xfrm rot="5400000" flipH="1" flipV="1">
            <a:off x="7049259" y="4075347"/>
            <a:ext cx="1252596" cy="1800711"/>
          </a:xfrm>
          <a:prstGeom prst="bentConnector4">
            <a:avLst>
              <a:gd name="adj1" fmla="val -18250"/>
              <a:gd name="adj2" fmla="val 59398"/>
            </a:avLst>
          </a:prstGeom>
          <a:ln w="19050">
            <a:solidFill>
              <a:srgbClr val="4F81B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/>
          <p:nvPr/>
        </p:nvCxnSpPr>
        <p:spPr>
          <a:xfrm flipV="1">
            <a:off x="6825772" y="1880197"/>
            <a:ext cx="2574165" cy="1813477"/>
          </a:xfrm>
          <a:prstGeom prst="bentConnector3">
            <a:avLst>
              <a:gd name="adj1" fmla="val 50000"/>
            </a:avLst>
          </a:prstGeom>
          <a:ln w="19050">
            <a:solidFill>
              <a:srgbClr val="4F81B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75" idx="1"/>
          </p:cNvCxnSpPr>
          <p:nvPr/>
        </p:nvCxnSpPr>
        <p:spPr>
          <a:xfrm rot="5400000" flipH="1" flipV="1">
            <a:off x="5500176" y="2283384"/>
            <a:ext cx="1076927" cy="2031430"/>
          </a:xfrm>
          <a:prstGeom prst="bentConnector4">
            <a:avLst>
              <a:gd name="adj1" fmla="val 52603"/>
              <a:gd name="adj2" fmla="val 112503"/>
            </a:avLst>
          </a:prstGeom>
          <a:ln w="19050">
            <a:solidFill>
              <a:srgbClr val="4F81BD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ircular Arrow 75"/>
          <p:cNvSpPr/>
          <p:nvPr/>
        </p:nvSpPr>
        <p:spPr>
          <a:xfrm rot="12135774">
            <a:off x="4612327" y="3211772"/>
            <a:ext cx="2811643" cy="2891387"/>
          </a:xfrm>
          <a:prstGeom prst="circularArrow">
            <a:avLst>
              <a:gd name="adj1" fmla="val 3244"/>
              <a:gd name="adj2" fmla="val 928393"/>
              <a:gd name="adj3" fmla="val 13629838"/>
              <a:gd name="adj4" fmla="val 17605643"/>
              <a:gd name="adj5" fmla="val 5789"/>
            </a:avLst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>
              <a:solidFill>
                <a:srgbClr val="0A4E62"/>
              </a:solidFill>
              <a:ea typeface="Arial" charset="0"/>
              <a:cs typeface="Arial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27448" y="4006843"/>
            <a:ext cx="1288462" cy="738235"/>
            <a:chOff x="2463800" y="4910138"/>
            <a:chExt cx="1925638" cy="1103313"/>
          </a:xfrm>
          <a:solidFill>
            <a:srgbClr val="666666"/>
          </a:solidFill>
        </p:grpSpPr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2463800" y="4910138"/>
              <a:ext cx="1925638" cy="1103313"/>
            </a:xfrm>
            <a:custGeom>
              <a:avLst/>
              <a:gdLst>
                <a:gd name="T0" fmla="*/ 140 w 171"/>
                <a:gd name="T1" fmla="*/ 82 h 98"/>
                <a:gd name="T2" fmla="*/ 30 w 171"/>
                <a:gd name="T3" fmla="*/ 82 h 98"/>
                <a:gd name="T4" fmla="*/ 30 w 171"/>
                <a:gd name="T5" fmla="*/ 11 h 98"/>
                <a:gd name="T6" fmla="*/ 140 w 171"/>
                <a:gd name="T7" fmla="*/ 11 h 98"/>
                <a:gd name="T8" fmla="*/ 140 w 171"/>
                <a:gd name="T9" fmla="*/ 82 h 98"/>
                <a:gd name="T10" fmla="*/ 168 w 171"/>
                <a:gd name="T11" fmla="*/ 86 h 98"/>
                <a:gd name="T12" fmla="*/ 150 w 171"/>
                <a:gd name="T13" fmla="*/ 86 h 98"/>
                <a:gd name="T14" fmla="*/ 150 w 171"/>
                <a:gd name="T15" fmla="*/ 2 h 98"/>
                <a:gd name="T16" fmla="*/ 148 w 171"/>
                <a:gd name="T17" fmla="*/ 0 h 98"/>
                <a:gd name="T18" fmla="*/ 23 w 171"/>
                <a:gd name="T19" fmla="*/ 0 h 98"/>
                <a:gd name="T20" fmla="*/ 21 w 171"/>
                <a:gd name="T21" fmla="*/ 2 h 98"/>
                <a:gd name="T22" fmla="*/ 21 w 171"/>
                <a:gd name="T23" fmla="*/ 86 h 98"/>
                <a:gd name="T24" fmla="*/ 2 w 171"/>
                <a:gd name="T25" fmla="*/ 86 h 98"/>
                <a:gd name="T26" fmla="*/ 0 w 171"/>
                <a:gd name="T27" fmla="*/ 88 h 98"/>
                <a:gd name="T28" fmla="*/ 0 w 171"/>
                <a:gd name="T29" fmla="*/ 88 h 98"/>
                <a:gd name="T30" fmla="*/ 9 w 171"/>
                <a:gd name="T31" fmla="*/ 98 h 98"/>
                <a:gd name="T32" fmla="*/ 161 w 171"/>
                <a:gd name="T33" fmla="*/ 98 h 98"/>
                <a:gd name="T34" fmla="*/ 171 w 171"/>
                <a:gd name="T35" fmla="*/ 88 h 98"/>
                <a:gd name="T36" fmla="*/ 171 w 171"/>
                <a:gd name="T37" fmla="*/ 88 h 98"/>
                <a:gd name="T38" fmla="*/ 168 w 171"/>
                <a:gd name="T39" fmla="*/ 8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" h="98">
                  <a:moveTo>
                    <a:pt x="140" y="82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140" y="11"/>
                    <a:pt x="140" y="11"/>
                    <a:pt x="140" y="11"/>
                  </a:cubicBezTo>
                  <a:lnTo>
                    <a:pt x="140" y="82"/>
                  </a:lnTo>
                  <a:close/>
                  <a:moveTo>
                    <a:pt x="168" y="86"/>
                  </a:moveTo>
                  <a:cubicBezTo>
                    <a:pt x="150" y="86"/>
                    <a:pt x="150" y="86"/>
                    <a:pt x="150" y="86"/>
                  </a:cubicBezTo>
                  <a:cubicBezTo>
                    <a:pt x="150" y="2"/>
                    <a:pt x="150" y="2"/>
                    <a:pt x="150" y="2"/>
                  </a:cubicBezTo>
                  <a:cubicBezTo>
                    <a:pt x="150" y="1"/>
                    <a:pt x="149" y="0"/>
                    <a:pt x="14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1" y="86"/>
                    <a:pt x="0" y="87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4"/>
                    <a:pt x="4" y="98"/>
                    <a:pt x="9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6" y="98"/>
                    <a:pt x="171" y="94"/>
                    <a:pt x="171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87"/>
                    <a:pt x="170" y="86"/>
                    <a:pt x="168" y="8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3128963" y="5135563"/>
              <a:ext cx="595313" cy="573088"/>
            </a:xfrm>
            <a:custGeom>
              <a:avLst/>
              <a:gdLst>
                <a:gd name="T0" fmla="*/ 15 w 53"/>
                <a:gd name="T1" fmla="*/ 32 h 51"/>
                <a:gd name="T2" fmla="*/ 9 w 53"/>
                <a:gd name="T3" fmla="*/ 49 h 51"/>
                <a:gd name="T4" fmla="*/ 10 w 53"/>
                <a:gd name="T5" fmla="*/ 51 h 51"/>
                <a:gd name="T6" fmla="*/ 12 w 53"/>
                <a:gd name="T7" fmla="*/ 51 h 51"/>
                <a:gd name="T8" fmla="*/ 26 w 53"/>
                <a:gd name="T9" fmla="*/ 40 h 51"/>
                <a:gd name="T10" fmla="*/ 41 w 53"/>
                <a:gd name="T11" fmla="*/ 51 h 51"/>
                <a:gd name="T12" fmla="*/ 42 w 53"/>
                <a:gd name="T13" fmla="*/ 51 h 51"/>
                <a:gd name="T14" fmla="*/ 43 w 53"/>
                <a:gd name="T15" fmla="*/ 51 h 51"/>
                <a:gd name="T16" fmla="*/ 43 w 53"/>
                <a:gd name="T17" fmla="*/ 49 h 51"/>
                <a:gd name="T18" fmla="*/ 38 w 53"/>
                <a:gd name="T19" fmla="*/ 32 h 51"/>
                <a:gd name="T20" fmla="*/ 52 w 53"/>
                <a:gd name="T21" fmla="*/ 21 h 51"/>
                <a:gd name="T22" fmla="*/ 53 w 53"/>
                <a:gd name="T23" fmla="*/ 19 h 51"/>
                <a:gd name="T24" fmla="*/ 51 w 53"/>
                <a:gd name="T25" fmla="*/ 18 h 51"/>
                <a:gd name="T26" fmla="*/ 33 w 53"/>
                <a:gd name="T27" fmla="*/ 18 h 51"/>
                <a:gd name="T28" fmla="*/ 28 w 53"/>
                <a:gd name="T29" fmla="*/ 1 h 51"/>
                <a:gd name="T30" fmla="*/ 26 w 53"/>
                <a:gd name="T31" fmla="*/ 0 h 51"/>
                <a:gd name="T32" fmla="*/ 25 w 53"/>
                <a:gd name="T33" fmla="*/ 1 h 51"/>
                <a:gd name="T34" fmla="*/ 19 w 53"/>
                <a:gd name="T35" fmla="*/ 18 h 51"/>
                <a:gd name="T36" fmla="*/ 1 w 53"/>
                <a:gd name="T37" fmla="*/ 18 h 51"/>
                <a:gd name="T38" fmla="*/ 0 w 53"/>
                <a:gd name="T39" fmla="*/ 19 h 51"/>
                <a:gd name="T40" fmla="*/ 0 w 53"/>
                <a:gd name="T41" fmla="*/ 21 h 51"/>
                <a:gd name="T42" fmla="*/ 15 w 53"/>
                <a:gd name="T43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51">
                  <a:moveTo>
                    <a:pt x="15" y="3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50"/>
                    <a:pt x="10" y="51"/>
                  </a:cubicBezTo>
                  <a:cubicBezTo>
                    <a:pt x="10" y="51"/>
                    <a:pt x="11" y="51"/>
                    <a:pt x="12" y="5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1"/>
                  </a:cubicBezTo>
                  <a:cubicBezTo>
                    <a:pt x="43" y="50"/>
                    <a:pt x="43" y="49"/>
                    <a:pt x="43" y="49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19"/>
                  </a:cubicBezTo>
                  <a:cubicBezTo>
                    <a:pt x="52" y="18"/>
                    <a:pt x="52" y="18"/>
                    <a:pt x="51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5" y="0"/>
                    <a:pt x="25" y="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8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15" y="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32221" y="3883934"/>
            <a:ext cx="733374" cy="732464"/>
            <a:chOff x="2835275" y="2944813"/>
            <a:chExt cx="1279525" cy="1277937"/>
          </a:xfrm>
          <a:solidFill>
            <a:srgbClr val="666666"/>
          </a:solidFill>
        </p:grpSpPr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32222" y="1465052"/>
            <a:ext cx="882155" cy="882155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49307" y="1426676"/>
            <a:ext cx="800453" cy="978332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09390" y="1141454"/>
            <a:ext cx="60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with the programmatic job posting that does it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idx="1"/>
          </p:nvPr>
        </p:nvSpPr>
        <p:spPr>
          <a:xfrm>
            <a:off x="2230507" y="6450501"/>
            <a:ext cx="3962400" cy="1327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MAXIMUM REACH TO TALENT ACROSS 1000’s of SITES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44096" y="530573"/>
            <a:ext cx="8133896" cy="176313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Vast reach to active and passive talent</a:t>
            </a:r>
            <a:r>
              <a:rPr lang="en-US" sz="31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31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dirty="0">
                <a:solidFill>
                  <a:srgbClr val="4F81BD"/>
                </a:solidFill>
                <a:latin typeface="Helvetica" charset="0"/>
                <a:ea typeface="Helvetica" charset="0"/>
                <a:cs typeface="Helvetica" charset="0"/>
              </a:rPr>
              <a:t>on the largest recruitment ad network in North America</a:t>
            </a:r>
            <a:r>
              <a:rPr lang="en-US" dirty="0">
                <a:solidFill>
                  <a:srgbClr val="4F81BD"/>
                </a:solidFill>
              </a:rPr>
              <a:t/>
            </a:r>
            <a:br>
              <a:rPr lang="en-US" dirty="0">
                <a:solidFill>
                  <a:srgbClr val="4F81BD"/>
                </a:solidFill>
              </a:rPr>
            </a:br>
            <a:r>
              <a:rPr lang="en-US" dirty="0">
                <a:solidFill>
                  <a:srgbClr val="ED1C24"/>
                </a:solidFill>
              </a:rPr>
              <a:t> </a:t>
            </a:r>
            <a:br>
              <a:rPr lang="en-US" dirty="0">
                <a:solidFill>
                  <a:srgbClr val="ED1C24"/>
                </a:solidFill>
              </a:rPr>
            </a:br>
            <a:endParaRPr lang="en-US" dirty="0">
              <a:solidFill>
                <a:srgbClr val="ED1C24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698" y="1315102"/>
            <a:ext cx="8727312" cy="485886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5021680" y="1597235"/>
            <a:ext cx="2345306" cy="2293291"/>
            <a:chOff x="3555847" y="1185854"/>
            <a:chExt cx="2345306" cy="2293291"/>
          </a:xfrm>
        </p:grpSpPr>
        <p:sp>
          <p:nvSpPr>
            <p:cNvPr id="63" name="Oval 62"/>
            <p:cNvSpPr/>
            <p:nvPr/>
          </p:nvSpPr>
          <p:spPr>
            <a:xfrm>
              <a:off x="3555847" y="1185854"/>
              <a:ext cx="2311207" cy="22932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4E62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74268" y="1231926"/>
              <a:ext cx="2326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1,000+</a:t>
              </a:r>
              <a:endParaRPr lang="en-US" sz="1600" dirty="0">
                <a:solidFill>
                  <a:srgbClr val="ED1C24"/>
                </a:solidFill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2262" y="2028011"/>
              <a:ext cx="740333" cy="28621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2357" y="2065813"/>
              <a:ext cx="1248997" cy="241923"/>
            </a:xfrm>
            <a:prstGeom prst="rect">
              <a:avLst/>
            </a:prstGeom>
          </p:spPr>
        </p:pic>
        <p:pic>
          <p:nvPicPr>
            <p:cNvPr id="67" name="Picture 6" descr="http://fileserver.thejobnetwork.com/Content/Public/NetworkLogos/Partners/23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446" y="2670402"/>
              <a:ext cx="987495" cy="263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67" descr="http://fileserver.thejobnetwork.com/Content/Public/NetworkLogos/Partners/246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482" y="2977740"/>
              <a:ext cx="935215" cy="274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6529" y="2399385"/>
              <a:ext cx="1304968" cy="203895"/>
            </a:xfrm>
            <a:prstGeom prst="rect">
              <a:avLst/>
            </a:prstGeom>
          </p:spPr>
        </p:pic>
        <p:pic>
          <p:nvPicPr>
            <p:cNvPr id="70" name="Picture 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454" y="2329439"/>
              <a:ext cx="712316" cy="31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8" descr="mage result for beyond.com logo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382" y="2667386"/>
              <a:ext cx="696946" cy="22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3961195" y="1562339"/>
              <a:ext cx="1535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INDUSTRY</a:t>
              </a:r>
              <a:endParaRPr lang="en-US" sz="2000" dirty="0">
                <a:solidFill>
                  <a:srgbClr val="ED1C24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606521" y="3956946"/>
            <a:ext cx="2086794" cy="1833322"/>
            <a:chOff x="6090318" y="1553341"/>
            <a:chExt cx="2326885" cy="2044250"/>
          </a:xfrm>
        </p:grpSpPr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6196356" y="1585911"/>
              <a:ext cx="2027397" cy="20116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090318" y="1553341"/>
              <a:ext cx="2326885" cy="583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20+ </a:t>
              </a:r>
              <a:endParaRPr lang="en-US" sz="2800" dirty="0">
                <a:solidFill>
                  <a:srgbClr val="ED1C24"/>
                </a:solidFill>
              </a:endParaRPr>
            </a:p>
          </p:txBody>
        </p:sp>
        <p:pic>
          <p:nvPicPr>
            <p:cNvPr id="76" name="Picture 14" descr="http://fileserver.thejobnetwork.com/Content/Public/NetworkLogos/Vendors/363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961" y="2291359"/>
              <a:ext cx="696493" cy="5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6" descr="http://fileserver.thejobnetwork.com/Content/Public/NetworkLogos/Vendors/2140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938" y="2186774"/>
              <a:ext cx="755954" cy="380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http://fileserver.thejobnetwork.com/Content/Public/NetworkLogos/Vendors/3655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298" y="2670900"/>
              <a:ext cx="1026924" cy="23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0" descr="http://fileserver.thejobnetwork.com/Content/Public/NetworkLogos/Partners/2244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170" y="2946740"/>
              <a:ext cx="1428750" cy="17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2" descr="iversity job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9910" y="3188977"/>
              <a:ext cx="920281" cy="231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6722084" y="1905209"/>
              <a:ext cx="1063351" cy="41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NICHE</a:t>
              </a:r>
              <a:endParaRPr lang="en-US" dirty="0">
                <a:solidFill>
                  <a:srgbClr val="ED1C24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2133821" y="1853624"/>
            <a:ext cx="2338801" cy="2293291"/>
            <a:chOff x="672993" y="1502527"/>
            <a:chExt cx="2338801" cy="2293291"/>
          </a:xfrm>
        </p:grpSpPr>
        <p:sp>
          <p:nvSpPr>
            <p:cNvPr id="83" name="Oval 82"/>
            <p:cNvSpPr/>
            <p:nvPr/>
          </p:nvSpPr>
          <p:spPr>
            <a:xfrm>
              <a:off x="672993" y="1502527"/>
              <a:ext cx="2311207" cy="22932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A4E62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4909" y="1528792"/>
              <a:ext cx="2326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100+</a:t>
              </a:r>
              <a:endParaRPr lang="en-US" sz="2000" dirty="0">
                <a:solidFill>
                  <a:srgbClr val="ED1C24"/>
                </a:solidFill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41202" y="2587528"/>
              <a:ext cx="804250" cy="289309"/>
            </a:xfrm>
            <a:prstGeom prst="rect">
              <a:avLst/>
            </a:prstGeom>
          </p:spPr>
        </p:pic>
        <p:pic>
          <p:nvPicPr>
            <p:cNvPr id="86" name="Picture 12" descr="topusajobs.com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190" y="3322481"/>
              <a:ext cx="1169746" cy="203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glassdoor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6101" y="2934845"/>
              <a:ext cx="1072129" cy="290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753" y="2950670"/>
              <a:ext cx="640424" cy="269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2" descr="mage result for jobs2careers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2426" y="2643093"/>
              <a:ext cx="1065260" cy="25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4" descr="http://fileserver.thejobnetwork.com/Content/Public/NetworkLogos/Vendors/1545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22" y="2298383"/>
              <a:ext cx="1203258" cy="280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520" y="2269527"/>
              <a:ext cx="740643" cy="244168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160258" y="1851380"/>
              <a:ext cx="1422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NATIONAL</a:t>
              </a:r>
              <a:endParaRPr lang="en-US" sz="1600" dirty="0">
                <a:solidFill>
                  <a:srgbClr val="ED1C24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520815" y="1923860"/>
            <a:ext cx="2326885" cy="1752600"/>
            <a:chOff x="1940302" y="3479800"/>
            <a:chExt cx="2326885" cy="1752600"/>
          </a:xfrm>
        </p:grpSpPr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2230286" y="3479800"/>
              <a:ext cx="1766293" cy="17526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6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4E62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940302" y="3569273"/>
              <a:ext cx="23268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D1C24"/>
                  </a:solidFill>
                  <a:latin typeface="Helvetica Neue" charset="0"/>
                  <a:ea typeface="Helvetica Neue" charset="0"/>
                  <a:cs typeface="Helvetica Neue" charset="0"/>
                </a:rPr>
                <a:t>SOCIAL</a:t>
              </a:r>
              <a:endParaRPr lang="en-US" sz="2000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96" name="Picture 6" descr="glassdoor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48042" y="4725689"/>
              <a:ext cx="932919" cy="2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mage result for facebook logo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597" y="4212195"/>
              <a:ext cx="447957" cy="4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mage result for twitter logo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7642" y="4214958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Box 98"/>
            <p:cNvSpPr txBox="1"/>
            <p:nvPr/>
          </p:nvSpPr>
          <p:spPr>
            <a:xfrm>
              <a:off x="2448197" y="3830317"/>
              <a:ext cx="129325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ED1C24"/>
                  </a:solidFill>
                  <a:latin typeface="Helvetica Neue" charset="0"/>
                  <a:ea typeface="Helvetica Neue" charset="0"/>
                  <a:cs typeface="Helvetica Neue" charset="0"/>
                </a:rPr>
                <a:t>NETWORKS</a:t>
              </a:r>
              <a:endParaRPr lang="en-US" sz="1300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033520" y="3755355"/>
            <a:ext cx="2433299" cy="2455166"/>
            <a:chOff x="4550972" y="3528544"/>
            <a:chExt cx="2433299" cy="2455166"/>
          </a:xfrm>
        </p:grpSpPr>
        <p:sp>
          <p:nvSpPr>
            <p:cNvPr id="101" name="Oval 100"/>
            <p:cNvSpPr/>
            <p:nvPr/>
          </p:nvSpPr>
          <p:spPr>
            <a:xfrm>
              <a:off x="4550972" y="3569273"/>
              <a:ext cx="2433299" cy="24144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A4E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A4E62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38806" y="3528544"/>
              <a:ext cx="2326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600+ </a:t>
              </a:r>
              <a:endParaRPr lang="en-US" sz="2800" dirty="0">
                <a:solidFill>
                  <a:srgbClr val="ED1C24"/>
                </a:solidFill>
              </a:endParaRPr>
            </a:p>
          </p:txBody>
        </p:sp>
        <p:pic>
          <p:nvPicPr>
            <p:cNvPr id="103" name="Picture 5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357" y="4293682"/>
              <a:ext cx="533147" cy="40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22" descr="mage result for mlive logo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82421" y="5036305"/>
              <a:ext cx="567231" cy="259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4" descr="mage result for new york times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0553" y="4313408"/>
              <a:ext cx="599636" cy="401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6" descr="mage result for los angeles times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07121" y="4330204"/>
              <a:ext cx="481440" cy="406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825" y="4750674"/>
              <a:ext cx="1198546" cy="187156"/>
            </a:xfrm>
            <a:prstGeom prst="rect">
              <a:avLst/>
            </a:prstGeom>
          </p:spPr>
        </p:pic>
        <p:pic>
          <p:nvPicPr>
            <p:cNvPr id="114" name="Picture 28" descr="mage result for tulsaworld.com  logo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95089" y="4984343"/>
              <a:ext cx="893200" cy="23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6" descr="http://joshstein.org/wp-content/uploads/2013/03/wral-logo.jp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92404" y="5726971"/>
              <a:ext cx="656454" cy="162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30" descr="mage result for chicago tribune logo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886" y="5283497"/>
              <a:ext cx="978771" cy="183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32" descr="mage result for cleveland.com logo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132" b="16976"/>
            <a:stretch/>
          </p:blipFill>
          <p:spPr bwMode="auto">
            <a:xfrm>
              <a:off x="5832350" y="4761421"/>
              <a:ext cx="1033663" cy="201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" name="TextBox 167"/>
            <p:cNvSpPr txBox="1"/>
            <p:nvPr/>
          </p:nvSpPr>
          <p:spPr>
            <a:xfrm>
              <a:off x="5263797" y="3855718"/>
              <a:ext cx="1063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ED1C24"/>
                  </a:solidFill>
                  <a:latin typeface="Franklin Gothic Medium" charset="0"/>
                  <a:ea typeface="Franklin Gothic Medium" charset="0"/>
                  <a:cs typeface="Franklin Gothic Medium" charset="0"/>
                </a:rPr>
                <a:t>LOCAL</a:t>
              </a:r>
              <a:endParaRPr lang="en-US" sz="2400" dirty="0">
                <a:solidFill>
                  <a:srgbClr val="ED1C24"/>
                </a:solidFill>
              </a:endParaRPr>
            </a:p>
          </p:txBody>
        </p:sp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3242" y="5020254"/>
              <a:ext cx="588350" cy="196453"/>
            </a:xfrm>
            <a:prstGeom prst="rect">
              <a:avLst/>
            </a:prstGeom>
          </p:spPr>
        </p:pic>
        <p:pic>
          <p:nvPicPr>
            <p:cNvPr id="170" name="Picture 34" descr="http://fileserver.thejobnetwork.com/Content/Public/NetworkLogos/Partners/2555.png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5520" y="5499492"/>
              <a:ext cx="1038988" cy="180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36" descr="http://fileserver.thejobnetwork.com/Content/Public/NetworkLogos/Partners/2280.pn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631" y="5286738"/>
              <a:ext cx="932300" cy="18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38" descr="mage result for orlando sentinel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15834" y="4389094"/>
              <a:ext cx="511578" cy="276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16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7108144" y="2885952"/>
            <a:ext cx="1271286" cy="2462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09521" y="2058911"/>
            <a:ext cx="7152639" cy="4057077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115550" y="5959729"/>
            <a:ext cx="6130050" cy="33390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400" y="459821"/>
            <a:ext cx="10515600" cy="8501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Data-Driven Job Posting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04513" y="1199902"/>
            <a:ext cx="80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Dynamic job-level campaigns target and engage the right candidates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00782" y="3530634"/>
            <a:ext cx="109036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Dynamic CPC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Bidding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07380" y="4021839"/>
            <a:ext cx="877164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Quality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Monitoring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By Source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7269" y="4676556"/>
            <a:ext cx="99738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Budget 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Optimization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2204" y="5991310"/>
            <a:ext cx="4496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METRICS: JOB AD VIEWS, APPLICANT RESPONSE, MATCH SCORE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15550" y="1879600"/>
            <a:ext cx="6130050" cy="333908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617213" y="1923593"/>
            <a:ext cx="51267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DATA: MATCH DATA, HISTORICAL PERFORMANCE, PREDICTIVE ANALYTICS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94000" y="2618810"/>
            <a:ext cx="6634480" cy="2927550"/>
          </a:xfrm>
          <a:prstGeom prst="rect">
            <a:avLst/>
          </a:prstGeom>
          <a:noFill/>
          <a:ln w="19050">
            <a:solidFill>
              <a:srgbClr val="6666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812088" y="2440688"/>
            <a:ext cx="4580072" cy="33682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539687" y="2492525"/>
            <a:ext cx="2980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REAL-TIME JOB MATCHING TECHNOLOGY</a:t>
            </a:r>
          </a:p>
        </p:txBody>
      </p:sp>
      <p:sp>
        <p:nvSpPr>
          <p:cNvPr id="53" name="Oval 52"/>
          <p:cNvSpPr/>
          <p:nvPr/>
        </p:nvSpPr>
        <p:spPr>
          <a:xfrm>
            <a:off x="8797146" y="3312132"/>
            <a:ext cx="1435260" cy="1435260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9000053" y="3672820"/>
            <a:ext cx="1029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JOB SEEKER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10046" y="2960645"/>
            <a:ext cx="109036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DISTRIBUTE </a:t>
            </a:r>
            <a:b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&amp; OPTIMIZE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795984" y="2896112"/>
            <a:ext cx="1271286" cy="2462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094836" y="3581434"/>
            <a:ext cx="67358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NLP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Parsing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137317" y="4727356"/>
            <a:ext cx="58862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Match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Title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66785" y="4072639"/>
            <a:ext cx="729687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Title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&amp; Skills </a:t>
            </a:r>
            <a:b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Indexing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82627" y="2960645"/>
            <a:ext cx="89800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IDENTIFY </a:t>
            </a:r>
            <a:b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JOB TYPE</a:t>
            </a:r>
          </a:p>
        </p:txBody>
      </p:sp>
      <p:sp>
        <p:nvSpPr>
          <p:cNvPr id="63" name="Right Arrow 62"/>
          <p:cNvSpPr/>
          <p:nvPr/>
        </p:nvSpPr>
        <p:spPr>
          <a:xfrm>
            <a:off x="3503994" y="3868714"/>
            <a:ext cx="462988" cy="440632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44861" y="2898041"/>
            <a:ext cx="1271286" cy="24628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581811" y="3581434"/>
            <a:ext cx="99738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Job Ad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Optimization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00246" y="4072639"/>
            <a:ext cx="960519" cy="611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Targeted 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Distribution </a:t>
            </a:r>
          </a:p>
          <a:p>
            <a:pPr algn="ctr"/>
            <a:r>
              <a:rPr lang="en-US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Plan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95437" y="2960645"/>
            <a:ext cx="97013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CREATE </a:t>
            </a:r>
            <a:b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125" b="1" dirty="0">
                <a:latin typeface="Helvetica Neue" charset="0"/>
                <a:ea typeface="Helvetica Neue" charset="0"/>
                <a:cs typeface="Helvetica Neue" charset="0"/>
              </a:rPr>
              <a:t>CAMPAIGN</a:t>
            </a:r>
          </a:p>
        </p:txBody>
      </p:sp>
      <p:sp>
        <p:nvSpPr>
          <p:cNvPr id="68" name="Right Arrow 67"/>
          <p:cNvSpPr/>
          <p:nvPr/>
        </p:nvSpPr>
        <p:spPr>
          <a:xfrm>
            <a:off x="5069196" y="3860567"/>
            <a:ext cx="462988" cy="440632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9268305" y="3962401"/>
            <a:ext cx="492944" cy="492330"/>
            <a:chOff x="2835275" y="2944813"/>
            <a:chExt cx="1279525" cy="1277937"/>
          </a:xfrm>
          <a:solidFill>
            <a:schemeClr val="bg1"/>
          </a:solidFill>
        </p:grpSpPr>
        <p:sp>
          <p:nvSpPr>
            <p:cNvPr id="71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2036888" y="3344927"/>
            <a:ext cx="1435260" cy="1435260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270968" y="3672820"/>
            <a:ext cx="9332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EMPLOYER</a:t>
            </a:r>
          </a:p>
        </p:txBody>
      </p:sp>
      <p:sp>
        <p:nvSpPr>
          <p:cNvPr id="79" name="Right Arrow 78"/>
          <p:cNvSpPr/>
          <p:nvPr/>
        </p:nvSpPr>
        <p:spPr>
          <a:xfrm>
            <a:off x="6715116" y="3860567"/>
            <a:ext cx="462988" cy="440632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8381356" y="3860567"/>
            <a:ext cx="462988" cy="440632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5697454" y="5047489"/>
            <a:ext cx="802508" cy="802506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06008" y="5190789"/>
            <a:ext cx="510032" cy="458126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2404095" y="4026408"/>
            <a:ext cx="649894" cy="379722"/>
            <a:chOff x="471488" y="2551113"/>
            <a:chExt cx="2505075" cy="1463675"/>
          </a:xfrm>
          <a:solidFill>
            <a:schemeClr val="bg1"/>
          </a:solidFill>
        </p:grpSpPr>
        <p:sp>
          <p:nvSpPr>
            <p:cNvPr id="92" name="Freeform 5"/>
            <p:cNvSpPr>
              <a:spLocks noEditPoints="1"/>
            </p:cNvSpPr>
            <p:nvPr/>
          </p:nvSpPr>
          <p:spPr bwMode="auto">
            <a:xfrm>
              <a:off x="471488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6 w 257"/>
                <a:gd name="T3" fmla="*/ 133 h 149"/>
                <a:gd name="T4" fmla="*/ 226 w 257"/>
                <a:gd name="T5" fmla="*/ 2 h 149"/>
                <a:gd name="T6" fmla="*/ 223 w 257"/>
                <a:gd name="T7" fmla="*/ 0 h 149"/>
                <a:gd name="T8" fmla="*/ 34 w 257"/>
                <a:gd name="T9" fmla="*/ 0 h 149"/>
                <a:gd name="T10" fmla="*/ 32 w 257"/>
                <a:gd name="T11" fmla="*/ 2 h 149"/>
                <a:gd name="T12" fmla="*/ 32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4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4 w 257"/>
                <a:gd name="T37" fmla="*/ 13 h 149"/>
                <a:gd name="T38" fmla="*/ 214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6" y="133"/>
                    <a:pt x="226" y="133"/>
                    <a:pt x="226" y="133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6" y="1"/>
                    <a:pt x="225" y="0"/>
                    <a:pt x="22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4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4" y="13"/>
                    <a:pt x="214" y="13"/>
                    <a:pt x="214" y="13"/>
                  </a:cubicBezTo>
                  <a:lnTo>
                    <a:pt x="21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1104901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7" y="24"/>
                    <a:pt x="12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1895476" y="3149601"/>
              <a:ext cx="447675" cy="492125"/>
            </a:xfrm>
            <a:custGeom>
              <a:avLst/>
              <a:gdLst>
                <a:gd name="T0" fmla="*/ 1 w 46"/>
                <a:gd name="T1" fmla="*/ 50 h 50"/>
                <a:gd name="T2" fmla="*/ 45 w 46"/>
                <a:gd name="T3" fmla="*/ 50 h 50"/>
                <a:gd name="T4" fmla="*/ 46 w 46"/>
                <a:gd name="T5" fmla="*/ 48 h 50"/>
                <a:gd name="T6" fmla="*/ 46 w 46"/>
                <a:gd name="T7" fmla="*/ 1 h 50"/>
                <a:gd name="T8" fmla="*/ 45 w 46"/>
                <a:gd name="T9" fmla="*/ 0 h 50"/>
                <a:gd name="T10" fmla="*/ 1 w 46"/>
                <a:gd name="T11" fmla="*/ 0 h 50"/>
                <a:gd name="T12" fmla="*/ 0 w 46"/>
                <a:gd name="T13" fmla="*/ 1 h 50"/>
                <a:gd name="T14" fmla="*/ 0 w 46"/>
                <a:gd name="T15" fmla="*/ 48 h 50"/>
                <a:gd name="T16" fmla="*/ 1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" y="5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49"/>
                    <a:pt x="46" y="48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5" y="0"/>
                    <a:pt x="4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1" y="50"/>
                    <a:pt x="1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"/>
            <p:cNvSpPr>
              <a:spLocks/>
            </p:cNvSpPr>
            <p:nvPr/>
          </p:nvSpPr>
          <p:spPr bwMode="auto">
            <a:xfrm>
              <a:off x="1104901" y="314960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"/>
            <p:cNvSpPr>
              <a:spLocks/>
            </p:cNvSpPr>
            <p:nvPr/>
          </p:nvSpPr>
          <p:spPr bwMode="auto">
            <a:xfrm>
              <a:off x="1104901" y="334645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"/>
            <p:cNvSpPr>
              <a:spLocks/>
            </p:cNvSpPr>
            <p:nvPr/>
          </p:nvSpPr>
          <p:spPr bwMode="auto">
            <a:xfrm>
              <a:off x="1104901" y="354330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43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47928" y="272566"/>
            <a:ext cx="10432872" cy="1141499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Real-Time Job Matching™ automatically connects you with job seekers qualified for the job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808" y="1482543"/>
            <a:ext cx="4151007" cy="304929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1" name="Group 10"/>
          <p:cNvGrpSpPr/>
          <p:nvPr/>
        </p:nvGrpSpPr>
        <p:grpSpPr>
          <a:xfrm>
            <a:off x="7732340" y="2868210"/>
            <a:ext cx="3026721" cy="1250257"/>
            <a:chOff x="7320947" y="3586028"/>
            <a:chExt cx="3026721" cy="1250257"/>
          </a:xfrm>
        </p:grpSpPr>
        <p:sp>
          <p:nvSpPr>
            <p:cNvPr id="12" name="TextBox 11"/>
            <p:cNvSpPr txBox="1"/>
            <p:nvPr/>
          </p:nvSpPr>
          <p:spPr>
            <a:xfrm>
              <a:off x="7320947" y="3586028"/>
              <a:ext cx="2664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Helvetica Neue" charset="0"/>
                  <a:ea typeface="Helvetica Neue" charset="0"/>
                  <a:cs typeface="Helvetica Neue" charset="0"/>
                </a:rPr>
                <a:t>33,000+</a:t>
              </a:r>
              <a:endParaRPr lang="en-US" sz="28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" name="Content Placeholder 4"/>
            <p:cNvSpPr txBox="1">
              <a:spLocks/>
            </p:cNvSpPr>
            <p:nvPr/>
          </p:nvSpPr>
          <p:spPr>
            <a:xfrm>
              <a:off x="7320947" y="4072348"/>
              <a:ext cx="3026721" cy="7639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Cross-reference job types, skills, experience, education,  &amp; certifications</a:t>
              </a:r>
              <a:endParaRPr lang="en-US" sz="1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32340" y="4288516"/>
            <a:ext cx="3026721" cy="1494617"/>
            <a:chOff x="3758612" y="3263980"/>
            <a:chExt cx="3026721" cy="1274978"/>
          </a:xfrm>
        </p:grpSpPr>
        <p:sp>
          <p:nvSpPr>
            <p:cNvPr id="15" name="TextBox 14"/>
            <p:cNvSpPr txBox="1"/>
            <p:nvPr/>
          </p:nvSpPr>
          <p:spPr>
            <a:xfrm>
              <a:off x="3768290" y="3263980"/>
              <a:ext cx="2857276" cy="4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Helvetica Neue" charset="0"/>
                  <a:ea typeface="Helvetica Neue" charset="0"/>
                  <a:cs typeface="Helvetica Neue" charset="0"/>
                </a:rPr>
                <a:t>94%+ </a:t>
              </a:r>
              <a:r>
                <a:rPr lang="en-US" sz="2800" dirty="0">
                  <a:solidFill>
                    <a:srgbClr val="4F81BD"/>
                  </a:solidFill>
                  <a:latin typeface="Helvetica Neue" charset="0"/>
                  <a:ea typeface="Helvetica Neue" charset="0"/>
                  <a:cs typeface="Helvetica Neue" charset="0"/>
                </a:rPr>
                <a:t>Accuracy</a:t>
              </a:r>
            </a:p>
          </p:txBody>
        </p:sp>
        <p:sp>
          <p:nvSpPr>
            <p:cNvPr id="16" name="Content Placeholder 4"/>
            <p:cNvSpPr txBox="1">
              <a:spLocks/>
            </p:cNvSpPr>
            <p:nvPr/>
          </p:nvSpPr>
          <p:spPr>
            <a:xfrm>
              <a:off x="3758612" y="3775021"/>
              <a:ext cx="3026721" cy="76393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rate when compared to a human evaluator thanks to artificial intelligence, machine learning.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62642" y="1800264"/>
            <a:ext cx="3101626" cy="778209"/>
            <a:chOff x="6152744" y="4888663"/>
            <a:chExt cx="3101626" cy="778209"/>
          </a:xfrm>
        </p:grpSpPr>
        <p:sp>
          <p:nvSpPr>
            <p:cNvPr id="18" name="TextBox 17"/>
            <p:cNvSpPr txBox="1"/>
            <p:nvPr/>
          </p:nvSpPr>
          <p:spPr>
            <a:xfrm>
              <a:off x="6152744" y="4888663"/>
              <a:ext cx="2664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Helvetica Neue" charset="0"/>
                  <a:ea typeface="Helvetica Neue" charset="0"/>
                  <a:cs typeface="Helvetica Neue" charset="0"/>
                </a:rPr>
                <a:t>10+ </a:t>
              </a:r>
              <a:r>
                <a:rPr lang="en-US" sz="2800" dirty="0">
                  <a:solidFill>
                    <a:srgbClr val="4F81BD"/>
                  </a:solidFill>
                  <a:latin typeface="Helvetica Neue" charset="0"/>
                  <a:ea typeface="Helvetica Neue" charset="0"/>
                  <a:cs typeface="Helvetica Neue" charset="0"/>
                </a:rPr>
                <a:t>Years</a:t>
              </a:r>
            </a:p>
          </p:txBody>
        </p:sp>
        <p:sp>
          <p:nvSpPr>
            <p:cNvPr id="19" name="Content Placeholder 4"/>
            <p:cNvSpPr txBox="1">
              <a:spLocks/>
            </p:cNvSpPr>
            <p:nvPr/>
          </p:nvSpPr>
          <p:spPr>
            <a:xfrm>
              <a:off x="6227649" y="5383577"/>
              <a:ext cx="3026721" cy="2832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Research &amp; Development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38559" y="2717901"/>
            <a:ext cx="6244943" cy="3393912"/>
            <a:chOff x="368371" y="3344814"/>
            <a:chExt cx="5509440" cy="299419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371" y="3344814"/>
              <a:ext cx="3280948" cy="2406029"/>
            </a:xfrm>
            <a:prstGeom prst="rect">
              <a:avLst/>
            </a:prstGeom>
          </p:spPr>
        </p:pic>
        <p:sp>
          <p:nvSpPr>
            <p:cNvPr id="22" name="Content Placeholder 4"/>
            <p:cNvSpPr txBox="1">
              <a:spLocks/>
            </p:cNvSpPr>
            <p:nvPr/>
          </p:nvSpPr>
          <p:spPr>
            <a:xfrm>
              <a:off x="368371" y="3443536"/>
              <a:ext cx="3026721" cy="2832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200" dirty="0">
                  <a:solidFill>
                    <a:schemeClr val="bg1"/>
                  </a:solidFill>
                </a:rPr>
                <a:t>JOB AD</a:t>
              </a:r>
              <a:r>
                <a:rPr lang="en-US" dirty="0">
                  <a:solidFill>
                    <a:srgbClr val="E5593D"/>
                  </a:solidFill>
                </a:rPr>
                <a:t/>
              </a:r>
              <a:br>
                <a:rPr lang="en-US" dirty="0">
                  <a:solidFill>
                    <a:srgbClr val="E5593D"/>
                  </a:solidFill>
                </a:rPr>
              </a:br>
              <a:endParaRPr lang="en-US" dirty="0"/>
            </a:p>
          </p:txBody>
        </p:sp>
        <p:sp>
          <p:nvSpPr>
            <p:cNvPr id="23" name="Content Placeholder 4"/>
            <p:cNvSpPr txBox="1">
              <a:spLocks/>
            </p:cNvSpPr>
            <p:nvPr/>
          </p:nvSpPr>
          <p:spPr>
            <a:xfrm>
              <a:off x="622598" y="3829740"/>
              <a:ext cx="3026721" cy="2832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200" dirty="0">
                  <a:solidFill>
                    <a:srgbClr val="436B6F"/>
                  </a:solidFill>
                  <a:latin typeface="+mj-lt"/>
                </a:rPr>
                <a:t>Director of Lead Generation </a:t>
              </a:r>
              <a:r>
                <a:rPr lang="en-US" dirty="0">
                  <a:solidFill>
                    <a:srgbClr val="E5593D"/>
                  </a:solidFill>
                </a:rPr>
                <a:t/>
              </a:r>
              <a:br>
                <a:rPr lang="en-US" dirty="0">
                  <a:solidFill>
                    <a:srgbClr val="E5593D"/>
                  </a:solidFill>
                </a:rPr>
              </a:br>
              <a:endParaRPr lang="en-US" dirty="0"/>
            </a:p>
          </p:txBody>
        </p:sp>
        <p:sp>
          <p:nvSpPr>
            <p:cNvPr id="24" name="Content Placeholder 4"/>
            <p:cNvSpPr txBox="1">
              <a:spLocks/>
            </p:cNvSpPr>
            <p:nvPr/>
          </p:nvSpPr>
          <p:spPr>
            <a:xfrm>
              <a:off x="622597" y="4050630"/>
              <a:ext cx="3026721" cy="57230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dirty="0">
                  <a:solidFill>
                    <a:srgbClr val="7F7F7F"/>
                  </a:solidFill>
                </a:rPr>
                <a:t>This newly created </a:t>
              </a:r>
              <a:r>
                <a:rPr lang="en-US" sz="1100" dirty="0">
                  <a:solidFill>
                    <a:srgbClr val="E5593D"/>
                  </a:solidFill>
                </a:rPr>
                <a:t>marketing</a:t>
              </a:r>
              <a:r>
                <a:rPr lang="en-US" sz="1100" dirty="0">
                  <a:solidFill>
                    <a:srgbClr val="7F7F7F"/>
                  </a:solidFill>
                </a:rPr>
                <a:t> role will </a:t>
              </a:r>
              <a:r>
                <a:rPr lang="en-US" sz="1100" dirty="0">
                  <a:solidFill>
                    <a:srgbClr val="E5593D"/>
                  </a:solidFill>
                </a:rPr>
                <a:t>manage</a:t>
              </a:r>
              <a:r>
                <a:rPr lang="en-US" sz="1100" dirty="0">
                  <a:solidFill>
                    <a:srgbClr val="7F7F7F"/>
                  </a:solidFill>
                </a:rPr>
                <a:t> all lead generation </a:t>
              </a:r>
              <a:r>
                <a:rPr lang="en-US" sz="1100" dirty="0">
                  <a:solidFill>
                    <a:srgbClr val="E5593D"/>
                  </a:solidFill>
                </a:rPr>
                <a:t>projects</a:t>
              </a:r>
              <a:r>
                <a:rPr lang="en-US" sz="1100" dirty="0">
                  <a:solidFill>
                    <a:srgbClr val="7F7F7F"/>
                  </a:solidFill>
                </a:rPr>
                <a:t> and will work closely with the </a:t>
              </a:r>
              <a:r>
                <a:rPr lang="en-US" sz="1100" dirty="0">
                  <a:solidFill>
                    <a:srgbClr val="E5593D"/>
                  </a:solidFill>
                </a:rPr>
                <a:t>Director of Sales</a:t>
              </a:r>
              <a:r>
                <a:rPr lang="en-US" sz="1100" dirty="0">
                  <a:solidFill>
                    <a:srgbClr val="7F7F7F"/>
                  </a:solidFill>
                </a:rPr>
                <a:t>.</a:t>
              </a:r>
              <a:endParaRPr lang="en-US" sz="11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979" b="19979"/>
            <a:stretch/>
          </p:blipFill>
          <p:spPr>
            <a:xfrm>
              <a:off x="2181296" y="3908554"/>
              <a:ext cx="2430452" cy="2430452"/>
            </a:xfrm>
            <a:prstGeom prst="rect">
              <a:avLst/>
            </a:prstGeom>
          </p:spPr>
        </p:pic>
        <p:sp>
          <p:nvSpPr>
            <p:cNvPr id="26" name="Content Placeholder 4"/>
            <p:cNvSpPr txBox="1">
              <a:spLocks/>
            </p:cNvSpPr>
            <p:nvPr/>
          </p:nvSpPr>
          <p:spPr>
            <a:xfrm>
              <a:off x="2629482" y="5000309"/>
              <a:ext cx="3026721" cy="2141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>
                  <a:solidFill>
                    <a:srgbClr val="3BB0C9"/>
                  </a:solidFill>
                </a:rPr>
                <a:t>Is</a:t>
              </a:r>
              <a:r>
                <a:rPr lang="en-US" sz="1000" dirty="0"/>
                <a:t> = Marketing </a:t>
              </a:r>
            </a:p>
            <a:p>
              <a:pPr marL="0" indent="0">
                <a:buNone/>
              </a:pPr>
              <a:endParaRPr lang="en-US" sz="1100" dirty="0"/>
            </a:p>
          </p:txBody>
        </p:sp>
        <p:sp>
          <p:nvSpPr>
            <p:cNvPr id="27" name="Content Placeholder 4"/>
            <p:cNvSpPr txBox="1">
              <a:spLocks/>
            </p:cNvSpPr>
            <p:nvPr/>
          </p:nvSpPr>
          <p:spPr>
            <a:xfrm>
              <a:off x="2626967" y="5332928"/>
              <a:ext cx="1108738" cy="7021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100" dirty="0">
                  <a:solidFill>
                    <a:srgbClr val="3BB0C9"/>
                  </a:solidFill>
                </a:rPr>
                <a:t>Is Not </a:t>
              </a:r>
              <a:r>
                <a:rPr lang="en-US" sz="1100" dirty="0"/>
                <a:t>= Sales Director or Project Manager </a:t>
              </a:r>
            </a:p>
            <a:p>
              <a:pPr marL="0" indent="0">
                <a:buNone/>
              </a:pPr>
              <a:endParaRPr lang="en-US" sz="1100" dirty="0"/>
            </a:p>
          </p:txBody>
        </p:sp>
        <p:sp>
          <p:nvSpPr>
            <p:cNvPr id="28" name="Content Placeholder 4"/>
            <p:cNvSpPr txBox="1">
              <a:spLocks/>
            </p:cNvSpPr>
            <p:nvPr/>
          </p:nvSpPr>
          <p:spPr>
            <a:xfrm>
              <a:off x="2851090" y="5140470"/>
              <a:ext cx="3026721" cy="21412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70000"/>
                <a:buFontTx/>
                <a:buBlip>
                  <a:blip r:embed="rId4"/>
                </a:buBlip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92D05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B0F0"/>
                </a:buClr>
                <a:buSzPct val="70000"/>
                <a:buFont typeface="Arial" charset="0"/>
                <a:buChar char="•"/>
                <a:defRPr sz="200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/>
                <a:t>Director </a:t>
              </a:r>
            </a:p>
            <a:p>
              <a:pPr marL="0" indent="0">
                <a:buNone/>
              </a:pPr>
              <a:endParaRPr lang="en-US" sz="11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86128" y="1620574"/>
            <a:ext cx="5761836" cy="4247317"/>
          </a:xfrm>
          <a:prstGeom prst="rect">
            <a:avLst/>
          </a:prstGeom>
          <a:noFill/>
          <a:ln w="25400">
            <a:solidFill>
              <a:srgbClr val="666666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4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31719" y="550257"/>
            <a:ext cx="7886700" cy="993258"/>
          </a:xfrm>
        </p:spPr>
        <p:txBody>
          <a:bodyPr/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Real-Time Job Matching™</a:t>
            </a:r>
            <a:r>
              <a:rPr lang="en-US" sz="4000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40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Saves valuable time and improves applicant quality</a:t>
            </a:r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49" b="-3599"/>
          <a:stretch/>
        </p:blipFill>
        <p:spPr>
          <a:xfrm>
            <a:off x="3742096" y="3715510"/>
            <a:ext cx="1713634" cy="796127"/>
          </a:xfrm>
          <a:prstGeom prst="rect">
            <a:avLst/>
          </a:prstGeom>
        </p:spPr>
      </p:pic>
      <p:sp>
        <p:nvSpPr>
          <p:cNvPr id="9" name="Isosceles Triangle 36"/>
          <p:cNvSpPr/>
          <p:nvPr/>
        </p:nvSpPr>
        <p:spPr>
          <a:xfrm rot="10800000">
            <a:off x="5984815" y="2467253"/>
            <a:ext cx="255234" cy="151348"/>
          </a:xfrm>
          <a:prstGeom prst="triangle">
            <a:avLst/>
          </a:prstGeom>
          <a:solidFill>
            <a:srgbClr val="0A4E62">
              <a:alpha val="2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5801350" y="4953155"/>
            <a:ext cx="616631" cy="25228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3F3F3"/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58691" y="5763918"/>
            <a:ext cx="215849" cy="180521"/>
          </a:xfrm>
          <a:prstGeom prst="rect">
            <a:avLst/>
          </a:prstGeom>
          <a:solidFill>
            <a:srgbClr val="BAB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ABAB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445" y="5651331"/>
            <a:ext cx="215849" cy="292837"/>
          </a:xfrm>
          <a:prstGeom prst="rect">
            <a:avLst/>
          </a:prstGeom>
          <a:solidFill>
            <a:srgbClr val="3BB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AAC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39770" y="5528247"/>
            <a:ext cx="215849" cy="415920"/>
          </a:xfrm>
          <a:prstGeom prst="rect">
            <a:avLst/>
          </a:prstGeom>
          <a:solidFill>
            <a:srgbClr val="0A4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4E62"/>
              </a:solidFill>
            </a:endParaRPr>
          </a:p>
        </p:txBody>
      </p:sp>
      <p:pic>
        <p:nvPicPr>
          <p:cNvPr id="14" name="Content Placeholder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70735" y="2891346"/>
            <a:ext cx="1542186" cy="1486711"/>
          </a:xfrm>
          <a:prstGeom prst="rect">
            <a:avLst/>
          </a:prstGeom>
        </p:spPr>
      </p:pic>
      <p:pic>
        <p:nvPicPr>
          <p:cNvPr id="15" name="Content Placeholder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3742378" y="3009412"/>
            <a:ext cx="1542185" cy="716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biLevel thresh="75000"/>
            <a:lum bright="40000" contrast="-40000"/>
          </a:blip>
          <a:stretch>
            <a:fillRect/>
          </a:stretch>
        </p:blipFill>
        <p:spPr>
          <a:xfrm>
            <a:off x="2855286" y="3055092"/>
            <a:ext cx="1062980" cy="12079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14637" y="2368350"/>
            <a:ext cx="2372376" cy="2704667"/>
          </a:xfrm>
          <a:prstGeom prst="rect">
            <a:avLst/>
          </a:prstGeom>
          <a:solidFill>
            <a:schemeClr val="bg1"/>
          </a:solidFill>
          <a:ln w="28575">
            <a:solidFill>
              <a:srgbClr val="0A4E62"/>
            </a:solidFill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75792" y="2466679"/>
            <a:ext cx="1647866" cy="252695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 w="28575">
            <a:solidFill>
              <a:srgbClr val="0A4E62"/>
            </a:solidFill>
          </a:ln>
          <a:effectLst>
            <a:innerShdw blurRad="76200">
              <a:prstClr val="black">
                <a:alpha val="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2544085" y="4312370"/>
            <a:ext cx="2004122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Automated </a:t>
            </a:r>
            <a:r>
              <a:rPr lang="en-US" sz="14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Resume Database Matching </a:t>
            </a:r>
          </a:p>
        </p:txBody>
      </p:sp>
      <p:pic>
        <p:nvPicPr>
          <p:cNvPr id="20" name="Picture 67" descr="paper stra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36" y="3920599"/>
            <a:ext cx="482360" cy="603707"/>
          </a:xfrm>
          <a:prstGeom prst="rect">
            <a:avLst/>
          </a:prstGeom>
          <a:noFill/>
        </p:spPr>
      </p:pic>
      <p:pic>
        <p:nvPicPr>
          <p:cNvPr id="21" name="Picture 67" descr="paper stra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950" y="3920599"/>
            <a:ext cx="482360" cy="603707"/>
          </a:xfrm>
          <a:prstGeom prst="rect">
            <a:avLst/>
          </a:prstGeom>
          <a:noFill/>
        </p:spPr>
      </p:pic>
      <p:sp>
        <p:nvSpPr>
          <p:cNvPr id="22" name="AutoShape 70"/>
          <p:cNvSpPr>
            <a:spLocks noChangeArrowheads="1"/>
          </p:cNvSpPr>
          <p:nvPr/>
        </p:nvSpPr>
        <p:spPr bwMode="auto">
          <a:xfrm>
            <a:off x="5056924" y="2813233"/>
            <a:ext cx="2081405" cy="312438"/>
          </a:xfrm>
          <a:prstGeom prst="flowChartProcess">
            <a:avLst/>
          </a:prstGeom>
          <a:solidFill>
            <a:srgbClr val="4F81BD"/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Candidate Match</a:t>
            </a:r>
          </a:p>
        </p:txBody>
      </p:sp>
      <p:pic>
        <p:nvPicPr>
          <p:cNvPr id="23" name="Picture 70" descr="paper tur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2663" y="5397309"/>
            <a:ext cx="236328" cy="486557"/>
          </a:xfrm>
          <a:prstGeom prst="rect">
            <a:avLst/>
          </a:prstGeom>
          <a:noFill/>
        </p:spPr>
      </p:pic>
      <p:pic>
        <p:nvPicPr>
          <p:cNvPr id="24" name="Picture 70" descr="paper tur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886" y="5399633"/>
            <a:ext cx="242369" cy="498995"/>
          </a:xfrm>
          <a:prstGeom prst="rect">
            <a:avLst/>
          </a:prstGeom>
          <a:noFill/>
        </p:spPr>
      </p:pic>
      <p:pic>
        <p:nvPicPr>
          <p:cNvPr id="25" name="Picture 70" descr="paper tur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495" y="5396079"/>
            <a:ext cx="236506" cy="48692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5610267" y="2655954"/>
            <a:ext cx="1000003" cy="58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5884" y="2949675"/>
            <a:ext cx="1129686" cy="1129684"/>
          </a:xfrm>
          <a:prstGeom prst="rect">
            <a:avLst/>
          </a:prstGeom>
        </p:spPr>
      </p:pic>
      <p:sp>
        <p:nvSpPr>
          <p:cNvPr id="30" name="AutoShape 70"/>
          <p:cNvSpPr>
            <a:spLocks noChangeArrowheads="1"/>
          </p:cNvSpPr>
          <p:nvPr/>
        </p:nvSpPr>
        <p:spPr bwMode="auto">
          <a:xfrm>
            <a:off x="5056924" y="3276829"/>
            <a:ext cx="2081405" cy="312438"/>
          </a:xfrm>
          <a:prstGeom prst="flowChartProcess">
            <a:avLst/>
          </a:prstGeom>
          <a:gradFill>
            <a:gsLst>
              <a:gs pos="100000">
                <a:srgbClr val="4F81BD"/>
              </a:gs>
              <a:gs pos="16000">
                <a:schemeClr val="bg1">
                  <a:alpha val="0"/>
                </a:schemeClr>
              </a:gs>
            </a:gsLst>
            <a:lin ang="2160000" scaled="0"/>
          </a:gra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srgbClr val="4F81BD">
                <a:alpha val="0"/>
              </a:srgbClr>
            </a:outerShdw>
          </a:effectLst>
        </p:spPr>
        <p:txBody>
          <a:bodyPr wrap="none" anchor="ctr"/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Experience</a:t>
            </a:r>
          </a:p>
        </p:txBody>
      </p:sp>
      <p:sp>
        <p:nvSpPr>
          <p:cNvPr id="31" name="AutoShape 70"/>
          <p:cNvSpPr>
            <a:spLocks noChangeArrowheads="1"/>
          </p:cNvSpPr>
          <p:nvPr/>
        </p:nvSpPr>
        <p:spPr bwMode="auto">
          <a:xfrm>
            <a:off x="5056924" y="3740425"/>
            <a:ext cx="2081405" cy="312438"/>
          </a:xfrm>
          <a:prstGeom prst="flowChartProcess">
            <a:avLst/>
          </a:prstGeom>
          <a:gradFill>
            <a:gsLst>
              <a:gs pos="0">
                <a:srgbClr val="4F81BD"/>
              </a:gs>
              <a:gs pos="75000">
                <a:schemeClr val="bg1">
                  <a:alpha val="0"/>
                </a:schemeClr>
              </a:gs>
            </a:gsLst>
            <a:lin ang="2160000" scaled="0"/>
          </a:gra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txBody>
          <a:bodyPr wrap="none" anchor="ctr"/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Skills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biLevel thresh="75000"/>
            <a:lum bright="40000" contrast="-40000"/>
          </a:blip>
          <a:stretch>
            <a:fillRect/>
          </a:stretch>
        </p:blipFill>
        <p:spPr>
          <a:xfrm>
            <a:off x="8185140" y="3267915"/>
            <a:ext cx="745979" cy="745979"/>
          </a:xfrm>
          <a:prstGeom prst="rect">
            <a:avLst/>
          </a:prstGeom>
        </p:spPr>
      </p:pic>
      <p:sp>
        <p:nvSpPr>
          <p:cNvPr id="33" name="Text Placeholder 4"/>
          <p:cNvSpPr txBox="1">
            <a:spLocks/>
          </p:cNvSpPr>
          <p:nvPr/>
        </p:nvSpPr>
        <p:spPr>
          <a:xfrm>
            <a:off x="5286333" y="5890091"/>
            <a:ext cx="564697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>
                <a:solidFill>
                  <a:srgbClr val="BABABA"/>
                </a:solidFill>
                <a:latin typeface="+mj-lt"/>
              </a:rPr>
              <a:t>Basic</a:t>
            </a:r>
            <a:endParaRPr lang="en-US" sz="1000" b="1" dirty="0">
              <a:solidFill>
                <a:srgbClr val="BABABA"/>
              </a:solidFill>
              <a:latin typeface="+mj-lt"/>
            </a:endParaRPr>
          </a:p>
        </p:txBody>
      </p:sp>
      <p:sp>
        <p:nvSpPr>
          <p:cNvPr id="34" name="Text Placeholder 4"/>
          <p:cNvSpPr txBox="1">
            <a:spLocks/>
          </p:cNvSpPr>
          <p:nvPr/>
        </p:nvSpPr>
        <p:spPr>
          <a:xfrm>
            <a:off x="5841134" y="5889997"/>
            <a:ext cx="513367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1AAAC2"/>
                </a:solidFill>
                <a:latin typeface="+mj-lt"/>
              </a:rPr>
              <a:t>Good</a:t>
            </a:r>
          </a:p>
        </p:txBody>
      </p:sp>
      <p:sp>
        <p:nvSpPr>
          <p:cNvPr id="35" name="Text Placeholder 4"/>
          <p:cNvSpPr txBox="1">
            <a:spLocks/>
          </p:cNvSpPr>
          <p:nvPr/>
        </p:nvSpPr>
        <p:spPr>
          <a:xfrm>
            <a:off x="6392306" y="5890027"/>
            <a:ext cx="542866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rgbClr val="0A4E62"/>
                </a:solidFill>
                <a:latin typeface="+mj-lt"/>
              </a:rPr>
              <a:t>Great</a:t>
            </a:r>
          </a:p>
        </p:txBody>
      </p:sp>
      <p:sp>
        <p:nvSpPr>
          <p:cNvPr id="36" name="Isosceles Triangle 36"/>
          <p:cNvSpPr/>
          <p:nvPr/>
        </p:nvSpPr>
        <p:spPr>
          <a:xfrm rot="10800000">
            <a:off x="5976616" y="5124472"/>
            <a:ext cx="299694" cy="177711"/>
          </a:xfrm>
          <a:prstGeom prst="triangle">
            <a:avLst/>
          </a:prstGeom>
          <a:solidFill>
            <a:srgbClr val="0A4E62">
              <a:alpha val="2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4715544" y="5880893"/>
            <a:ext cx="2908459" cy="8248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dirty="0">
              <a:solidFill>
                <a:srgbClr val="7F7F7F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Applicants &amp; Database Matches</a:t>
            </a:r>
          </a:p>
          <a:p>
            <a:pPr algn="ctr"/>
            <a:r>
              <a:rPr lang="en-US" sz="14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Screened, Graded and Ranked </a:t>
            </a:r>
          </a:p>
        </p:txBody>
      </p:sp>
      <p:sp>
        <p:nvSpPr>
          <p:cNvPr id="40" name="AutoShape 70"/>
          <p:cNvSpPr>
            <a:spLocks noChangeArrowheads="1"/>
          </p:cNvSpPr>
          <p:nvPr/>
        </p:nvSpPr>
        <p:spPr bwMode="auto">
          <a:xfrm>
            <a:off x="5056924" y="4667618"/>
            <a:ext cx="2081405" cy="312438"/>
          </a:xfrm>
          <a:prstGeom prst="flowChartProcess">
            <a:avLst/>
          </a:prstGeom>
          <a:gradFill>
            <a:gsLst>
              <a:gs pos="0">
                <a:srgbClr val="4F81BD"/>
              </a:gs>
              <a:gs pos="69000">
                <a:schemeClr val="bg1">
                  <a:alpha val="0"/>
                </a:schemeClr>
              </a:gs>
            </a:gsLst>
            <a:lin ang="2160000" scaled="0"/>
          </a:gra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srgbClr val="4F81BD">
                <a:alpha val="0"/>
              </a:srgbClr>
            </a:outerShdw>
          </a:effectLst>
        </p:spPr>
        <p:txBody>
          <a:bodyPr wrap="none" anchor="ctr"/>
          <a:lstStyle/>
          <a:p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Location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92792" y="4999105"/>
            <a:ext cx="665968" cy="57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4774" y="3621646"/>
            <a:ext cx="582042" cy="5820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0576" y="3802081"/>
            <a:ext cx="739198" cy="73919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8155" y="4130258"/>
            <a:ext cx="577444" cy="577444"/>
          </a:xfrm>
          <a:prstGeom prst="rect">
            <a:avLst/>
          </a:prstGeom>
        </p:spPr>
      </p:pic>
      <p:pic>
        <p:nvPicPr>
          <p:cNvPr id="38" name="Picture 67" descr="paper stra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36" y="3920599"/>
            <a:ext cx="482360" cy="603707"/>
          </a:xfrm>
          <a:prstGeom prst="rect">
            <a:avLst/>
          </a:prstGeom>
          <a:noFill/>
        </p:spPr>
      </p:pic>
      <p:grpSp>
        <p:nvGrpSpPr>
          <p:cNvPr id="42" name="Group 41"/>
          <p:cNvGrpSpPr/>
          <p:nvPr/>
        </p:nvGrpSpPr>
        <p:grpSpPr>
          <a:xfrm>
            <a:off x="5674781" y="1754948"/>
            <a:ext cx="805971" cy="597146"/>
            <a:chOff x="2018588" y="106896"/>
            <a:chExt cx="1253958" cy="82740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44270" y="106896"/>
              <a:ext cx="1128276" cy="827403"/>
            </a:xfrm>
            <a:prstGeom prst="rect">
              <a:avLst/>
            </a:prstGeom>
          </p:spPr>
        </p:pic>
        <p:sp>
          <p:nvSpPr>
            <p:cNvPr id="44" name="Text Placeholder 4"/>
            <p:cNvSpPr txBox="1">
              <a:spLocks/>
            </p:cNvSpPr>
            <p:nvPr/>
          </p:nvSpPr>
          <p:spPr>
            <a:xfrm>
              <a:off x="2018588" y="213017"/>
              <a:ext cx="1253958" cy="47735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itchFamily="2" charset="2"/>
                <a:buNone/>
                <a:defRPr sz="16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5715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0100" indent="-174625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89025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tabLst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71600" indent="-174625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00" b="1" dirty="0">
                  <a:solidFill>
                    <a:srgbClr val="0A4E62"/>
                  </a:solidFill>
                </a:rPr>
                <a:t>Employer Requirements</a:t>
              </a:r>
            </a:p>
          </p:txBody>
        </p:sp>
      </p:grpSp>
      <p:sp>
        <p:nvSpPr>
          <p:cNvPr id="46" name="Text Placeholder 4"/>
          <p:cNvSpPr txBox="1">
            <a:spLocks/>
          </p:cNvSpPr>
          <p:nvPr/>
        </p:nvSpPr>
        <p:spPr>
          <a:xfrm>
            <a:off x="5319149" y="1486277"/>
            <a:ext cx="1586439" cy="3077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4F81BD"/>
                </a:solidFill>
                <a:latin typeface="+mj-lt"/>
              </a:rPr>
              <a:t>Job Posting</a:t>
            </a:r>
          </a:p>
        </p:txBody>
      </p:sp>
      <p:sp>
        <p:nvSpPr>
          <p:cNvPr id="47" name="Text Placeholder 4"/>
          <p:cNvSpPr txBox="1">
            <a:spLocks/>
          </p:cNvSpPr>
          <p:nvPr/>
        </p:nvSpPr>
        <p:spPr>
          <a:xfrm>
            <a:off x="7917479" y="3979033"/>
            <a:ext cx="1413513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715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01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tabLst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Automated </a:t>
            </a:r>
            <a:r>
              <a:rPr lang="en-US" sz="14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Applicant  Screening</a:t>
            </a:r>
          </a:p>
        </p:txBody>
      </p:sp>
      <p:sp>
        <p:nvSpPr>
          <p:cNvPr id="39" name="AutoShape 70"/>
          <p:cNvSpPr>
            <a:spLocks noChangeArrowheads="1"/>
          </p:cNvSpPr>
          <p:nvPr/>
        </p:nvSpPr>
        <p:spPr bwMode="auto">
          <a:xfrm>
            <a:off x="5056924" y="4204021"/>
            <a:ext cx="2081405" cy="312438"/>
          </a:xfrm>
          <a:prstGeom prst="flowChartProcess">
            <a:avLst/>
          </a:prstGeom>
          <a:gradFill>
            <a:gsLst>
              <a:gs pos="100000">
                <a:srgbClr val="4F81BD"/>
              </a:gs>
              <a:gs pos="17000">
                <a:schemeClr val="bg1">
                  <a:alpha val="0"/>
                </a:schemeClr>
              </a:gs>
            </a:gsLst>
            <a:lin ang="2160000" scaled="0"/>
          </a:gra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txBody>
          <a:bodyPr wrap="none" anchor="ctr"/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Interests</a:t>
            </a:r>
          </a:p>
        </p:txBody>
      </p:sp>
    </p:spTree>
    <p:extLst>
      <p:ext uri="{BB962C8B-B14F-4D97-AF65-F5344CB8AC3E}">
        <p14:creationId xmlns:p14="http://schemas.microsoft.com/office/powerpoint/2010/main" val="785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52 0.00023 L 2.5E-6 0.255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7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7.40741E-7 L -4.16667E-7 0.30093 " pathEditMode="relative" rAng="0" ptsTypes="AA">
                                      <p:cBhvr>
                                        <p:cTn id="8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8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3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04167E-6 -7.40741E-7 L -1.04167E-6 0.30093 " pathEditMode="relative" rAng="0" ptsTypes="AA">
                                      <p:cBhvr>
                                        <p:cTn id="9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4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8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-7.40741E-7 L -4.16667E-7 0.27685 " pathEditMode="relative" rAng="0" ptsTypes="AA">
                                      <p:cBhvr>
                                        <p:cTn id="10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4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300"/>
                            </p:stCondLst>
                            <p:childTnLst>
                              <p:par>
                                <p:cTn id="1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0013 -0.0300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0013 -0.04421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222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-0.05648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24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2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3" grpId="0"/>
      <p:bldP spid="34" grpId="0"/>
      <p:bldP spid="35" grpId="0"/>
      <p:bldP spid="40" grpId="0" animBg="1"/>
      <p:bldP spid="40" grpId="1" animBg="1"/>
      <p:bldP spid="40" grpId="2" animBg="1"/>
      <p:bldP spid="39" grpId="0" animBg="1"/>
      <p:bldP spid="39" grpId="1" animBg="1"/>
      <p:bldP spid="3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31" y="489100"/>
            <a:ext cx="7820869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731" y="1494018"/>
            <a:ext cx="5522169" cy="503378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dirty="0" err="1">
                <a:solidFill>
                  <a:srgbClr val="ED1C24"/>
                </a:solidFill>
                <a:latin typeface="Helvetica" charset="0"/>
                <a:ea typeface="Helvetica" charset="0"/>
                <a:cs typeface="Helvetica" charset="0"/>
              </a:rPr>
              <a:t>MassLive</a:t>
            </a:r>
            <a:r>
              <a:rPr lang="en-US" sz="1700" dirty="0">
                <a:solidFill>
                  <a:srgbClr val="ED1C24"/>
                </a:solidFill>
                <a:latin typeface="Helvetica" charset="0"/>
                <a:ea typeface="Helvetica" charset="0"/>
                <a:cs typeface="Helvetica" charset="0"/>
              </a:rPr>
              <a:t> Media </a:t>
            </a:r>
            <a:r>
              <a:rPr lang="en-US" sz="1700" dirty="0">
                <a:latin typeface="Helvetica" charset="0"/>
                <a:ea typeface="Helvetica" charset="0"/>
                <a:cs typeface="Helvetica" charset="0"/>
              </a:rPr>
              <a:t>is a full-service talent acquisition and media partner for employers looking to elevate their brand and attract top talent in today’s complex recruitment marketplace. </a:t>
            </a:r>
            <a:endParaRPr lang="en-US" sz="17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dirty="0">
                <a:latin typeface="Helvetica" charset="0"/>
                <a:ea typeface="Helvetica" charset="0"/>
                <a:cs typeface="Helvetica" charset="0"/>
              </a:rPr>
              <a:t>As a part of the Advance Local group our reach expands across the U.S. and enables us to connect employers and candidates locally, regionally  and nationally.  </a:t>
            </a:r>
            <a:endParaRPr lang="en-US" sz="17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500" dirty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 dirty="0">
                <a:latin typeface="Helvetica" charset="0"/>
                <a:ea typeface="Helvetica" charset="0"/>
                <a:cs typeface="Helvetica" charset="0"/>
              </a:rPr>
              <a:t>We offer employers turnkey hiring solutions that deliver results, including employer branding, display, social and mobile digital advertising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3" y="1489959"/>
            <a:ext cx="2687905" cy="36570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77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362" y="359938"/>
            <a:ext cx="11376915" cy="79234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Tailor posting upgrades around your hiring needs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20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99820" y="2254102"/>
            <a:ext cx="0" cy="3169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23815" y="1541722"/>
            <a:ext cx="4381254" cy="78968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66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23815" y="2583701"/>
            <a:ext cx="4381254" cy="78968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41600" y="3982720"/>
            <a:ext cx="2194560" cy="2049780"/>
          </a:xfrm>
          <a:prstGeom prst="rect">
            <a:avLst/>
          </a:prstGeom>
          <a:solidFill>
            <a:srgbClr val="ED1C2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26243" y="1685759"/>
            <a:ext cx="4569072" cy="593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TOTAL TALENT REACH </a:t>
            </a:r>
            <a:endParaRPr lang="en-US" sz="2000" b="1" baseline="30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726243" y="2638355"/>
            <a:ext cx="4569072" cy="593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Boost Performance On Demand</a:t>
            </a:r>
            <a:r>
              <a:rPr lang="en-US" sz="20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20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PERFORMANCE BOOST</a:t>
            </a:r>
            <a:endParaRPr lang="en-US" sz="2000" b="1" baseline="30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88746" y="3655166"/>
            <a:ext cx="0" cy="3169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2801935" y="4174957"/>
            <a:ext cx="1881825" cy="1836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Target Passive Candidates</a:t>
            </a:r>
            <a:endParaRPr lang="en-US" sz="2000" b="1" kern="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RESUME BOOST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SOCIAL BOOST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EMAIL BOOST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9773" y="3982720"/>
            <a:ext cx="2194560" cy="2049780"/>
          </a:xfrm>
          <a:prstGeom prst="rect">
            <a:avLst/>
          </a:prstGeom>
          <a:solidFill>
            <a:srgbClr val="ED1C2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122235" y="4174957"/>
            <a:ext cx="1881825" cy="1836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Target Niche </a:t>
            </a:r>
            <a:b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Audiences</a:t>
            </a:r>
            <a:endParaRPr lang="en-US" sz="2000" b="1" kern="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COLLEGE BOOST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DIVERSITY BOOST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54240" y="3982720"/>
            <a:ext cx="2194560" cy="2049780"/>
          </a:xfrm>
          <a:prstGeom prst="rect">
            <a:avLst/>
          </a:prstGeom>
          <a:solidFill>
            <a:srgbClr val="ED1C2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414575" y="4174957"/>
            <a:ext cx="1881825" cy="1836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Get Premium </a:t>
            </a:r>
            <a:b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Placement</a:t>
            </a:r>
            <a:endParaRPr lang="en-US" sz="2000" b="1" kern="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PRIORITY SEARCH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FEATURED JOB</a:t>
            </a:r>
          </a:p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US" sz="1300" b="1" kern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FEATURED EMPLOYER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099820" y="3655166"/>
            <a:ext cx="0" cy="3169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474212" y="3655166"/>
            <a:ext cx="0" cy="3169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8746" y="3634304"/>
            <a:ext cx="4685466" cy="2840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01494" y="3320221"/>
            <a:ext cx="0" cy="3169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7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11"/>
          <a:stretch/>
        </p:blipFill>
        <p:spPr>
          <a:xfrm>
            <a:off x="3144311" y="2032450"/>
            <a:ext cx="7677223" cy="34360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582225" y="4671251"/>
            <a:ext cx="3629435" cy="54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2254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Total Talent Reach™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39800" y="1183938"/>
            <a:ext cx="80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One post targets qualified talent across the web</a:t>
            </a:r>
          </a:p>
        </p:txBody>
      </p:sp>
      <p:sp>
        <p:nvSpPr>
          <p:cNvPr id="7" name="Oval 6"/>
          <p:cNvSpPr/>
          <p:nvPr/>
        </p:nvSpPr>
        <p:spPr>
          <a:xfrm>
            <a:off x="1678583" y="2988781"/>
            <a:ext cx="1540728" cy="1591100"/>
          </a:xfrm>
          <a:prstGeom prst="ellipse">
            <a:avLst/>
          </a:prstGeom>
          <a:noFill/>
          <a:ln w="44450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91602" y="4685104"/>
            <a:ext cx="1745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baseline="30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Job on </a:t>
            </a:r>
            <a:br>
              <a:rPr lang="en-US" b="1" baseline="30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b="1" baseline="30000" dirty="0" err="1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MassLive.com</a:t>
            </a:r>
            <a:endParaRPr lang="en-US" b="1" baseline="30000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1083" y="2361645"/>
            <a:ext cx="3629435" cy="51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0" y="2396177"/>
            <a:ext cx="3399894" cy="4608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00713" y="3118648"/>
            <a:ext cx="3792460" cy="55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46" y="3122998"/>
            <a:ext cx="3764908" cy="4801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64447" y="3911475"/>
            <a:ext cx="3629435" cy="549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407" y="3874763"/>
            <a:ext cx="3497513" cy="48312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34032" y="4720688"/>
            <a:ext cx="437115" cy="450845"/>
            <a:chOff x="2835275" y="2944813"/>
            <a:chExt cx="1279525" cy="1277937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solidFill>
              <a:srgbClr val="0A4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283739" y="4809534"/>
            <a:ext cx="34649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Job match alerts sent to registered job seekers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00" y="3614823"/>
            <a:ext cx="1312039" cy="5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868" y="478566"/>
            <a:ext cx="7886700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Target passive candidates</a:t>
            </a:r>
            <a:r>
              <a:rPr lang="en-US" sz="4000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4490489" y="4583079"/>
            <a:ext cx="1916124" cy="1549032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Allows you to boost performance on-demand to get </a:t>
            </a: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more applicants in less time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965298" y="6341444"/>
            <a:ext cx="2743200" cy="365125"/>
          </a:xfrm>
        </p:spPr>
        <p:txBody>
          <a:bodyPr/>
          <a:lstStyle/>
          <a:p>
            <a:fld id="{89DC39CF-FC38-6441-98A7-0C5C3EA892A8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5233" y="1138292"/>
            <a:ext cx="802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Turbocharge your Total Talent Reach™ posting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337598" y="4611153"/>
            <a:ext cx="1888345" cy="15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Perfect for jobs that are hard to fill when you </a:t>
            </a:r>
            <a:b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need to hire </a:t>
            </a:r>
            <a:b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in a hurry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645638" y="4611153"/>
            <a:ext cx="3796497" cy="1549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Increases Total Talent Reach distribution budget and activates a more aggressive CPC bidding strategy to </a:t>
            </a:r>
            <a:b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boost visibility to relevant job seekers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45453" y="4555748"/>
            <a:ext cx="0" cy="1261939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26125" y="4555748"/>
            <a:ext cx="0" cy="1261939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type="non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699609" y="2158702"/>
            <a:ext cx="1263616" cy="1233905"/>
            <a:chOff x="2835275" y="2944813"/>
            <a:chExt cx="1279525" cy="1277937"/>
          </a:xfrm>
          <a:solidFill>
            <a:srgbClr val="666666"/>
          </a:solidFill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" name="Right Arrow 62"/>
          <p:cNvSpPr/>
          <p:nvPr/>
        </p:nvSpPr>
        <p:spPr>
          <a:xfrm>
            <a:off x="4225942" y="2464882"/>
            <a:ext cx="590310" cy="520859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718" y="1973859"/>
            <a:ext cx="1592444" cy="18255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610" y="2022591"/>
            <a:ext cx="1711788" cy="1441246"/>
          </a:xfrm>
          <a:prstGeom prst="rect">
            <a:avLst/>
          </a:prstGeom>
        </p:spPr>
      </p:pic>
      <p:sp>
        <p:nvSpPr>
          <p:cNvPr id="69" name="Right Arrow 68"/>
          <p:cNvSpPr/>
          <p:nvPr/>
        </p:nvSpPr>
        <p:spPr>
          <a:xfrm>
            <a:off x="6890634" y="2449583"/>
            <a:ext cx="590310" cy="520859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0502" y="1871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8316963" y="1726318"/>
            <a:ext cx="1194888" cy="1194888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486208" y="1726318"/>
            <a:ext cx="1194888" cy="1194888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22688" y="1716158"/>
            <a:ext cx="1194888" cy="1194888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046" y="452689"/>
            <a:ext cx="10515600" cy="81863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Target passive candidates 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1812639" y="3923620"/>
            <a:ext cx="3032655" cy="26354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Instantly matches your job to qualified passive candidates in our resume database without having to search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Matched candidates are immediately ranked by match score and shared with you instantly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Results update in real-time based on new registrations and updates to profiles or job postings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0108" y="1148817"/>
            <a:ext cx="80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+mj-lt"/>
              </a:rPr>
              <a:t>Turbocharge your Total Talent Reach™ posting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4979587" y="3923620"/>
            <a:ext cx="2711806" cy="232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Generates qualified applicants fast from matching candidates in our database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Personalized message about your job with an invitation to apply generates higher open rates and click through to your job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Promotes your employment brand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7823199" y="3923620"/>
            <a:ext cx="2785799" cy="237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“Sponsored” ad highlights your open job in social media feeds of passive candidates  and invites them to apply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Targets users based on profile data and interests and location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Reaches “Millennials” and others who are not active on job boards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09711" y="2991582"/>
            <a:ext cx="203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CANDIDATE </a:t>
            </a:r>
            <a:b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RESUME BOOST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64439" y="3484739"/>
            <a:ext cx="272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Stop Searching and 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Get Matched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562597" y="2083444"/>
            <a:ext cx="700786" cy="590309"/>
            <a:chOff x="6929438" y="5226050"/>
            <a:chExt cx="1349375" cy="1136651"/>
          </a:xfrm>
          <a:solidFill>
            <a:schemeClr val="bg1"/>
          </a:solidFill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6929438" y="5226050"/>
              <a:ext cx="1073150" cy="914400"/>
            </a:xfrm>
            <a:custGeom>
              <a:avLst/>
              <a:gdLst>
                <a:gd name="T0" fmla="*/ 105 w 121"/>
                <a:gd name="T1" fmla="*/ 81 h 103"/>
                <a:gd name="T2" fmla="*/ 121 w 121"/>
                <a:gd name="T3" fmla="*/ 65 h 103"/>
                <a:gd name="T4" fmla="*/ 121 w 121"/>
                <a:gd name="T5" fmla="*/ 16 h 103"/>
                <a:gd name="T6" fmla="*/ 105 w 121"/>
                <a:gd name="T7" fmla="*/ 0 h 103"/>
                <a:gd name="T8" fmla="*/ 16 w 121"/>
                <a:gd name="T9" fmla="*/ 0 h 103"/>
                <a:gd name="T10" fmla="*/ 0 w 121"/>
                <a:gd name="T11" fmla="*/ 16 h 103"/>
                <a:gd name="T12" fmla="*/ 0 w 121"/>
                <a:gd name="T13" fmla="*/ 65 h 103"/>
                <a:gd name="T14" fmla="*/ 16 w 121"/>
                <a:gd name="T15" fmla="*/ 81 h 103"/>
                <a:gd name="T16" fmla="*/ 27 w 121"/>
                <a:gd name="T17" fmla="*/ 81 h 103"/>
                <a:gd name="T18" fmla="*/ 27 w 121"/>
                <a:gd name="T19" fmla="*/ 98 h 103"/>
                <a:gd name="T20" fmla="*/ 31 w 121"/>
                <a:gd name="T21" fmla="*/ 102 h 103"/>
                <a:gd name="T22" fmla="*/ 36 w 121"/>
                <a:gd name="T23" fmla="*/ 101 h 103"/>
                <a:gd name="T24" fmla="*/ 57 w 121"/>
                <a:gd name="T25" fmla="*/ 81 h 103"/>
                <a:gd name="T26" fmla="*/ 105 w 121"/>
                <a:gd name="T27" fmla="*/ 8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03">
                  <a:moveTo>
                    <a:pt x="105" y="81"/>
                  </a:moveTo>
                  <a:cubicBezTo>
                    <a:pt x="114" y="81"/>
                    <a:pt x="121" y="74"/>
                    <a:pt x="121" y="6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7"/>
                    <a:pt x="114" y="0"/>
                    <a:pt x="10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4"/>
                    <a:pt x="7" y="81"/>
                    <a:pt x="16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100"/>
                    <a:pt x="29" y="102"/>
                    <a:pt x="31" y="102"/>
                  </a:cubicBezTo>
                  <a:cubicBezTo>
                    <a:pt x="33" y="103"/>
                    <a:pt x="35" y="102"/>
                    <a:pt x="36" y="101"/>
                  </a:cubicBezTo>
                  <a:cubicBezTo>
                    <a:pt x="57" y="81"/>
                    <a:pt x="57" y="81"/>
                    <a:pt x="57" y="81"/>
                  </a:cubicBezTo>
                  <a:lnTo>
                    <a:pt x="105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7372350" y="5599113"/>
              <a:ext cx="906463" cy="763588"/>
            </a:xfrm>
            <a:custGeom>
              <a:avLst/>
              <a:gdLst>
                <a:gd name="T0" fmla="*/ 87 w 102"/>
                <a:gd name="T1" fmla="*/ 0 h 86"/>
                <a:gd name="T2" fmla="*/ 79 w 102"/>
                <a:gd name="T3" fmla="*/ 0 h 86"/>
                <a:gd name="T4" fmla="*/ 79 w 102"/>
                <a:gd name="T5" fmla="*/ 23 h 86"/>
                <a:gd name="T6" fmla="*/ 55 w 102"/>
                <a:gd name="T7" fmla="*/ 47 h 86"/>
                <a:gd name="T8" fmla="*/ 10 w 102"/>
                <a:gd name="T9" fmla="*/ 47 h 86"/>
                <a:gd name="T10" fmla="*/ 0 w 102"/>
                <a:gd name="T11" fmla="*/ 56 h 86"/>
                <a:gd name="T12" fmla="*/ 14 w 102"/>
                <a:gd name="T13" fmla="*/ 68 h 86"/>
                <a:gd name="T14" fmla="*/ 54 w 102"/>
                <a:gd name="T15" fmla="*/ 68 h 86"/>
                <a:gd name="T16" fmla="*/ 70 w 102"/>
                <a:gd name="T17" fmla="*/ 85 h 86"/>
                <a:gd name="T18" fmla="*/ 76 w 102"/>
                <a:gd name="T19" fmla="*/ 86 h 86"/>
                <a:gd name="T20" fmla="*/ 79 w 102"/>
                <a:gd name="T21" fmla="*/ 81 h 86"/>
                <a:gd name="T22" fmla="*/ 79 w 102"/>
                <a:gd name="T23" fmla="*/ 68 h 86"/>
                <a:gd name="T24" fmla="*/ 87 w 102"/>
                <a:gd name="T25" fmla="*/ 68 h 86"/>
                <a:gd name="T26" fmla="*/ 102 w 102"/>
                <a:gd name="T27" fmla="*/ 54 h 86"/>
                <a:gd name="T28" fmla="*/ 102 w 102"/>
                <a:gd name="T29" fmla="*/ 14 h 86"/>
                <a:gd name="T30" fmla="*/ 87 w 102"/>
                <a:gd name="T3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86">
                  <a:moveTo>
                    <a:pt x="87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6"/>
                    <a:pt x="68" y="47"/>
                    <a:pt x="55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63"/>
                    <a:pt x="7" y="68"/>
                    <a:pt x="14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6"/>
                    <a:pt x="74" y="86"/>
                    <a:pt x="76" y="86"/>
                  </a:cubicBezTo>
                  <a:cubicBezTo>
                    <a:pt x="78" y="85"/>
                    <a:pt x="79" y="83"/>
                    <a:pt x="79" y="81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95" y="68"/>
                    <a:pt x="102" y="62"/>
                    <a:pt x="102" y="5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2" y="6"/>
                    <a:pt x="95" y="0"/>
                    <a:pt x="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07791" y="2152667"/>
            <a:ext cx="545130" cy="408058"/>
            <a:chOff x="2941638" y="831850"/>
            <a:chExt cx="1092200" cy="817563"/>
          </a:xfrm>
          <a:solidFill>
            <a:schemeClr val="bg1"/>
          </a:solidFill>
        </p:grpSpPr>
        <p:sp>
          <p:nvSpPr>
            <p:cNvPr id="34" name="Freeform 19"/>
            <p:cNvSpPr>
              <a:spLocks/>
            </p:cNvSpPr>
            <p:nvPr/>
          </p:nvSpPr>
          <p:spPr bwMode="auto">
            <a:xfrm>
              <a:off x="2978150" y="1330325"/>
              <a:ext cx="1020763" cy="319088"/>
            </a:xfrm>
            <a:custGeom>
              <a:avLst/>
              <a:gdLst>
                <a:gd name="T0" fmla="*/ 108 w 115"/>
                <a:gd name="T1" fmla="*/ 36 h 36"/>
                <a:gd name="T2" fmla="*/ 115 w 115"/>
                <a:gd name="T3" fmla="*/ 33 h 36"/>
                <a:gd name="T4" fmla="*/ 80 w 115"/>
                <a:gd name="T5" fmla="*/ 0 h 36"/>
                <a:gd name="T6" fmla="*/ 58 w 115"/>
                <a:gd name="T7" fmla="*/ 11 h 36"/>
                <a:gd name="T8" fmla="*/ 35 w 115"/>
                <a:gd name="T9" fmla="*/ 0 h 36"/>
                <a:gd name="T10" fmla="*/ 0 w 115"/>
                <a:gd name="T11" fmla="*/ 33 h 36"/>
                <a:gd name="T12" fmla="*/ 7 w 115"/>
                <a:gd name="T13" fmla="*/ 36 h 36"/>
                <a:gd name="T14" fmla="*/ 108 w 115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36">
                  <a:moveTo>
                    <a:pt x="108" y="36"/>
                  </a:moveTo>
                  <a:cubicBezTo>
                    <a:pt x="111" y="36"/>
                    <a:pt x="113" y="35"/>
                    <a:pt x="115" y="33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"/>
                    <a:pt x="65" y="11"/>
                    <a:pt x="58" y="11"/>
                  </a:cubicBezTo>
                  <a:cubicBezTo>
                    <a:pt x="50" y="11"/>
                    <a:pt x="36" y="1"/>
                    <a:pt x="3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5"/>
                    <a:pt x="4" y="36"/>
                    <a:pt x="7" y="36"/>
                  </a:cubicBezTo>
                  <a:lnTo>
                    <a:pt x="10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2941638" y="1090613"/>
              <a:ext cx="276225" cy="452438"/>
            </a:xfrm>
            <a:custGeom>
              <a:avLst/>
              <a:gdLst>
                <a:gd name="T0" fmla="*/ 7 w 31"/>
                <a:gd name="T1" fmla="*/ 6 h 51"/>
                <a:gd name="T2" fmla="*/ 0 w 31"/>
                <a:gd name="T3" fmla="*/ 0 h 51"/>
                <a:gd name="T4" fmla="*/ 0 w 31"/>
                <a:gd name="T5" fmla="*/ 51 h 51"/>
                <a:gd name="T6" fmla="*/ 31 w 31"/>
                <a:gd name="T7" fmla="*/ 22 h 51"/>
                <a:gd name="T8" fmla="*/ 7 w 31"/>
                <a:gd name="T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1">
                  <a:moveTo>
                    <a:pt x="7" y="6"/>
                  </a:moveTo>
                  <a:cubicBezTo>
                    <a:pt x="5" y="4"/>
                    <a:pt x="2" y="3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5" y="18"/>
                    <a:pt x="17" y="12"/>
                    <a:pt x="7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3759200" y="1090613"/>
              <a:ext cx="274638" cy="452438"/>
            </a:xfrm>
            <a:custGeom>
              <a:avLst/>
              <a:gdLst>
                <a:gd name="T0" fmla="*/ 24 w 31"/>
                <a:gd name="T1" fmla="*/ 6 h 51"/>
                <a:gd name="T2" fmla="*/ 0 w 31"/>
                <a:gd name="T3" fmla="*/ 22 h 51"/>
                <a:gd name="T4" fmla="*/ 31 w 31"/>
                <a:gd name="T5" fmla="*/ 51 h 51"/>
                <a:gd name="T6" fmla="*/ 31 w 31"/>
                <a:gd name="T7" fmla="*/ 0 h 51"/>
                <a:gd name="T8" fmla="*/ 24 w 31"/>
                <a:gd name="T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1">
                  <a:moveTo>
                    <a:pt x="24" y="6"/>
                  </a:moveTo>
                  <a:cubicBezTo>
                    <a:pt x="15" y="12"/>
                    <a:pt x="7" y="17"/>
                    <a:pt x="0" y="22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3"/>
                    <a:pt x="27" y="4"/>
                    <a:pt x="24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2941638" y="831850"/>
              <a:ext cx="1092200" cy="515938"/>
            </a:xfrm>
            <a:custGeom>
              <a:avLst/>
              <a:gdLst>
                <a:gd name="T0" fmla="*/ 112 w 123"/>
                <a:gd name="T1" fmla="*/ 0 h 58"/>
                <a:gd name="T2" fmla="*/ 11 w 123"/>
                <a:gd name="T3" fmla="*/ 0 h 58"/>
                <a:gd name="T4" fmla="*/ 3 w 123"/>
                <a:gd name="T5" fmla="*/ 3 h 58"/>
                <a:gd name="T6" fmla="*/ 0 w 123"/>
                <a:gd name="T7" fmla="*/ 12 h 58"/>
                <a:gd name="T8" fmla="*/ 4 w 123"/>
                <a:gd name="T9" fmla="*/ 21 h 58"/>
                <a:gd name="T10" fmla="*/ 12 w 123"/>
                <a:gd name="T11" fmla="*/ 28 h 58"/>
                <a:gd name="T12" fmla="*/ 62 w 123"/>
                <a:gd name="T13" fmla="*/ 58 h 58"/>
                <a:gd name="T14" fmla="*/ 111 w 123"/>
                <a:gd name="T15" fmla="*/ 28 h 58"/>
                <a:gd name="T16" fmla="*/ 120 w 123"/>
                <a:gd name="T17" fmla="*/ 20 h 58"/>
                <a:gd name="T18" fmla="*/ 123 w 123"/>
                <a:gd name="T19" fmla="*/ 10 h 58"/>
                <a:gd name="T20" fmla="*/ 120 w 123"/>
                <a:gd name="T21" fmla="*/ 3 h 58"/>
                <a:gd name="T22" fmla="*/ 112 w 123"/>
                <a:gd name="T2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58">
                  <a:moveTo>
                    <a:pt x="11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4"/>
                    <a:pt x="1" y="17"/>
                    <a:pt x="4" y="21"/>
                  </a:cubicBezTo>
                  <a:cubicBezTo>
                    <a:pt x="7" y="24"/>
                    <a:pt x="9" y="26"/>
                    <a:pt x="12" y="28"/>
                  </a:cubicBezTo>
                  <a:cubicBezTo>
                    <a:pt x="14" y="29"/>
                    <a:pt x="52" y="58"/>
                    <a:pt x="62" y="58"/>
                  </a:cubicBezTo>
                  <a:cubicBezTo>
                    <a:pt x="71" y="58"/>
                    <a:pt x="100" y="35"/>
                    <a:pt x="111" y="28"/>
                  </a:cubicBezTo>
                  <a:cubicBezTo>
                    <a:pt x="115" y="26"/>
                    <a:pt x="117" y="23"/>
                    <a:pt x="120" y="20"/>
                  </a:cubicBezTo>
                  <a:cubicBezTo>
                    <a:pt x="122" y="17"/>
                    <a:pt x="123" y="14"/>
                    <a:pt x="123" y="10"/>
                  </a:cubicBezTo>
                  <a:cubicBezTo>
                    <a:pt x="123" y="7"/>
                    <a:pt x="122" y="5"/>
                    <a:pt x="120" y="3"/>
                  </a:cubicBezTo>
                  <a:cubicBezTo>
                    <a:pt x="118" y="1"/>
                    <a:pt x="115" y="0"/>
                    <a:pt x="1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93131" y="2042804"/>
            <a:ext cx="460352" cy="596984"/>
            <a:chOff x="5775325" y="4110038"/>
            <a:chExt cx="1781175" cy="2309813"/>
          </a:xfrm>
          <a:solidFill>
            <a:schemeClr val="bg1"/>
          </a:solidFill>
        </p:grpSpPr>
        <p:sp>
          <p:nvSpPr>
            <p:cNvPr id="43" name="Freeform 13"/>
            <p:cNvSpPr>
              <a:spLocks/>
            </p:cNvSpPr>
            <p:nvPr/>
          </p:nvSpPr>
          <p:spPr bwMode="auto">
            <a:xfrm>
              <a:off x="6114256" y="4745039"/>
              <a:ext cx="1077914" cy="120649"/>
            </a:xfrm>
            <a:custGeom>
              <a:avLst/>
              <a:gdLst>
                <a:gd name="T0" fmla="*/ 7 w 124"/>
                <a:gd name="T1" fmla="*/ 0 h 14"/>
                <a:gd name="T2" fmla="*/ 0 w 124"/>
                <a:gd name="T3" fmla="*/ 7 h 14"/>
                <a:gd name="T4" fmla="*/ 7 w 124"/>
                <a:gd name="T5" fmla="*/ 14 h 14"/>
                <a:gd name="T6" fmla="*/ 117 w 124"/>
                <a:gd name="T7" fmla="*/ 14 h 14"/>
                <a:gd name="T8" fmla="*/ 124 w 124"/>
                <a:gd name="T9" fmla="*/ 7 h 14"/>
                <a:gd name="T10" fmla="*/ 117 w 124"/>
                <a:gd name="T11" fmla="*/ 0 h 14"/>
                <a:gd name="T12" fmla="*/ 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7" y="0"/>
                  </a:move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6114256" y="5040311"/>
              <a:ext cx="1077914" cy="120649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6114256" y="5308599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6114256" y="5603877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7"/>
            <p:cNvSpPr>
              <a:spLocks/>
            </p:cNvSpPr>
            <p:nvPr/>
          </p:nvSpPr>
          <p:spPr bwMode="auto">
            <a:xfrm>
              <a:off x="6114256" y="5873750"/>
              <a:ext cx="1077914" cy="130174"/>
            </a:xfrm>
            <a:custGeom>
              <a:avLst/>
              <a:gdLst>
                <a:gd name="T0" fmla="*/ 117 w 124"/>
                <a:gd name="T1" fmla="*/ 0 h 15"/>
                <a:gd name="T2" fmla="*/ 7 w 124"/>
                <a:gd name="T3" fmla="*/ 0 h 15"/>
                <a:gd name="T4" fmla="*/ 0 w 124"/>
                <a:gd name="T5" fmla="*/ 8 h 15"/>
                <a:gd name="T6" fmla="*/ 7 w 124"/>
                <a:gd name="T7" fmla="*/ 15 h 15"/>
                <a:gd name="T8" fmla="*/ 117 w 124"/>
                <a:gd name="T9" fmla="*/ 15 h 15"/>
                <a:gd name="T10" fmla="*/ 124 w 124"/>
                <a:gd name="T11" fmla="*/ 8 h 15"/>
                <a:gd name="T12" fmla="*/ 117 w 12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5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" y="0"/>
                    <a:pt x="0" y="4"/>
                    <a:pt x="0" y="8"/>
                  </a:cubicBezTo>
                  <a:cubicBezTo>
                    <a:pt x="0" y="11"/>
                    <a:pt x="2" y="15"/>
                    <a:pt x="7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22" y="15"/>
                    <a:pt x="124" y="11"/>
                    <a:pt x="124" y="8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 noEditPoints="1"/>
            </p:cNvSpPr>
            <p:nvPr/>
          </p:nvSpPr>
          <p:spPr bwMode="auto">
            <a:xfrm>
              <a:off x="5775325" y="4110038"/>
              <a:ext cx="1781175" cy="2309813"/>
            </a:xfrm>
            <a:custGeom>
              <a:avLst/>
              <a:gdLst>
                <a:gd name="T0" fmla="*/ 167 w 205"/>
                <a:gd name="T1" fmla="*/ 0 h 266"/>
                <a:gd name="T2" fmla="*/ 166 w 205"/>
                <a:gd name="T3" fmla="*/ 0 h 266"/>
                <a:gd name="T4" fmla="*/ 2 w 205"/>
                <a:gd name="T5" fmla="*/ 0 h 266"/>
                <a:gd name="T6" fmla="*/ 0 w 205"/>
                <a:gd name="T7" fmla="*/ 2 h 266"/>
                <a:gd name="T8" fmla="*/ 0 w 205"/>
                <a:gd name="T9" fmla="*/ 264 h 266"/>
                <a:gd name="T10" fmla="*/ 2 w 205"/>
                <a:gd name="T11" fmla="*/ 266 h 266"/>
                <a:gd name="T12" fmla="*/ 202 w 205"/>
                <a:gd name="T13" fmla="*/ 266 h 266"/>
                <a:gd name="T14" fmla="*/ 205 w 205"/>
                <a:gd name="T15" fmla="*/ 264 h 266"/>
                <a:gd name="T16" fmla="*/ 205 w 205"/>
                <a:gd name="T17" fmla="*/ 38 h 266"/>
                <a:gd name="T18" fmla="*/ 204 w 205"/>
                <a:gd name="T19" fmla="*/ 36 h 266"/>
                <a:gd name="T20" fmla="*/ 167 w 205"/>
                <a:gd name="T21" fmla="*/ 0 h 266"/>
                <a:gd name="T22" fmla="*/ 160 w 205"/>
                <a:gd name="T23" fmla="*/ 46 h 266"/>
                <a:gd name="T24" fmla="*/ 187 w 205"/>
                <a:gd name="T25" fmla="*/ 46 h 266"/>
                <a:gd name="T26" fmla="*/ 187 w 205"/>
                <a:gd name="T27" fmla="*/ 248 h 266"/>
                <a:gd name="T28" fmla="*/ 17 w 205"/>
                <a:gd name="T29" fmla="*/ 248 h 266"/>
                <a:gd name="T30" fmla="*/ 17 w 205"/>
                <a:gd name="T31" fmla="*/ 18 h 266"/>
                <a:gd name="T32" fmla="*/ 157 w 205"/>
                <a:gd name="T33" fmla="*/ 18 h 266"/>
                <a:gd name="T34" fmla="*/ 157 w 205"/>
                <a:gd name="T35" fmla="*/ 44 h 266"/>
                <a:gd name="T36" fmla="*/ 160 w 205"/>
                <a:gd name="T37" fmla="*/ 4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66">
                  <a:moveTo>
                    <a:pt x="167" y="0"/>
                  </a:moveTo>
                  <a:cubicBezTo>
                    <a:pt x="167" y="0"/>
                    <a:pt x="166" y="0"/>
                    <a:pt x="16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65"/>
                    <a:pt x="1" y="266"/>
                    <a:pt x="2" y="266"/>
                  </a:cubicBezTo>
                  <a:cubicBezTo>
                    <a:pt x="202" y="266"/>
                    <a:pt x="202" y="266"/>
                    <a:pt x="202" y="266"/>
                  </a:cubicBezTo>
                  <a:cubicBezTo>
                    <a:pt x="204" y="266"/>
                    <a:pt x="205" y="265"/>
                    <a:pt x="205" y="264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7"/>
                    <a:pt x="204" y="37"/>
                    <a:pt x="204" y="36"/>
                  </a:cubicBezTo>
                  <a:lnTo>
                    <a:pt x="167" y="0"/>
                  </a:lnTo>
                  <a:close/>
                  <a:moveTo>
                    <a:pt x="160" y="46"/>
                  </a:moveTo>
                  <a:cubicBezTo>
                    <a:pt x="187" y="46"/>
                    <a:pt x="187" y="46"/>
                    <a:pt x="187" y="46"/>
                  </a:cubicBezTo>
                  <a:cubicBezTo>
                    <a:pt x="187" y="248"/>
                    <a:pt x="187" y="248"/>
                    <a:pt x="187" y="248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7" y="45"/>
                    <a:pt x="158" y="46"/>
                    <a:pt x="16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23"/>
          <p:cNvSpPr>
            <a:spLocks/>
          </p:cNvSpPr>
          <p:nvPr/>
        </p:nvSpPr>
        <p:spPr bwMode="auto">
          <a:xfrm>
            <a:off x="3339302" y="1901521"/>
            <a:ext cx="361550" cy="361548"/>
          </a:xfrm>
          <a:custGeom>
            <a:avLst/>
            <a:gdLst>
              <a:gd name="T0" fmla="*/ 135 w 135"/>
              <a:gd name="T1" fmla="*/ 51 h 135"/>
              <a:gd name="T2" fmla="*/ 133 w 135"/>
              <a:gd name="T3" fmla="*/ 49 h 135"/>
              <a:gd name="T4" fmla="*/ 89 w 135"/>
              <a:gd name="T5" fmla="*/ 43 h 135"/>
              <a:gd name="T6" fmla="*/ 70 w 135"/>
              <a:gd name="T7" fmla="*/ 1 h 135"/>
              <a:gd name="T8" fmla="*/ 65 w 135"/>
              <a:gd name="T9" fmla="*/ 1 h 135"/>
              <a:gd name="T10" fmla="*/ 46 w 135"/>
              <a:gd name="T11" fmla="*/ 43 h 135"/>
              <a:gd name="T12" fmla="*/ 2 w 135"/>
              <a:gd name="T13" fmla="*/ 49 h 135"/>
              <a:gd name="T14" fmla="*/ 0 w 135"/>
              <a:gd name="T15" fmla="*/ 51 h 135"/>
              <a:gd name="T16" fmla="*/ 1 w 135"/>
              <a:gd name="T17" fmla="*/ 54 h 135"/>
              <a:gd name="T18" fmla="*/ 32 w 135"/>
              <a:gd name="T19" fmla="*/ 86 h 135"/>
              <a:gd name="T20" fmla="*/ 25 w 135"/>
              <a:gd name="T21" fmla="*/ 132 h 135"/>
              <a:gd name="T22" fmla="*/ 26 w 135"/>
              <a:gd name="T23" fmla="*/ 134 h 135"/>
              <a:gd name="T24" fmla="*/ 28 w 135"/>
              <a:gd name="T25" fmla="*/ 134 h 135"/>
              <a:gd name="T26" fmla="*/ 67 w 135"/>
              <a:gd name="T27" fmla="*/ 113 h 135"/>
              <a:gd name="T28" fmla="*/ 107 w 135"/>
              <a:gd name="T29" fmla="*/ 134 h 135"/>
              <a:gd name="T30" fmla="*/ 108 w 135"/>
              <a:gd name="T31" fmla="*/ 134 h 135"/>
              <a:gd name="T32" fmla="*/ 109 w 135"/>
              <a:gd name="T33" fmla="*/ 134 h 135"/>
              <a:gd name="T34" fmla="*/ 110 w 135"/>
              <a:gd name="T35" fmla="*/ 132 h 135"/>
              <a:gd name="T36" fmla="*/ 103 w 135"/>
              <a:gd name="T37" fmla="*/ 86 h 135"/>
              <a:gd name="T38" fmla="*/ 134 w 135"/>
              <a:gd name="T39" fmla="*/ 54 h 135"/>
              <a:gd name="T40" fmla="*/ 135 w 135"/>
              <a:gd name="T41" fmla="*/ 5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35">
                <a:moveTo>
                  <a:pt x="135" y="51"/>
                </a:moveTo>
                <a:cubicBezTo>
                  <a:pt x="135" y="50"/>
                  <a:pt x="134" y="50"/>
                  <a:pt x="133" y="49"/>
                </a:cubicBezTo>
                <a:cubicBezTo>
                  <a:pt x="89" y="43"/>
                  <a:pt x="89" y="43"/>
                  <a:pt x="89" y="43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0"/>
                  <a:pt x="66" y="0"/>
                  <a:pt x="65" y="1"/>
                </a:cubicBezTo>
                <a:cubicBezTo>
                  <a:pt x="46" y="43"/>
                  <a:pt x="46" y="43"/>
                  <a:pt x="46" y="43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0"/>
                  <a:pt x="0" y="50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32" y="86"/>
                  <a:pt x="32" y="86"/>
                  <a:pt x="32" y="86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3"/>
                  <a:pt x="25" y="133"/>
                  <a:pt x="26" y="134"/>
                </a:cubicBezTo>
                <a:cubicBezTo>
                  <a:pt x="27" y="135"/>
                  <a:pt x="28" y="135"/>
                  <a:pt x="28" y="134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7" y="134"/>
                  <a:pt x="107" y="134"/>
                  <a:pt x="108" y="134"/>
                </a:cubicBezTo>
                <a:cubicBezTo>
                  <a:pt x="108" y="134"/>
                  <a:pt x="109" y="134"/>
                  <a:pt x="109" y="134"/>
                </a:cubicBezTo>
                <a:cubicBezTo>
                  <a:pt x="110" y="133"/>
                  <a:pt x="110" y="133"/>
                  <a:pt x="110" y="13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5" y="53"/>
                  <a:pt x="135" y="52"/>
                  <a:pt x="135" y="51"/>
                </a:cubicBezTo>
              </a:path>
            </a:pathLst>
          </a:custGeom>
          <a:solidFill>
            <a:srgbClr val="ED1C24"/>
          </a:solidFill>
          <a:ln w="19050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101139" y="2993511"/>
            <a:ext cx="203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EMAIL </a:t>
            </a:r>
          </a:p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BOOST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55867" y="3454029"/>
            <a:ext cx="272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Stand Out in 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 Inbox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898226" y="2995440"/>
            <a:ext cx="203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SOCIAL </a:t>
            </a:r>
            <a:b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BOOST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3594" y="3455958"/>
            <a:ext cx="272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Leave the 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Hashtags to Us</a:t>
            </a:r>
          </a:p>
        </p:txBody>
      </p:sp>
      <p:sp>
        <p:nvSpPr>
          <p:cNvPr id="65" name="Freeform 23"/>
          <p:cNvSpPr>
            <a:spLocks/>
          </p:cNvSpPr>
          <p:nvPr/>
        </p:nvSpPr>
        <p:spPr bwMode="auto">
          <a:xfrm>
            <a:off x="6183847" y="1977141"/>
            <a:ext cx="361550" cy="361548"/>
          </a:xfrm>
          <a:custGeom>
            <a:avLst/>
            <a:gdLst>
              <a:gd name="T0" fmla="*/ 135 w 135"/>
              <a:gd name="T1" fmla="*/ 51 h 135"/>
              <a:gd name="T2" fmla="*/ 133 w 135"/>
              <a:gd name="T3" fmla="*/ 49 h 135"/>
              <a:gd name="T4" fmla="*/ 89 w 135"/>
              <a:gd name="T5" fmla="*/ 43 h 135"/>
              <a:gd name="T6" fmla="*/ 70 w 135"/>
              <a:gd name="T7" fmla="*/ 1 h 135"/>
              <a:gd name="T8" fmla="*/ 65 w 135"/>
              <a:gd name="T9" fmla="*/ 1 h 135"/>
              <a:gd name="T10" fmla="*/ 46 w 135"/>
              <a:gd name="T11" fmla="*/ 43 h 135"/>
              <a:gd name="T12" fmla="*/ 2 w 135"/>
              <a:gd name="T13" fmla="*/ 49 h 135"/>
              <a:gd name="T14" fmla="*/ 0 w 135"/>
              <a:gd name="T15" fmla="*/ 51 h 135"/>
              <a:gd name="T16" fmla="*/ 1 w 135"/>
              <a:gd name="T17" fmla="*/ 54 h 135"/>
              <a:gd name="T18" fmla="*/ 32 w 135"/>
              <a:gd name="T19" fmla="*/ 86 h 135"/>
              <a:gd name="T20" fmla="*/ 25 w 135"/>
              <a:gd name="T21" fmla="*/ 132 h 135"/>
              <a:gd name="T22" fmla="*/ 26 w 135"/>
              <a:gd name="T23" fmla="*/ 134 h 135"/>
              <a:gd name="T24" fmla="*/ 28 w 135"/>
              <a:gd name="T25" fmla="*/ 134 h 135"/>
              <a:gd name="T26" fmla="*/ 67 w 135"/>
              <a:gd name="T27" fmla="*/ 113 h 135"/>
              <a:gd name="T28" fmla="*/ 107 w 135"/>
              <a:gd name="T29" fmla="*/ 134 h 135"/>
              <a:gd name="T30" fmla="*/ 108 w 135"/>
              <a:gd name="T31" fmla="*/ 134 h 135"/>
              <a:gd name="T32" fmla="*/ 109 w 135"/>
              <a:gd name="T33" fmla="*/ 134 h 135"/>
              <a:gd name="T34" fmla="*/ 110 w 135"/>
              <a:gd name="T35" fmla="*/ 132 h 135"/>
              <a:gd name="T36" fmla="*/ 103 w 135"/>
              <a:gd name="T37" fmla="*/ 86 h 135"/>
              <a:gd name="T38" fmla="*/ 134 w 135"/>
              <a:gd name="T39" fmla="*/ 54 h 135"/>
              <a:gd name="T40" fmla="*/ 135 w 135"/>
              <a:gd name="T41" fmla="*/ 5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35">
                <a:moveTo>
                  <a:pt x="135" y="51"/>
                </a:moveTo>
                <a:cubicBezTo>
                  <a:pt x="135" y="50"/>
                  <a:pt x="134" y="50"/>
                  <a:pt x="133" y="49"/>
                </a:cubicBezTo>
                <a:cubicBezTo>
                  <a:pt x="89" y="43"/>
                  <a:pt x="89" y="43"/>
                  <a:pt x="89" y="43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0"/>
                  <a:pt x="66" y="0"/>
                  <a:pt x="65" y="1"/>
                </a:cubicBezTo>
                <a:cubicBezTo>
                  <a:pt x="46" y="43"/>
                  <a:pt x="46" y="43"/>
                  <a:pt x="46" y="43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0"/>
                  <a:pt x="0" y="50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32" y="86"/>
                  <a:pt x="32" y="86"/>
                  <a:pt x="32" y="86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3"/>
                  <a:pt x="25" y="133"/>
                  <a:pt x="26" y="134"/>
                </a:cubicBezTo>
                <a:cubicBezTo>
                  <a:pt x="27" y="135"/>
                  <a:pt x="28" y="135"/>
                  <a:pt x="28" y="134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7" y="134"/>
                  <a:pt x="107" y="134"/>
                  <a:pt x="108" y="134"/>
                </a:cubicBezTo>
                <a:cubicBezTo>
                  <a:pt x="108" y="134"/>
                  <a:pt x="109" y="134"/>
                  <a:pt x="109" y="134"/>
                </a:cubicBezTo>
                <a:cubicBezTo>
                  <a:pt x="110" y="133"/>
                  <a:pt x="110" y="133"/>
                  <a:pt x="110" y="13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5" y="53"/>
                  <a:pt x="135" y="52"/>
                  <a:pt x="135" y="51"/>
                </a:cubicBezTo>
              </a:path>
            </a:pathLst>
          </a:custGeom>
          <a:solidFill>
            <a:srgbClr val="666666"/>
          </a:solidFill>
          <a:ln w="19050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23"/>
          <p:cNvSpPr>
            <a:spLocks/>
          </p:cNvSpPr>
          <p:nvPr/>
        </p:nvSpPr>
        <p:spPr bwMode="auto">
          <a:xfrm>
            <a:off x="9002924" y="1992317"/>
            <a:ext cx="361550" cy="361548"/>
          </a:xfrm>
          <a:custGeom>
            <a:avLst/>
            <a:gdLst>
              <a:gd name="T0" fmla="*/ 135 w 135"/>
              <a:gd name="T1" fmla="*/ 51 h 135"/>
              <a:gd name="T2" fmla="*/ 133 w 135"/>
              <a:gd name="T3" fmla="*/ 49 h 135"/>
              <a:gd name="T4" fmla="*/ 89 w 135"/>
              <a:gd name="T5" fmla="*/ 43 h 135"/>
              <a:gd name="T6" fmla="*/ 70 w 135"/>
              <a:gd name="T7" fmla="*/ 1 h 135"/>
              <a:gd name="T8" fmla="*/ 65 w 135"/>
              <a:gd name="T9" fmla="*/ 1 h 135"/>
              <a:gd name="T10" fmla="*/ 46 w 135"/>
              <a:gd name="T11" fmla="*/ 43 h 135"/>
              <a:gd name="T12" fmla="*/ 2 w 135"/>
              <a:gd name="T13" fmla="*/ 49 h 135"/>
              <a:gd name="T14" fmla="*/ 0 w 135"/>
              <a:gd name="T15" fmla="*/ 51 h 135"/>
              <a:gd name="T16" fmla="*/ 1 w 135"/>
              <a:gd name="T17" fmla="*/ 54 h 135"/>
              <a:gd name="T18" fmla="*/ 32 w 135"/>
              <a:gd name="T19" fmla="*/ 86 h 135"/>
              <a:gd name="T20" fmla="*/ 25 w 135"/>
              <a:gd name="T21" fmla="*/ 132 h 135"/>
              <a:gd name="T22" fmla="*/ 26 w 135"/>
              <a:gd name="T23" fmla="*/ 134 h 135"/>
              <a:gd name="T24" fmla="*/ 28 w 135"/>
              <a:gd name="T25" fmla="*/ 134 h 135"/>
              <a:gd name="T26" fmla="*/ 67 w 135"/>
              <a:gd name="T27" fmla="*/ 113 h 135"/>
              <a:gd name="T28" fmla="*/ 107 w 135"/>
              <a:gd name="T29" fmla="*/ 134 h 135"/>
              <a:gd name="T30" fmla="*/ 108 w 135"/>
              <a:gd name="T31" fmla="*/ 134 h 135"/>
              <a:gd name="T32" fmla="*/ 109 w 135"/>
              <a:gd name="T33" fmla="*/ 134 h 135"/>
              <a:gd name="T34" fmla="*/ 110 w 135"/>
              <a:gd name="T35" fmla="*/ 132 h 135"/>
              <a:gd name="T36" fmla="*/ 103 w 135"/>
              <a:gd name="T37" fmla="*/ 86 h 135"/>
              <a:gd name="T38" fmla="*/ 134 w 135"/>
              <a:gd name="T39" fmla="*/ 54 h 135"/>
              <a:gd name="T40" fmla="*/ 135 w 135"/>
              <a:gd name="T41" fmla="*/ 5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35">
                <a:moveTo>
                  <a:pt x="135" y="51"/>
                </a:moveTo>
                <a:cubicBezTo>
                  <a:pt x="135" y="50"/>
                  <a:pt x="134" y="50"/>
                  <a:pt x="133" y="49"/>
                </a:cubicBezTo>
                <a:cubicBezTo>
                  <a:pt x="89" y="43"/>
                  <a:pt x="89" y="43"/>
                  <a:pt x="89" y="43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0"/>
                  <a:pt x="66" y="0"/>
                  <a:pt x="65" y="1"/>
                </a:cubicBezTo>
                <a:cubicBezTo>
                  <a:pt x="46" y="43"/>
                  <a:pt x="46" y="43"/>
                  <a:pt x="46" y="43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0"/>
                  <a:pt x="0" y="50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32" y="86"/>
                  <a:pt x="32" y="86"/>
                  <a:pt x="32" y="86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3"/>
                  <a:pt x="25" y="133"/>
                  <a:pt x="26" y="134"/>
                </a:cubicBezTo>
                <a:cubicBezTo>
                  <a:pt x="27" y="135"/>
                  <a:pt x="28" y="135"/>
                  <a:pt x="28" y="134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7" y="134"/>
                  <a:pt x="107" y="134"/>
                  <a:pt x="108" y="134"/>
                </a:cubicBezTo>
                <a:cubicBezTo>
                  <a:pt x="108" y="134"/>
                  <a:pt x="109" y="134"/>
                  <a:pt x="109" y="134"/>
                </a:cubicBezTo>
                <a:cubicBezTo>
                  <a:pt x="110" y="133"/>
                  <a:pt x="110" y="133"/>
                  <a:pt x="110" y="13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5" y="53"/>
                  <a:pt x="135" y="52"/>
                  <a:pt x="135" y="51"/>
                </a:cubicBezTo>
              </a:path>
            </a:pathLst>
          </a:custGeom>
          <a:solidFill>
            <a:srgbClr val="ED1C24"/>
          </a:solidFill>
          <a:ln w="19050">
            <a:solidFill>
              <a:srgbClr val="ED1C24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7990413" y="1481287"/>
            <a:ext cx="2118478" cy="2118478"/>
          </a:xfrm>
          <a:prstGeom prst="ellipse">
            <a:avLst/>
          </a:prstGeom>
          <a:solidFill>
            <a:srgbClr val="ED1C24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4009" y="480962"/>
            <a:ext cx="10515600" cy="792342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Resume Boost delivers qualified candidates to employers instantly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984009" y="1367256"/>
            <a:ext cx="7886700" cy="46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5B9BD5"/>
                </a:solidFill>
                <a:latin typeface="Helvetica Neue" charset="0"/>
                <a:ea typeface="Helvetica Neue" charset="0"/>
                <a:cs typeface="Helvetica Neue" charset="0"/>
              </a:rPr>
              <a:t>No searching required</a:t>
            </a:r>
          </a:p>
        </p:txBody>
      </p:sp>
      <p:sp>
        <p:nvSpPr>
          <p:cNvPr id="7" name="Rectangle 6"/>
          <p:cNvSpPr/>
          <p:nvPr/>
        </p:nvSpPr>
        <p:spPr>
          <a:xfrm>
            <a:off x="8150139" y="1897254"/>
            <a:ext cx="18117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Matched candidates are 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times 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 likely to apply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832" y="1901453"/>
            <a:ext cx="4953000" cy="4029733"/>
          </a:xfrm>
          <a:prstGeom prst="rect">
            <a:avLst/>
          </a:prstGeom>
          <a:ln w="25400" cap="sq">
            <a:solidFill>
              <a:srgbClr val="666666"/>
            </a:solidFill>
            <a:prstDash val="solid"/>
            <a:miter lim="800000"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267618" y="6290558"/>
            <a:ext cx="391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Matched job seeker profile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975" y="4195890"/>
            <a:ext cx="6149755" cy="2113778"/>
          </a:xfrm>
          <a:prstGeom prst="rect">
            <a:avLst/>
          </a:prstGeom>
          <a:ln w="25400" cap="sq">
            <a:solidFill>
              <a:srgbClr val="666666"/>
            </a:solidFill>
            <a:miter lim="800000"/>
          </a:ln>
          <a:effectLst/>
        </p:spPr>
      </p:pic>
      <p:sp>
        <p:nvSpPr>
          <p:cNvPr id="15" name="Bent-Up Arrow 14"/>
          <p:cNvSpPr/>
          <p:nvPr/>
        </p:nvSpPr>
        <p:spPr>
          <a:xfrm rot="5400000">
            <a:off x="1993971" y="4828561"/>
            <a:ext cx="1827881" cy="829532"/>
          </a:xfrm>
          <a:prstGeom prst="bentUpArrow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193374" y="488373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F81BD"/>
                </a:solidFill>
              </a:rPr>
              <a:t>Based on your job posting requirements </a:t>
            </a:r>
          </a:p>
        </p:txBody>
      </p:sp>
    </p:spTree>
    <p:extLst>
      <p:ext uri="{BB962C8B-B14F-4D97-AF65-F5344CB8AC3E}">
        <p14:creationId xmlns:p14="http://schemas.microsoft.com/office/powerpoint/2010/main" val="3818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31" r="10217" b="18517"/>
          <a:stretch/>
        </p:blipFill>
        <p:spPr>
          <a:xfrm>
            <a:off x="7731765" y="2229762"/>
            <a:ext cx="2931762" cy="2872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673" y="504850"/>
            <a:ext cx="10060147" cy="75037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Stand out in the inbox with Email Boost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861278" y="1517056"/>
            <a:ext cx="8476938" cy="1015269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673" y="1961572"/>
            <a:ext cx="51025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Sent only to qualified database matches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Customized with employer logo, company name, contact, and job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A job post complement that helps get more quality candidates in the pipeline fast</a:t>
            </a: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Picture 2" descr="http://www.radio.net/inc/v2/images/landing/hero/devices/single/ip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48656" y="1889412"/>
            <a:ext cx="4297980" cy="35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9728" y="4433062"/>
            <a:ext cx="179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Open rates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exceeding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40%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0528" y="4433062"/>
            <a:ext cx="171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50%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that open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click to view job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99590" y="5081191"/>
            <a:ext cx="948085" cy="709691"/>
            <a:chOff x="2941638" y="831850"/>
            <a:chExt cx="1092200" cy="817563"/>
          </a:xfrm>
        </p:grpSpPr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978150" y="1330325"/>
              <a:ext cx="1020763" cy="319088"/>
            </a:xfrm>
            <a:custGeom>
              <a:avLst/>
              <a:gdLst>
                <a:gd name="T0" fmla="*/ 108 w 115"/>
                <a:gd name="T1" fmla="*/ 36 h 36"/>
                <a:gd name="T2" fmla="*/ 115 w 115"/>
                <a:gd name="T3" fmla="*/ 33 h 36"/>
                <a:gd name="T4" fmla="*/ 80 w 115"/>
                <a:gd name="T5" fmla="*/ 0 h 36"/>
                <a:gd name="T6" fmla="*/ 58 w 115"/>
                <a:gd name="T7" fmla="*/ 11 h 36"/>
                <a:gd name="T8" fmla="*/ 35 w 115"/>
                <a:gd name="T9" fmla="*/ 0 h 36"/>
                <a:gd name="T10" fmla="*/ 0 w 115"/>
                <a:gd name="T11" fmla="*/ 33 h 36"/>
                <a:gd name="T12" fmla="*/ 7 w 115"/>
                <a:gd name="T13" fmla="*/ 36 h 36"/>
                <a:gd name="T14" fmla="*/ 108 w 115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36">
                  <a:moveTo>
                    <a:pt x="108" y="36"/>
                  </a:moveTo>
                  <a:cubicBezTo>
                    <a:pt x="111" y="36"/>
                    <a:pt x="113" y="35"/>
                    <a:pt x="115" y="33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"/>
                    <a:pt x="65" y="11"/>
                    <a:pt x="58" y="11"/>
                  </a:cubicBezTo>
                  <a:cubicBezTo>
                    <a:pt x="50" y="11"/>
                    <a:pt x="36" y="1"/>
                    <a:pt x="35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35"/>
                    <a:pt x="4" y="36"/>
                    <a:pt x="7" y="36"/>
                  </a:cubicBezTo>
                  <a:lnTo>
                    <a:pt x="108" y="3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2941638" y="1090613"/>
              <a:ext cx="276225" cy="452438"/>
            </a:xfrm>
            <a:custGeom>
              <a:avLst/>
              <a:gdLst>
                <a:gd name="T0" fmla="*/ 7 w 31"/>
                <a:gd name="T1" fmla="*/ 6 h 51"/>
                <a:gd name="T2" fmla="*/ 0 w 31"/>
                <a:gd name="T3" fmla="*/ 0 h 51"/>
                <a:gd name="T4" fmla="*/ 0 w 31"/>
                <a:gd name="T5" fmla="*/ 51 h 51"/>
                <a:gd name="T6" fmla="*/ 31 w 31"/>
                <a:gd name="T7" fmla="*/ 22 h 51"/>
                <a:gd name="T8" fmla="*/ 7 w 31"/>
                <a:gd name="T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1">
                  <a:moveTo>
                    <a:pt x="7" y="6"/>
                  </a:moveTo>
                  <a:cubicBezTo>
                    <a:pt x="5" y="4"/>
                    <a:pt x="2" y="3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25" y="18"/>
                    <a:pt x="17" y="12"/>
                    <a:pt x="7" y="6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759200" y="1090613"/>
              <a:ext cx="274638" cy="452438"/>
            </a:xfrm>
            <a:custGeom>
              <a:avLst/>
              <a:gdLst>
                <a:gd name="T0" fmla="*/ 24 w 31"/>
                <a:gd name="T1" fmla="*/ 6 h 51"/>
                <a:gd name="T2" fmla="*/ 0 w 31"/>
                <a:gd name="T3" fmla="*/ 22 h 51"/>
                <a:gd name="T4" fmla="*/ 31 w 31"/>
                <a:gd name="T5" fmla="*/ 51 h 51"/>
                <a:gd name="T6" fmla="*/ 31 w 31"/>
                <a:gd name="T7" fmla="*/ 0 h 51"/>
                <a:gd name="T8" fmla="*/ 24 w 31"/>
                <a:gd name="T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1">
                  <a:moveTo>
                    <a:pt x="24" y="6"/>
                  </a:moveTo>
                  <a:cubicBezTo>
                    <a:pt x="15" y="12"/>
                    <a:pt x="7" y="17"/>
                    <a:pt x="0" y="22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9" y="3"/>
                    <a:pt x="27" y="4"/>
                    <a:pt x="24" y="6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2941638" y="831850"/>
              <a:ext cx="1092200" cy="515938"/>
            </a:xfrm>
            <a:custGeom>
              <a:avLst/>
              <a:gdLst>
                <a:gd name="T0" fmla="*/ 112 w 123"/>
                <a:gd name="T1" fmla="*/ 0 h 58"/>
                <a:gd name="T2" fmla="*/ 11 w 123"/>
                <a:gd name="T3" fmla="*/ 0 h 58"/>
                <a:gd name="T4" fmla="*/ 3 w 123"/>
                <a:gd name="T5" fmla="*/ 3 h 58"/>
                <a:gd name="T6" fmla="*/ 0 w 123"/>
                <a:gd name="T7" fmla="*/ 12 h 58"/>
                <a:gd name="T8" fmla="*/ 4 w 123"/>
                <a:gd name="T9" fmla="*/ 21 h 58"/>
                <a:gd name="T10" fmla="*/ 12 w 123"/>
                <a:gd name="T11" fmla="*/ 28 h 58"/>
                <a:gd name="T12" fmla="*/ 62 w 123"/>
                <a:gd name="T13" fmla="*/ 58 h 58"/>
                <a:gd name="T14" fmla="*/ 111 w 123"/>
                <a:gd name="T15" fmla="*/ 28 h 58"/>
                <a:gd name="T16" fmla="*/ 120 w 123"/>
                <a:gd name="T17" fmla="*/ 20 h 58"/>
                <a:gd name="T18" fmla="*/ 123 w 123"/>
                <a:gd name="T19" fmla="*/ 10 h 58"/>
                <a:gd name="T20" fmla="*/ 120 w 123"/>
                <a:gd name="T21" fmla="*/ 3 h 58"/>
                <a:gd name="T22" fmla="*/ 112 w 123"/>
                <a:gd name="T2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58">
                  <a:moveTo>
                    <a:pt x="11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0"/>
                    <a:pt x="5" y="1"/>
                    <a:pt x="3" y="3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4"/>
                    <a:pt x="1" y="17"/>
                    <a:pt x="4" y="21"/>
                  </a:cubicBezTo>
                  <a:cubicBezTo>
                    <a:pt x="7" y="24"/>
                    <a:pt x="9" y="26"/>
                    <a:pt x="12" y="28"/>
                  </a:cubicBezTo>
                  <a:cubicBezTo>
                    <a:pt x="14" y="29"/>
                    <a:pt x="52" y="58"/>
                    <a:pt x="62" y="58"/>
                  </a:cubicBezTo>
                  <a:cubicBezTo>
                    <a:pt x="71" y="58"/>
                    <a:pt x="100" y="35"/>
                    <a:pt x="111" y="28"/>
                  </a:cubicBezTo>
                  <a:cubicBezTo>
                    <a:pt x="115" y="26"/>
                    <a:pt x="117" y="23"/>
                    <a:pt x="120" y="20"/>
                  </a:cubicBezTo>
                  <a:cubicBezTo>
                    <a:pt x="122" y="17"/>
                    <a:pt x="123" y="14"/>
                    <a:pt x="123" y="10"/>
                  </a:cubicBezTo>
                  <a:cubicBezTo>
                    <a:pt x="123" y="7"/>
                    <a:pt x="122" y="5"/>
                    <a:pt x="120" y="3"/>
                  </a:cubicBezTo>
                  <a:cubicBezTo>
                    <a:pt x="118" y="1"/>
                    <a:pt x="115" y="0"/>
                    <a:pt x="112" y="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reeform 9"/>
          <p:cNvSpPr>
            <a:spLocks noEditPoints="1"/>
          </p:cNvSpPr>
          <p:nvPr/>
        </p:nvSpPr>
        <p:spPr bwMode="auto">
          <a:xfrm>
            <a:off x="5195839" y="5017836"/>
            <a:ext cx="878579" cy="773832"/>
          </a:xfrm>
          <a:custGeom>
            <a:avLst/>
            <a:gdLst>
              <a:gd name="T0" fmla="*/ 111 w 116"/>
              <a:gd name="T1" fmla="*/ 0 h 102"/>
              <a:gd name="T2" fmla="*/ 89 w 116"/>
              <a:gd name="T3" fmla="*/ 3 h 102"/>
              <a:gd name="T4" fmla="*/ 96 w 116"/>
              <a:gd name="T5" fmla="*/ 10 h 102"/>
              <a:gd name="T6" fmla="*/ 71 w 116"/>
              <a:gd name="T7" fmla="*/ 40 h 102"/>
              <a:gd name="T8" fmla="*/ 46 w 116"/>
              <a:gd name="T9" fmla="*/ 17 h 102"/>
              <a:gd name="T10" fmla="*/ 40 w 116"/>
              <a:gd name="T11" fmla="*/ 17 h 102"/>
              <a:gd name="T12" fmla="*/ 2 w 116"/>
              <a:gd name="T13" fmla="*/ 51 h 102"/>
              <a:gd name="T14" fmla="*/ 2 w 116"/>
              <a:gd name="T15" fmla="*/ 57 h 102"/>
              <a:gd name="T16" fmla="*/ 5 w 116"/>
              <a:gd name="T17" fmla="*/ 59 h 102"/>
              <a:gd name="T18" fmla="*/ 8 w 116"/>
              <a:gd name="T19" fmla="*/ 58 h 102"/>
              <a:gd name="T20" fmla="*/ 43 w 116"/>
              <a:gd name="T21" fmla="*/ 26 h 102"/>
              <a:gd name="T22" fmla="*/ 69 w 116"/>
              <a:gd name="T23" fmla="*/ 51 h 102"/>
              <a:gd name="T24" fmla="*/ 72 w 116"/>
              <a:gd name="T25" fmla="*/ 52 h 102"/>
              <a:gd name="T26" fmla="*/ 75 w 116"/>
              <a:gd name="T27" fmla="*/ 50 h 102"/>
              <a:gd name="T28" fmla="*/ 103 w 116"/>
              <a:gd name="T29" fmla="*/ 17 h 102"/>
              <a:gd name="T30" fmla="*/ 109 w 116"/>
              <a:gd name="T31" fmla="*/ 23 h 102"/>
              <a:gd name="T32" fmla="*/ 111 w 116"/>
              <a:gd name="T33" fmla="*/ 0 h 102"/>
              <a:gd name="T34" fmla="*/ 85 w 116"/>
              <a:gd name="T35" fmla="*/ 68 h 102"/>
              <a:gd name="T36" fmla="*/ 79 w 116"/>
              <a:gd name="T37" fmla="*/ 62 h 102"/>
              <a:gd name="T38" fmla="*/ 67 w 116"/>
              <a:gd name="T39" fmla="*/ 62 h 102"/>
              <a:gd name="T40" fmla="*/ 61 w 116"/>
              <a:gd name="T41" fmla="*/ 68 h 102"/>
              <a:gd name="T42" fmla="*/ 61 w 116"/>
              <a:gd name="T43" fmla="*/ 96 h 102"/>
              <a:gd name="T44" fmla="*/ 67 w 116"/>
              <a:gd name="T45" fmla="*/ 102 h 102"/>
              <a:gd name="T46" fmla="*/ 79 w 116"/>
              <a:gd name="T47" fmla="*/ 102 h 102"/>
              <a:gd name="T48" fmla="*/ 85 w 116"/>
              <a:gd name="T49" fmla="*/ 96 h 102"/>
              <a:gd name="T50" fmla="*/ 85 w 116"/>
              <a:gd name="T51" fmla="*/ 68 h 102"/>
              <a:gd name="T52" fmla="*/ 116 w 116"/>
              <a:gd name="T53" fmla="*/ 44 h 102"/>
              <a:gd name="T54" fmla="*/ 110 w 116"/>
              <a:gd name="T55" fmla="*/ 37 h 102"/>
              <a:gd name="T56" fmla="*/ 99 w 116"/>
              <a:gd name="T57" fmla="*/ 37 h 102"/>
              <a:gd name="T58" fmla="*/ 93 w 116"/>
              <a:gd name="T59" fmla="*/ 44 h 102"/>
              <a:gd name="T60" fmla="*/ 93 w 116"/>
              <a:gd name="T61" fmla="*/ 95 h 102"/>
              <a:gd name="T62" fmla="*/ 99 w 116"/>
              <a:gd name="T63" fmla="*/ 102 h 102"/>
              <a:gd name="T64" fmla="*/ 110 w 116"/>
              <a:gd name="T65" fmla="*/ 102 h 102"/>
              <a:gd name="T66" fmla="*/ 116 w 116"/>
              <a:gd name="T67" fmla="*/ 95 h 102"/>
              <a:gd name="T68" fmla="*/ 116 w 116"/>
              <a:gd name="T69" fmla="*/ 44 h 102"/>
              <a:gd name="T70" fmla="*/ 55 w 116"/>
              <a:gd name="T71" fmla="*/ 56 h 102"/>
              <a:gd name="T72" fmla="*/ 49 w 116"/>
              <a:gd name="T73" fmla="*/ 50 h 102"/>
              <a:gd name="T74" fmla="*/ 38 w 116"/>
              <a:gd name="T75" fmla="*/ 50 h 102"/>
              <a:gd name="T76" fmla="*/ 32 w 116"/>
              <a:gd name="T77" fmla="*/ 56 h 102"/>
              <a:gd name="T78" fmla="*/ 32 w 116"/>
              <a:gd name="T79" fmla="*/ 96 h 102"/>
              <a:gd name="T80" fmla="*/ 38 w 116"/>
              <a:gd name="T81" fmla="*/ 102 h 102"/>
              <a:gd name="T82" fmla="*/ 49 w 116"/>
              <a:gd name="T83" fmla="*/ 102 h 102"/>
              <a:gd name="T84" fmla="*/ 55 w 116"/>
              <a:gd name="T85" fmla="*/ 96 h 102"/>
              <a:gd name="T86" fmla="*/ 55 w 116"/>
              <a:gd name="T87" fmla="*/ 56 h 102"/>
              <a:gd name="T88" fmla="*/ 25 w 116"/>
              <a:gd name="T89" fmla="*/ 83 h 102"/>
              <a:gd name="T90" fmla="*/ 19 w 116"/>
              <a:gd name="T91" fmla="*/ 77 h 102"/>
              <a:gd name="T92" fmla="*/ 8 w 116"/>
              <a:gd name="T93" fmla="*/ 77 h 102"/>
              <a:gd name="T94" fmla="*/ 2 w 116"/>
              <a:gd name="T95" fmla="*/ 83 h 102"/>
              <a:gd name="T96" fmla="*/ 2 w 116"/>
              <a:gd name="T97" fmla="*/ 96 h 102"/>
              <a:gd name="T98" fmla="*/ 8 w 116"/>
              <a:gd name="T99" fmla="*/ 102 h 102"/>
              <a:gd name="T100" fmla="*/ 19 w 116"/>
              <a:gd name="T101" fmla="*/ 102 h 102"/>
              <a:gd name="T102" fmla="*/ 25 w 116"/>
              <a:gd name="T103" fmla="*/ 96 h 102"/>
              <a:gd name="T104" fmla="*/ 25 w 116"/>
              <a:gd name="T105" fmla="*/ 83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6" h="102">
                <a:moveTo>
                  <a:pt x="111" y="0"/>
                </a:moveTo>
                <a:cubicBezTo>
                  <a:pt x="89" y="3"/>
                  <a:pt x="89" y="3"/>
                  <a:pt x="89" y="3"/>
                </a:cubicBezTo>
                <a:cubicBezTo>
                  <a:pt x="96" y="10"/>
                  <a:pt x="96" y="10"/>
                  <a:pt x="96" y="10"/>
                </a:cubicBezTo>
                <a:cubicBezTo>
                  <a:pt x="71" y="40"/>
                  <a:pt x="71" y="40"/>
                  <a:pt x="71" y="40"/>
                </a:cubicBezTo>
                <a:cubicBezTo>
                  <a:pt x="46" y="17"/>
                  <a:pt x="46" y="17"/>
                  <a:pt x="46" y="17"/>
                </a:cubicBezTo>
                <a:cubicBezTo>
                  <a:pt x="44" y="15"/>
                  <a:pt x="41" y="15"/>
                  <a:pt x="40" y="17"/>
                </a:cubicBezTo>
                <a:cubicBezTo>
                  <a:pt x="2" y="51"/>
                  <a:pt x="2" y="51"/>
                  <a:pt x="2" y="51"/>
                </a:cubicBezTo>
                <a:cubicBezTo>
                  <a:pt x="0" y="52"/>
                  <a:pt x="0" y="55"/>
                  <a:pt x="2" y="57"/>
                </a:cubicBezTo>
                <a:cubicBezTo>
                  <a:pt x="2" y="58"/>
                  <a:pt x="4" y="59"/>
                  <a:pt x="5" y="59"/>
                </a:cubicBezTo>
                <a:cubicBezTo>
                  <a:pt x="6" y="59"/>
                  <a:pt x="7" y="58"/>
                  <a:pt x="8" y="58"/>
                </a:cubicBezTo>
                <a:cubicBezTo>
                  <a:pt x="43" y="26"/>
                  <a:pt x="43" y="26"/>
                  <a:pt x="43" y="26"/>
                </a:cubicBezTo>
                <a:cubicBezTo>
                  <a:pt x="69" y="51"/>
                  <a:pt x="69" y="51"/>
                  <a:pt x="69" y="51"/>
                </a:cubicBezTo>
                <a:cubicBezTo>
                  <a:pt x="70" y="51"/>
                  <a:pt x="71" y="52"/>
                  <a:pt x="72" y="52"/>
                </a:cubicBezTo>
                <a:cubicBezTo>
                  <a:pt x="73" y="52"/>
                  <a:pt x="75" y="51"/>
                  <a:pt x="75" y="50"/>
                </a:cubicBezTo>
                <a:cubicBezTo>
                  <a:pt x="103" y="17"/>
                  <a:pt x="103" y="17"/>
                  <a:pt x="103" y="17"/>
                </a:cubicBezTo>
                <a:cubicBezTo>
                  <a:pt x="109" y="23"/>
                  <a:pt x="109" y="23"/>
                  <a:pt x="109" y="23"/>
                </a:cubicBezTo>
                <a:lnTo>
                  <a:pt x="111" y="0"/>
                </a:lnTo>
                <a:close/>
                <a:moveTo>
                  <a:pt x="85" y="68"/>
                </a:moveTo>
                <a:cubicBezTo>
                  <a:pt x="85" y="65"/>
                  <a:pt x="82" y="62"/>
                  <a:pt x="79" y="62"/>
                </a:cubicBezTo>
                <a:cubicBezTo>
                  <a:pt x="67" y="62"/>
                  <a:pt x="67" y="62"/>
                  <a:pt x="67" y="62"/>
                </a:cubicBezTo>
                <a:cubicBezTo>
                  <a:pt x="64" y="62"/>
                  <a:pt x="61" y="65"/>
                  <a:pt x="61" y="68"/>
                </a:cubicBezTo>
                <a:cubicBezTo>
                  <a:pt x="61" y="96"/>
                  <a:pt x="61" y="96"/>
                  <a:pt x="61" y="96"/>
                </a:cubicBezTo>
                <a:cubicBezTo>
                  <a:pt x="61" y="99"/>
                  <a:pt x="64" y="102"/>
                  <a:pt x="67" y="102"/>
                </a:cubicBezTo>
                <a:cubicBezTo>
                  <a:pt x="79" y="102"/>
                  <a:pt x="79" y="102"/>
                  <a:pt x="79" y="102"/>
                </a:cubicBezTo>
                <a:cubicBezTo>
                  <a:pt x="82" y="102"/>
                  <a:pt x="85" y="99"/>
                  <a:pt x="85" y="96"/>
                </a:cubicBezTo>
                <a:lnTo>
                  <a:pt x="85" y="68"/>
                </a:lnTo>
                <a:close/>
                <a:moveTo>
                  <a:pt x="116" y="44"/>
                </a:moveTo>
                <a:cubicBezTo>
                  <a:pt x="116" y="40"/>
                  <a:pt x="113" y="37"/>
                  <a:pt x="110" y="37"/>
                </a:cubicBezTo>
                <a:cubicBezTo>
                  <a:pt x="99" y="37"/>
                  <a:pt x="99" y="37"/>
                  <a:pt x="99" y="37"/>
                </a:cubicBezTo>
                <a:cubicBezTo>
                  <a:pt x="96" y="37"/>
                  <a:pt x="93" y="40"/>
                  <a:pt x="93" y="44"/>
                </a:cubicBezTo>
                <a:cubicBezTo>
                  <a:pt x="93" y="95"/>
                  <a:pt x="93" y="95"/>
                  <a:pt x="93" y="95"/>
                </a:cubicBezTo>
                <a:cubicBezTo>
                  <a:pt x="93" y="99"/>
                  <a:pt x="96" y="102"/>
                  <a:pt x="99" y="102"/>
                </a:cubicBezTo>
                <a:cubicBezTo>
                  <a:pt x="110" y="102"/>
                  <a:pt x="110" y="102"/>
                  <a:pt x="110" y="102"/>
                </a:cubicBezTo>
                <a:cubicBezTo>
                  <a:pt x="113" y="102"/>
                  <a:pt x="116" y="99"/>
                  <a:pt x="116" y="95"/>
                </a:cubicBezTo>
                <a:lnTo>
                  <a:pt x="116" y="44"/>
                </a:lnTo>
                <a:close/>
                <a:moveTo>
                  <a:pt x="55" y="56"/>
                </a:moveTo>
                <a:cubicBezTo>
                  <a:pt x="55" y="53"/>
                  <a:pt x="52" y="50"/>
                  <a:pt x="49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4" y="50"/>
                  <a:pt x="32" y="53"/>
                  <a:pt x="32" y="56"/>
                </a:cubicBezTo>
                <a:cubicBezTo>
                  <a:pt x="32" y="96"/>
                  <a:pt x="32" y="96"/>
                  <a:pt x="32" y="96"/>
                </a:cubicBezTo>
                <a:cubicBezTo>
                  <a:pt x="32" y="99"/>
                  <a:pt x="34" y="102"/>
                  <a:pt x="38" y="102"/>
                </a:cubicBezTo>
                <a:cubicBezTo>
                  <a:pt x="49" y="102"/>
                  <a:pt x="49" y="102"/>
                  <a:pt x="49" y="102"/>
                </a:cubicBezTo>
                <a:cubicBezTo>
                  <a:pt x="52" y="102"/>
                  <a:pt x="55" y="99"/>
                  <a:pt x="55" y="96"/>
                </a:cubicBezTo>
                <a:lnTo>
                  <a:pt x="55" y="56"/>
                </a:lnTo>
                <a:close/>
                <a:moveTo>
                  <a:pt x="25" y="83"/>
                </a:moveTo>
                <a:cubicBezTo>
                  <a:pt x="25" y="80"/>
                  <a:pt x="23" y="77"/>
                  <a:pt x="19" y="77"/>
                </a:cubicBezTo>
                <a:cubicBezTo>
                  <a:pt x="8" y="77"/>
                  <a:pt x="8" y="77"/>
                  <a:pt x="8" y="77"/>
                </a:cubicBezTo>
                <a:cubicBezTo>
                  <a:pt x="5" y="77"/>
                  <a:pt x="2" y="80"/>
                  <a:pt x="2" y="83"/>
                </a:cubicBezTo>
                <a:cubicBezTo>
                  <a:pt x="2" y="96"/>
                  <a:pt x="2" y="96"/>
                  <a:pt x="2" y="96"/>
                </a:cubicBezTo>
                <a:cubicBezTo>
                  <a:pt x="2" y="99"/>
                  <a:pt x="5" y="102"/>
                  <a:pt x="8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23" y="102"/>
                  <a:pt x="25" y="99"/>
                  <a:pt x="25" y="96"/>
                </a:cubicBezTo>
                <a:lnTo>
                  <a:pt x="25" y="83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0251" y="1315241"/>
            <a:ext cx="589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An employer-branded email campaign that </a:t>
            </a:r>
            <a:r>
              <a:rPr lang="en-US" i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personally</a:t>
            </a:r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 invites qualified candidates to apply to your job</a:t>
            </a:r>
            <a:endParaRPr lang="en-US" b="1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181" y="543155"/>
            <a:ext cx="10896600" cy="99095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Social Boost targets passive candidates on social media</a:t>
            </a:r>
          </a:p>
        </p:txBody>
      </p:sp>
      <p:sp>
        <p:nvSpPr>
          <p:cNvPr id="27" name="Content Placeholder 4"/>
          <p:cNvSpPr>
            <a:spLocks noGrp="1"/>
          </p:cNvSpPr>
          <p:nvPr>
            <p:ph idx="1"/>
          </p:nvPr>
        </p:nvSpPr>
        <p:spPr>
          <a:xfrm>
            <a:off x="1091025" y="3690677"/>
            <a:ext cx="2349509" cy="25416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en-US" sz="1700" dirty="0">
                <a:latin typeface="Helvetica Neue" charset="0"/>
                <a:ea typeface="Helvetica Neue" charset="0"/>
                <a:cs typeface="Helvetica Neue" charset="0"/>
              </a:rPr>
              <a:t>Provides essential reach to the next generation of job seekers who search for jobs differently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26</a:t>
            </a:fld>
            <a:endParaRPr lang="en-US"/>
          </a:p>
        </p:txBody>
      </p:sp>
      <p:sp>
        <p:nvSpPr>
          <p:cNvPr id="28" name="Content Placeholder 4"/>
          <p:cNvSpPr txBox="1">
            <a:spLocks/>
          </p:cNvSpPr>
          <p:nvPr/>
        </p:nvSpPr>
        <p:spPr>
          <a:xfrm>
            <a:off x="3747517" y="3693027"/>
            <a:ext cx="2051012" cy="220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Uses profile data, interests, and location to target relevant candidates on social media</a:t>
            </a:r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6485481" y="3690677"/>
            <a:ext cx="2184337" cy="1895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Promotes your job directly in the feeds of passive candidates who may not be actively searching 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13486" y="3137906"/>
            <a:ext cx="190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Target Millennials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65653" y="3014796"/>
            <a:ext cx="1818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Find the right candidates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83782" y="3014796"/>
            <a:ext cx="214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Tap passive job seekers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851946" y="3017591"/>
            <a:ext cx="2260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Touch at the right search point</a:t>
            </a:r>
          </a:p>
        </p:txBody>
      </p:sp>
      <p:sp>
        <p:nvSpPr>
          <p:cNvPr id="40" name="Content Placeholder 4"/>
          <p:cNvSpPr txBox="1">
            <a:spLocks/>
          </p:cNvSpPr>
          <p:nvPr/>
        </p:nvSpPr>
        <p:spPr>
          <a:xfrm>
            <a:off x="8851946" y="3693027"/>
            <a:ext cx="2484865" cy="268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Targets </a:t>
            </a:r>
            <a:r>
              <a:rPr lang="en-US" altLang="en-US" sz="16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candidates as they explore salaries, research companies and search jobs on Glassdoor</a:t>
            </a:r>
          </a:p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endParaRPr lang="en-US" sz="11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9393575" y="1972141"/>
            <a:ext cx="922244" cy="981935"/>
            <a:chOff x="8194675" y="4841875"/>
            <a:chExt cx="1520825" cy="1520825"/>
          </a:xfrm>
        </p:grpSpPr>
        <p:sp>
          <p:nvSpPr>
            <p:cNvPr id="42" name="Oval 14"/>
            <p:cNvSpPr>
              <a:spLocks noChangeArrowheads="1"/>
            </p:cNvSpPr>
            <p:nvPr/>
          </p:nvSpPr>
          <p:spPr bwMode="auto">
            <a:xfrm>
              <a:off x="8601075" y="5056188"/>
              <a:ext cx="292100" cy="292100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8408988" y="5383213"/>
              <a:ext cx="676275" cy="404813"/>
            </a:xfrm>
            <a:custGeom>
              <a:avLst/>
              <a:gdLst>
                <a:gd name="T0" fmla="*/ 44 w 60"/>
                <a:gd name="T1" fmla="*/ 0 h 36"/>
                <a:gd name="T2" fmla="*/ 16 w 60"/>
                <a:gd name="T3" fmla="*/ 0 h 36"/>
                <a:gd name="T4" fmla="*/ 0 w 60"/>
                <a:gd name="T5" fmla="*/ 16 h 36"/>
                <a:gd name="T6" fmla="*/ 0 w 60"/>
                <a:gd name="T7" fmla="*/ 18 h 36"/>
                <a:gd name="T8" fmla="*/ 11 w 60"/>
                <a:gd name="T9" fmla="*/ 30 h 36"/>
                <a:gd name="T10" fmla="*/ 11 w 60"/>
                <a:gd name="T11" fmla="*/ 20 h 36"/>
                <a:gd name="T12" fmla="*/ 14 w 60"/>
                <a:gd name="T13" fmla="*/ 20 h 36"/>
                <a:gd name="T14" fmla="*/ 14 w 60"/>
                <a:gd name="T15" fmla="*/ 32 h 36"/>
                <a:gd name="T16" fmla="*/ 30 w 60"/>
                <a:gd name="T17" fmla="*/ 36 h 36"/>
                <a:gd name="T18" fmla="*/ 47 w 60"/>
                <a:gd name="T19" fmla="*/ 32 h 36"/>
                <a:gd name="T20" fmla="*/ 47 w 60"/>
                <a:gd name="T21" fmla="*/ 20 h 36"/>
                <a:gd name="T22" fmla="*/ 49 w 60"/>
                <a:gd name="T23" fmla="*/ 20 h 36"/>
                <a:gd name="T24" fmla="*/ 49 w 60"/>
                <a:gd name="T25" fmla="*/ 30 h 36"/>
                <a:gd name="T26" fmla="*/ 60 w 60"/>
                <a:gd name="T27" fmla="*/ 17 h 36"/>
                <a:gd name="T28" fmla="*/ 60 w 60"/>
                <a:gd name="T29" fmla="*/ 16 h 36"/>
                <a:gd name="T30" fmla="*/ 44 w 60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36">
                  <a:moveTo>
                    <a:pt x="4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23"/>
                    <a:pt x="6" y="27"/>
                    <a:pt x="11" y="3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9" y="34"/>
                    <a:pt x="24" y="36"/>
                    <a:pt x="30" y="36"/>
                  </a:cubicBezTo>
                  <a:cubicBezTo>
                    <a:pt x="36" y="36"/>
                    <a:pt x="42" y="34"/>
                    <a:pt x="47" y="3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4" y="27"/>
                    <a:pt x="58" y="22"/>
                    <a:pt x="60" y="17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7"/>
                    <a:pt x="53" y="0"/>
                    <a:pt x="44" y="0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4" name="Freeform 16"/>
            <p:cNvSpPr>
              <a:spLocks noEditPoints="1"/>
            </p:cNvSpPr>
            <p:nvPr/>
          </p:nvSpPr>
          <p:spPr bwMode="auto">
            <a:xfrm>
              <a:off x="8194675" y="4841875"/>
              <a:ext cx="1520825" cy="1520825"/>
            </a:xfrm>
            <a:custGeom>
              <a:avLst/>
              <a:gdLst>
                <a:gd name="T0" fmla="*/ 134 w 135"/>
                <a:gd name="T1" fmla="*/ 119 h 135"/>
                <a:gd name="T2" fmla="*/ 101 w 135"/>
                <a:gd name="T3" fmla="*/ 86 h 135"/>
                <a:gd name="T4" fmla="*/ 101 w 135"/>
                <a:gd name="T5" fmla="*/ 86 h 135"/>
                <a:gd name="T6" fmla="*/ 99 w 135"/>
                <a:gd name="T7" fmla="*/ 85 h 135"/>
                <a:gd name="T8" fmla="*/ 97 w 135"/>
                <a:gd name="T9" fmla="*/ 86 h 135"/>
                <a:gd name="T10" fmla="*/ 96 w 135"/>
                <a:gd name="T11" fmla="*/ 87 h 135"/>
                <a:gd name="T12" fmla="*/ 88 w 135"/>
                <a:gd name="T13" fmla="*/ 79 h 135"/>
                <a:gd name="T14" fmla="*/ 98 w 135"/>
                <a:gd name="T15" fmla="*/ 50 h 135"/>
                <a:gd name="T16" fmla="*/ 49 w 135"/>
                <a:gd name="T17" fmla="*/ 0 h 135"/>
                <a:gd name="T18" fmla="*/ 0 w 135"/>
                <a:gd name="T19" fmla="*/ 50 h 135"/>
                <a:gd name="T20" fmla="*/ 49 w 135"/>
                <a:gd name="T21" fmla="*/ 99 h 135"/>
                <a:gd name="T22" fmla="*/ 79 w 135"/>
                <a:gd name="T23" fmla="*/ 89 h 135"/>
                <a:gd name="T24" fmla="*/ 79 w 135"/>
                <a:gd name="T25" fmla="*/ 90 h 135"/>
                <a:gd name="T26" fmla="*/ 86 w 135"/>
                <a:gd name="T27" fmla="*/ 96 h 135"/>
                <a:gd name="T28" fmla="*/ 86 w 135"/>
                <a:gd name="T29" fmla="*/ 97 h 135"/>
                <a:gd name="T30" fmla="*/ 86 w 135"/>
                <a:gd name="T31" fmla="*/ 102 h 135"/>
                <a:gd name="T32" fmla="*/ 119 w 135"/>
                <a:gd name="T33" fmla="*/ 134 h 135"/>
                <a:gd name="T34" fmla="*/ 119 w 135"/>
                <a:gd name="T35" fmla="*/ 135 h 135"/>
                <a:gd name="T36" fmla="*/ 124 w 135"/>
                <a:gd name="T37" fmla="*/ 134 h 135"/>
                <a:gd name="T38" fmla="*/ 134 w 135"/>
                <a:gd name="T39" fmla="*/ 124 h 135"/>
                <a:gd name="T40" fmla="*/ 134 w 135"/>
                <a:gd name="T41" fmla="*/ 119 h 135"/>
                <a:gd name="T42" fmla="*/ 49 w 135"/>
                <a:gd name="T43" fmla="*/ 87 h 135"/>
                <a:gd name="T44" fmla="*/ 12 w 135"/>
                <a:gd name="T45" fmla="*/ 50 h 135"/>
                <a:gd name="T46" fmla="*/ 49 w 135"/>
                <a:gd name="T47" fmla="*/ 12 h 135"/>
                <a:gd name="T48" fmla="*/ 86 w 135"/>
                <a:gd name="T49" fmla="*/ 50 h 135"/>
                <a:gd name="T50" fmla="*/ 49 w 135"/>
                <a:gd name="T51" fmla="*/ 8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135">
                  <a:moveTo>
                    <a:pt x="134" y="119"/>
                  </a:moveTo>
                  <a:cubicBezTo>
                    <a:pt x="101" y="86"/>
                    <a:pt x="101" y="86"/>
                    <a:pt x="101" y="86"/>
                  </a:cubicBezTo>
                  <a:cubicBezTo>
                    <a:pt x="101" y="86"/>
                    <a:pt x="101" y="86"/>
                    <a:pt x="101" y="86"/>
                  </a:cubicBezTo>
                  <a:cubicBezTo>
                    <a:pt x="100" y="86"/>
                    <a:pt x="100" y="85"/>
                    <a:pt x="99" y="85"/>
                  </a:cubicBezTo>
                  <a:cubicBezTo>
                    <a:pt x="98" y="85"/>
                    <a:pt x="97" y="86"/>
                    <a:pt x="97" y="86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95" y="71"/>
                    <a:pt x="98" y="61"/>
                    <a:pt x="98" y="50"/>
                  </a:cubicBezTo>
                  <a:cubicBezTo>
                    <a:pt x="98" y="22"/>
                    <a:pt x="76" y="0"/>
                    <a:pt x="49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99"/>
                    <a:pt x="49" y="99"/>
                  </a:cubicBezTo>
                  <a:cubicBezTo>
                    <a:pt x="60" y="99"/>
                    <a:pt x="71" y="95"/>
                    <a:pt x="79" y="89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7"/>
                    <a:pt x="86" y="97"/>
                    <a:pt x="86" y="97"/>
                  </a:cubicBezTo>
                  <a:cubicBezTo>
                    <a:pt x="85" y="98"/>
                    <a:pt x="85" y="100"/>
                    <a:pt x="86" y="102"/>
                  </a:cubicBezTo>
                  <a:cubicBezTo>
                    <a:pt x="119" y="134"/>
                    <a:pt x="119" y="134"/>
                    <a:pt x="119" y="134"/>
                  </a:cubicBezTo>
                  <a:cubicBezTo>
                    <a:pt x="119" y="134"/>
                    <a:pt x="119" y="135"/>
                    <a:pt x="119" y="135"/>
                  </a:cubicBezTo>
                  <a:cubicBezTo>
                    <a:pt x="121" y="135"/>
                    <a:pt x="122" y="135"/>
                    <a:pt x="124" y="134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5" y="122"/>
                    <a:pt x="135" y="120"/>
                    <a:pt x="134" y="119"/>
                  </a:cubicBezTo>
                  <a:close/>
                  <a:moveTo>
                    <a:pt x="49" y="87"/>
                  </a:moveTo>
                  <a:cubicBezTo>
                    <a:pt x="29" y="87"/>
                    <a:pt x="12" y="70"/>
                    <a:pt x="12" y="50"/>
                  </a:cubicBezTo>
                  <a:cubicBezTo>
                    <a:pt x="12" y="29"/>
                    <a:pt x="29" y="12"/>
                    <a:pt x="49" y="12"/>
                  </a:cubicBezTo>
                  <a:cubicBezTo>
                    <a:pt x="70" y="12"/>
                    <a:pt x="86" y="29"/>
                    <a:pt x="86" y="50"/>
                  </a:cubicBezTo>
                  <a:cubicBezTo>
                    <a:pt x="86" y="70"/>
                    <a:pt x="70" y="87"/>
                    <a:pt x="49" y="87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951592" y="1765912"/>
            <a:ext cx="1846937" cy="1126713"/>
            <a:chOff x="2463800" y="4910138"/>
            <a:chExt cx="1925638" cy="1103313"/>
          </a:xfrm>
        </p:grpSpPr>
        <p:sp>
          <p:nvSpPr>
            <p:cNvPr id="49" name="Freeform 17"/>
            <p:cNvSpPr>
              <a:spLocks noEditPoints="1"/>
            </p:cNvSpPr>
            <p:nvPr/>
          </p:nvSpPr>
          <p:spPr bwMode="auto">
            <a:xfrm>
              <a:off x="2463800" y="4910138"/>
              <a:ext cx="1925638" cy="1103313"/>
            </a:xfrm>
            <a:custGeom>
              <a:avLst/>
              <a:gdLst>
                <a:gd name="T0" fmla="*/ 140 w 171"/>
                <a:gd name="T1" fmla="*/ 82 h 98"/>
                <a:gd name="T2" fmla="*/ 30 w 171"/>
                <a:gd name="T3" fmla="*/ 82 h 98"/>
                <a:gd name="T4" fmla="*/ 30 w 171"/>
                <a:gd name="T5" fmla="*/ 11 h 98"/>
                <a:gd name="T6" fmla="*/ 140 w 171"/>
                <a:gd name="T7" fmla="*/ 11 h 98"/>
                <a:gd name="T8" fmla="*/ 140 w 171"/>
                <a:gd name="T9" fmla="*/ 82 h 98"/>
                <a:gd name="T10" fmla="*/ 168 w 171"/>
                <a:gd name="T11" fmla="*/ 86 h 98"/>
                <a:gd name="T12" fmla="*/ 150 w 171"/>
                <a:gd name="T13" fmla="*/ 86 h 98"/>
                <a:gd name="T14" fmla="*/ 150 w 171"/>
                <a:gd name="T15" fmla="*/ 2 h 98"/>
                <a:gd name="T16" fmla="*/ 148 w 171"/>
                <a:gd name="T17" fmla="*/ 0 h 98"/>
                <a:gd name="T18" fmla="*/ 23 w 171"/>
                <a:gd name="T19" fmla="*/ 0 h 98"/>
                <a:gd name="T20" fmla="*/ 21 w 171"/>
                <a:gd name="T21" fmla="*/ 2 h 98"/>
                <a:gd name="T22" fmla="*/ 21 w 171"/>
                <a:gd name="T23" fmla="*/ 86 h 98"/>
                <a:gd name="T24" fmla="*/ 2 w 171"/>
                <a:gd name="T25" fmla="*/ 86 h 98"/>
                <a:gd name="T26" fmla="*/ 0 w 171"/>
                <a:gd name="T27" fmla="*/ 88 h 98"/>
                <a:gd name="T28" fmla="*/ 0 w 171"/>
                <a:gd name="T29" fmla="*/ 88 h 98"/>
                <a:gd name="T30" fmla="*/ 9 w 171"/>
                <a:gd name="T31" fmla="*/ 98 h 98"/>
                <a:gd name="T32" fmla="*/ 161 w 171"/>
                <a:gd name="T33" fmla="*/ 98 h 98"/>
                <a:gd name="T34" fmla="*/ 171 w 171"/>
                <a:gd name="T35" fmla="*/ 88 h 98"/>
                <a:gd name="T36" fmla="*/ 171 w 171"/>
                <a:gd name="T37" fmla="*/ 88 h 98"/>
                <a:gd name="T38" fmla="*/ 168 w 171"/>
                <a:gd name="T39" fmla="*/ 8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" h="98">
                  <a:moveTo>
                    <a:pt x="140" y="82"/>
                  </a:moveTo>
                  <a:cubicBezTo>
                    <a:pt x="30" y="82"/>
                    <a:pt x="30" y="82"/>
                    <a:pt x="30" y="8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140" y="11"/>
                    <a:pt x="140" y="11"/>
                    <a:pt x="140" y="11"/>
                  </a:cubicBezTo>
                  <a:lnTo>
                    <a:pt x="140" y="82"/>
                  </a:lnTo>
                  <a:close/>
                  <a:moveTo>
                    <a:pt x="168" y="86"/>
                  </a:moveTo>
                  <a:cubicBezTo>
                    <a:pt x="150" y="86"/>
                    <a:pt x="150" y="86"/>
                    <a:pt x="150" y="86"/>
                  </a:cubicBezTo>
                  <a:cubicBezTo>
                    <a:pt x="150" y="2"/>
                    <a:pt x="150" y="2"/>
                    <a:pt x="150" y="2"/>
                  </a:cubicBezTo>
                  <a:cubicBezTo>
                    <a:pt x="150" y="1"/>
                    <a:pt x="149" y="0"/>
                    <a:pt x="14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1"/>
                    <a:pt x="21" y="2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1" y="86"/>
                    <a:pt x="0" y="87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4"/>
                    <a:pt x="4" y="98"/>
                    <a:pt x="9" y="98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6" y="98"/>
                    <a:pt x="171" y="94"/>
                    <a:pt x="171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87"/>
                    <a:pt x="170" y="86"/>
                    <a:pt x="168" y="86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3128963" y="5135563"/>
              <a:ext cx="595313" cy="573088"/>
            </a:xfrm>
            <a:custGeom>
              <a:avLst/>
              <a:gdLst>
                <a:gd name="T0" fmla="*/ 15 w 53"/>
                <a:gd name="T1" fmla="*/ 32 h 51"/>
                <a:gd name="T2" fmla="*/ 9 w 53"/>
                <a:gd name="T3" fmla="*/ 49 h 51"/>
                <a:gd name="T4" fmla="*/ 10 w 53"/>
                <a:gd name="T5" fmla="*/ 51 h 51"/>
                <a:gd name="T6" fmla="*/ 12 w 53"/>
                <a:gd name="T7" fmla="*/ 51 h 51"/>
                <a:gd name="T8" fmla="*/ 26 w 53"/>
                <a:gd name="T9" fmla="*/ 40 h 51"/>
                <a:gd name="T10" fmla="*/ 41 w 53"/>
                <a:gd name="T11" fmla="*/ 51 h 51"/>
                <a:gd name="T12" fmla="*/ 42 w 53"/>
                <a:gd name="T13" fmla="*/ 51 h 51"/>
                <a:gd name="T14" fmla="*/ 43 w 53"/>
                <a:gd name="T15" fmla="*/ 51 h 51"/>
                <a:gd name="T16" fmla="*/ 43 w 53"/>
                <a:gd name="T17" fmla="*/ 49 h 51"/>
                <a:gd name="T18" fmla="*/ 38 w 53"/>
                <a:gd name="T19" fmla="*/ 32 h 51"/>
                <a:gd name="T20" fmla="*/ 52 w 53"/>
                <a:gd name="T21" fmla="*/ 21 h 51"/>
                <a:gd name="T22" fmla="*/ 53 w 53"/>
                <a:gd name="T23" fmla="*/ 19 h 51"/>
                <a:gd name="T24" fmla="*/ 51 w 53"/>
                <a:gd name="T25" fmla="*/ 18 h 51"/>
                <a:gd name="T26" fmla="*/ 33 w 53"/>
                <a:gd name="T27" fmla="*/ 18 h 51"/>
                <a:gd name="T28" fmla="*/ 28 w 53"/>
                <a:gd name="T29" fmla="*/ 1 h 51"/>
                <a:gd name="T30" fmla="*/ 26 w 53"/>
                <a:gd name="T31" fmla="*/ 0 h 51"/>
                <a:gd name="T32" fmla="*/ 25 w 53"/>
                <a:gd name="T33" fmla="*/ 1 h 51"/>
                <a:gd name="T34" fmla="*/ 19 w 53"/>
                <a:gd name="T35" fmla="*/ 18 h 51"/>
                <a:gd name="T36" fmla="*/ 1 w 53"/>
                <a:gd name="T37" fmla="*/ 18 h 51"/>
                <a:gd name="T38" fmla="*/ 0 w 53"/>
                <a:gd name="T39" fmla="*/ 19 h 51"/>
                <a:gd name="T40" fmla="*/ 0 w 53"/>
                <a:gd name="T41" fmla="*/ 21 h 51"/>
                <a:gd name="T42" fmla="*/ 15 w 53"/>
                <a:gd name="T43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51">
                  <a:moveTo>
                    <a:pt x="15" y="32"/>
                  </a:move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9" y="50"/>
                    <a:pt x="10" y="51"/>
                  </a:cubicBezTo>
                  <a:cubicBezTo>
                    <a:pt x="10" y="51"/>
                    <a:pt x="11" y="51"/>
                    <a:pt x="12" y="5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2" y="51"/>
                  </a:cubicBezTo>
                  <a:cubicBezTo>
                    <a:pt x="42" y="51"/>
                    <a:pt x="42" y="51"/>
                    <a:pt x="43" y="51"/>
                  </a:cubicBezTo>
                  <a:cubicBezTo>
                    <a:pt x="43" y="50"/>
                    <a:pt x="43" y="49"/>
                    <a:pt x="43" y="49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3" y="20"/>
                    <a:pt x="53" y="20"/>
                    <a:pt x="53" y="19"/>
                  </a:cubicBezTo>
                  <a:cubicBezTo>
                    <a:pt x="52" y="18"/>
                    <a:pt x="52" y="18"/>
                    <a:pt x="51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5" y="0"/>
                    <a:pt x="25" y="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8"/>
                    <a:pt x="0" y="19"/>
                  </a:cubicBezTo>
                  <a:cubicBezTo>
                    <a:pt x="0" y="20"/>
                    <a:pt x="0" y="20"/>
                    <a:pt x="0" y="21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1" name="Freeform 21"/>
          <p:cNvSpPr>
            <a:spLocks/>
          </p:cNvSpPr>
          <p:nvPr/>
        </p:nvSpPr>
        <p:spPr bwMode="auto">
          <a:xfrm>
            <a:off x="1749096" y="1844206"/>
            <a:ext cx="1033371" cy="1102377"/>
          </a:xfrm>
          <a:custGeom>
            <a:avLst/>
            <a:gdLst>
              <a:gd name="T0" fmla="*/ 66 w 131"/>
              <a:gd name="T1" fmla="*/ 131 h 131"/>
              <a:gd name="T2" fmla="*/ 131 w 131"/>
              <a:gd name="T3" fmla="*/ 65 h 131"/>
              <a:gd name="T4" fmla="*/ 124 w 131"/>
              <a:gd name="T5" fmla="*/ 35 h 131"/>
              <a:gd name="T6" fmla="*/ 122 w 131"/>
              <a:gd name="T7" fmla="*/ 35 h 131"/>
              <a:gd name="T8" fmla="*/ 121 w 131"/>
              <a:gd name="T9" fmla="*/ 35 h 131"/>
              <a:gd name="T10" fmla="*/ 113 w 131"/>
              <a:gd name="T11" fmla="*/ 34 h 131"/>
              <a:gd name="T12" fmla="*/ 107 w 131"/>
              <a:gd name="T13" fmla="*/ 40 h 131"/>
              <a:gd name="T14" fmla="*/ 114 w 131"/>
              <a:gd name="T15" fmla="*/ 65 h 131"/>
              <a:gd name="T16" fmla="*/ 66 w 131"/>
              <a:gd name="T17" fmla="*/ 113 h 131"/>
              <a:gd name="T18" fmla="*/ 18 w 131"/>
              <a:gd name="T19" fmla="*/ 65 h 131"/>
              <a:gd name="T20" fmla="*/ 66 w 131"/>
              <a:gd name="T21" fmla="*/ 17 h 131"/>
              <a:gd name="T22" fmla="*/ 91 w 131"/>
              <a:gd name="T23" fmla="*/ 24 h 131"/>
              <a:gd name="T24" fmla="*/ 97 w 131"/>
              <a:gd name="T25" fmla="*/ 19 h 131"/>
              <a:gd name="T26" fmla="*/ 96 w 131"/>
              <a:gd name="T27" fmla="*/ 9 h 131"/>
              <a:gd name="T28" fmla="*/ 96 w 131"/>
              <a:gd name="T29" fmla="*/ 7 h 131"/>
              <a:gd name="T30" fmla="*/ 66 w 131"/>
              <a:gd name="T31" fmla="*/ 0 h 131"/>
              <a:gd name="T32" fmla="*/ 0 w 131"/>
              <a:gd name="T33" fmla="*/ 65 h 131"/>
              <a:gd name="T34" fmla="*/ 66 w 131"/>
              <a:gd name="T35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1" h="131">
                <a:moveTo>
                  <a:pt x="66" y="131"/>
                </a:moveTo>
                <a:cubicBezTo>
                  <a:pt x="102" y="131"/>
                  <a:pt x="131" y="101"/>
                  <a:pt x="131" y="65"/>
                </a:cubicBezTo>
                <a:cubicBezTo>
                  <a:pt x="131" y="54"/>
                  <a:pt x="129" y="44"/>
                  <a:pt x="124" y="35"/>
                </a:cubicBezTo>
                <a:cubicBezTo>
                  <a:pt x="123" y="35"/>
                  <a:pt x="123" y="35"/>
                  <a:pt x="122" y="35"/>
                </a:cubicBezTo>
                <a:cubicBezTo>
                  <a:pt x="122" y="35"/>
                  <a:pt x="121" y="35"/>
                  <a:pt x="121" y="35"/>
                </a:cubicBezTo>
                <a:cubicBezTo>
                  <a:pt x="113" y="34"/>
                  <a:pt x="113" y="34"/>
                  <a:pt x="113" y="34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11" y="47"/>
                  <a:pt x="114" y="56"/>
                  <a:pt x="114" y="65"/>
                </a:cubicBezTo>
                <a:cubicBezTo>
                  <a:pt x="114" y="92"/>
                  <a:pt x="92" y="113"/>
                  <a:pt x="66" y="113"/>
                </a:cubicBezTo>
                <a:cubicBezTo>
                  <a:pt x="39" y="113"/>
                  <a:pt x="18" y="92"/>
                  <a:pt x="18" y="65"/>
                </a:cubicBezTo>
                <a:cubicBezTo>
                  <a:pt x="18" y="39"/>
                  <a:pt x="39" y="17"/>
                  <a:pt x="66" y="17"/>
                </a:cubicBezTo>
                <a:cubicBezTo>
                  <a:pt x="75" y="17"/>
                  <a:pt x="84" y="20"/>
                  <a:pt x="91" y="24"/>
                </a:cubicBezTo>
                <a:cubicBezTo>
                  <a:pt x="97" y="19"/>
                  <a:pt x="97" y="19"/>
                  <a:pt x="97" y="19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9"/>
                  <a:pt x="96" y="8"/>
                  <a:pt x="96" y="7"/>
                </a:cubicBezTo>
                <a:cubicBezTo>
                  <a:pt x="87" y="2"/>
                  <a:pt x="77" y="0"/>
                  <a:pt x="66" y="0"/>
                </a:cubicBezTo>
                <a:cubicBezTo>
                  <a:pt x="30" y="0"/>
                  <a:pt x="0" y="29"/>
                  <a:pt x="0" y="65"/>
                </a:cubicBezTo>
                <a:cubicBezTo>
                  <a:pt x="0" y="101"/>
                  <a:pt x="30" y="131"/>
                  <a:pt x="66" y="131"/>
                </a:cubicBezTo>
              </a:path>
            </a:pathLst>
          </a:custGeom>
          <a:solidFill>
            <a:srgbClr val="6666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2070759" y="2193802"/>
            <a:ext cx="503744" cy="538469"/>
          </a:xfrm>
          <a:custGeom>
            <a:avLst/>
            <a:gdLst>
              <a:gd name="T0" fmla="*/ 32 w 64"/>
              <a:gd name="T1" fmla="*/ 15 h 64"/>
              <a:gd name="T2" fmla="*/ 33 w 64"/>
              <a:gd name="T3" fmla="*/ 15 h 64"/>
              <a:gd name="T4" fmla="*/ 45 w 64"/>
              <a:gd name="T5" fmla="*/ 3 h 64"/>
              <a:gd name="T6" fmla="*/ 45 w 64"/>
              <a:gd name="T7" fmla="*/ 3 h 64"/>
              <a:gd name="T8" fmla="*/ 32 w 64"/>
              <a:gd name="T9" fmla="*/ 0 h 64"/>
              <a:gd name="T10" fmla="*/ 0 w 64"/>
              <a:gd name="T11" fmla="*/ 32 h 64"/>
              <a:gd name="T12" fmla="*/ 32 w 64"/>
              <a:gd name="T13" fmla="*/ 64 h 64"/>
              <a:gd name="T14" fmla="*/ 64 w 64"/>
              <a:gd name="T15" fmla="*/ 32 h 64"/>
              <a:gd name="T16" fmla="*/ 61 w 64"/>
              <a:gd name="T17" fmla="*/ 19 h 64"/>
              <a:gd name="T18" fmla="*/ 61 w 64"/>
              <a:gd name="T19" fmla="*/ 19 h 64"/>
              <a:gd name="T20" fmla="*/ 49 w 64"/>
              <a:gd name="T21" fmla="*/ 31 h 64"/>
              <a:gd name="T22" fmla="*/ 49 w 64"/>
              <a:gd name="T23" fmla="*/ 32 h 64"/>
              <a:gd name="T24" fmla="*/ 32 w 64"/>
              <a:gd name="T25" fmla="*/ 49 h 64"/>
              <a:gd name="T26" fmla="*/ 15 w 64"/>
              <a:gd name="T27" fmla="*/ 32 h 64"/>
              <a:gd name="T28" fmla="*/ 32 w 64"/>
              <a:gd name="T29" fmla="*/ 1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4" h="64">
                <a:moveTo>
                  <a:pt x="32" y="15"/>
                </a:moveTo>
                <a:cubicBezTo>
                  <a:pt x="32" y="15"/>
                  <a:pt x="33" y="15"/>
                  <a:pt x="33" y="15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1"/>
                  <a:pt x="37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0"/>
                  <a:pt x="14" y="64"/>
                  <a:pt x="32" y="64"/>
                </a:cubicBezTo>
                <a:cubicBezTo>
                  <a:pt x="50" y="64"/>
                  <a:pt x="64" y="50"/>
                  <a:pt x="64" y="32"/>
                </a:cubicBezTo>
                <a:cubicBezTo>
                  <a:pt x="64" y="27"/>
                  <a:pt x="63" y="23"/>
                  <a:pt x="61" y="19"/>
                </a:cubicBezTo>
                <a:cubicBezTo>
                  <a:pt x="61" y="19"/>
                  <a:pt x="61" y="19"/>
                  <a:pt x="61" y="19"/>
                </a:cubicBezTo>
                <a:cubicBezTo>
                  <a:pt x="49" y="31"/>
                  <a:pt x="49" y="31"/>
                  <a:pt x="49" y="31"/>
                </a:cubicBezTo>
                <a:cubicBezTo>
                  <a:pt x="49" y="31"/>
                  <a:pt x="49" y="32"/>
                  <a:pt x="49" y="32"/>
                </a:cubicBezTo>
                <a:cubicBezTo>
                  <a:pt x="49" y="42"/>
                  <a:pt x="41" y="49"/>
                  <a:pt x="32" y="49"/>
                </a:cubicBezTo>
                <a:cubicBezTo>
                  <a:pt x="22" y="49"/>
                  <a:pt x="15" y="42"/>
                  <a:pt x="15" y="32"/>
                </a:cubicBezTo>
                <a:cubicBezTo>
                  <a:pt x="15" y="23"/>
                  <a:pt x="23" y="15"/>
                  <a:pt x="32" y="15"/>
                </a:cubicBezTo>
              </a:path>
            </a:pathLst>
          </a:custGeom>
          <a:solidFill>
            <a:srgbClr val="6666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2244553" y="1858631"/>
            <a:ext cx="633163" cy="672027"/>
          </a:xfrm>
          <a:custGeom>
            <a:avLst/>
            <a:gdLst>
              <a:gd name="T0" fmla="*/ 67 w 80"/>
              <a:gd name="T1" fmla="*/ 22 h 80"/>
              <a:gd name="T2" fmla="*/ 71 w 80"/>
              <a:gd name="T3" fmla="*/ 18 h 80"/>
              <a:gd name="T4" fmla="*/ 71 w 80"/>
              <a:gd name="T5" fmla="*/ 12 h 80"/>
              <a:gd name="T6" fmla="*/ 68 w 80"/>
              <a:gd name="T7" fmla="*/ 9 h 80"/>
              <a:gd name="T8" fmla="*/ 65 w 80"/>
              <a:gd name="T9" fmla="*/ 8 h 80"/>
              <a:gd name="T10" fmla="*/ 62 w 80"/>
              <a:gd name="T11" fmla="*/ 9 h 80"/>
              <a:gd name="T12" fmla="*/ 58 w 80"/>
              <a:gd name="T13" fmla="*/ 13 h 80"/>
              <a:gd name="T14" fmla="*/ 57 w 80"/>
              <a:gd name="T15" fmla="*/ 2 h 80"/>
              <a:gd name="T16" fmla="*/ 55 w 80"/>
              <a:gd name="T17" fmla="*/ 0 h 80"/>
              <a:gd name="T18" fmla="*/ 54 w 80"/>
              <a:gd name="T19" fmla="*/ 1 h 80"/>
              <a:gd name="T20" fmla="*/ 37 w 80"/>
              <a:gd name="T21" fmla="*/ 18 h 80"/>
              <a:gd name="T22" fmla="*/ 34 w 80"/>
              <a:gd name="T23" fmla="*/ 24 h 80"/>
              <a:gd name="T24" fmla="*/ 34 w 80"/>
              <a:gd name="T25" fmla="*/ 25 h 80"/>
              <a:gd name="T26" fmla="*/ 35 w 80"/>
              <a:gd name="T27" fmla="*/ 36 h 80"/>
              <a:gd name="T28" fmla="*/ 29 w 80"/>
              <a:gd name="T29" fmla="*/ 42 h 80"/>
              <a:gd name="T30" fmla="*/ 18 w 80"/>
              <a:gd name="T31" fmla="*/ 53 h 80"/>
              <a:gd name="T32" fmla="*/ 17 w 80"/>
              <a:gd name="T33" fmla="*/ 54 h 80"/>
              <a:gd name="T34" fmla="*/ 6 w 80"/>
              <a:gd name="T35" fmla="*/ 65 h 80"/>
              <a:gd name="T36" fmla="*/ 1 w 80"/>
              <a:gd name="T37" fmla="*/ 70 h 80"/>
              <a:gd name="T38" fmla="*/ 0 w 80"/>
              <a:gd name="T39" fmla="*/ 72 h 80"/>
              <a:gd name="T40" fmla="*/ 0 w 80"/>
              <a:gd name="T41" fmla="*/ 76 h 80"/>
              <a:gd name="T42" fmla="*/ 4 w 80"/>
              <a:gd name="T43" fmla="*/ 80 h 80"/>
              <a:gd name="T44" fmla="*/ 4 w 80"/>
              <a:gd name="T45" fmla="*/ 80 h 80"/>
              <a:gd name="T46" fmla="*/ 8 w 80"/>
              <a:gd name="T47" fmla="*/ 80 h 80"/>
              <a:gd name="T48" fmla="*/ 11 w 80"/>
              <a:gd name="T49" fmla="*/ 79 h 80"/>
              <a:gd name="T50" fmla="*/ 45 w 80"/>
              <a:gd name="T51" fmla="*/ 44 h 80"/>
              <a:gd name="T52" fmla="*/ 55 w 80"/>
              <a:gd name="T53" fmla="*/ 45 h 80"/>
              <a:gd name="T54" fmla="*/ 55 w 80"/>
              <a:gd name="T55" fmla="*/ 45 h 80"/>
              <a:gd name="T56" fmla="*/ 56 w 80"/>
              <a:gd name="T57" fmla="*/ 45 h 80"/>
              <a:gd name="T58" fmla="*/ 61 w 80"/>
              <a:gd name="T59" fmla="*/ 43 h 80"/>
              <a:gd name="T60" fmla="*/ 79 w 80"/>
              <a:gd name="T61" fmla="*/ 25 h 80"/>
              <a:gd name="T62" fmla="*/ 78 w 80"/>
              <a:gd name="T63" fmla="*/ 23 h 80"/>
              <a:gd name="T64" fmla="*/ 67 w 80"/>
              <a:gd name="T65" fmla="*/ 2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0" h="80">
                <a:moveTo>
                  <a:pt x="67" y="22"/>
                </a:moveTo>
                <a:cubicBezTo>
                  <a:pt x="71" y="18"/>
                  <a:pt x="71" y="18"/>
                  <a:pt x="71" y="18"/>
                </a:cubicBezTo>
                <a:cubicBezTo>
                  <a:pt x="73" y="16"/>
                  <a:pt x="73" y="13"/>
                  <a:pt x="71" y="12"/>
                </a:cubicBezTo>
                <a:cubicBezTo>
                  <a:pt x="68" y="9"/>
                  <a:pt x="68" y="9"/>
                  <a:pt x="68" y="9"/>
                </a:cubicBezTo>
                <a:cubicBezTo>
                  <a:pt x="68" y="8"/>
                  <a:pt x="66" y="8"/>
                  <a:pt x="65" y="8"/>
                </a:cubicBezTo>
                <a:cubicBezTo>
                  <a:pt x="64" y="8"/>
                  <a:pt x="63" y="8"/>
                  <a:pt x="62" y="9"/>
                </a:cubicBezTo>
                <a:cubicBezTo>
                  <a:pt x="58" y="13"/>
                  <a:pt x="58" y="13"/>
                  <a:pt x="58" y="13"/>
                </a:cubicBezTo>
                <a:cubicBezTo>
                  <a:pt x="57" y="2"/>
                  <a:pt x="57" y="2"/>
                  <a:pt x="57" y="2"/>
                </a:cubicBezTo>
                <a:cubicBezTo>
                  <a:pt x="57" y="1"/>
                  <a:pt x="56" y="0"/>
                  <a:pt x="55" y="0"/>
                </a:cubicBezTo>
                <a:cubicBezTo>
                  <a:pt x="55" y="0"/>
                  <a:pt x="54" y="0"/>
                  <a:pt x="54" y="1"/>
                </a:cubicBezTo>
                <a:cubicBezTo>
                  <a:pt x="37" y="18"/>
                  <a:pt x="37" y="18"/>
                  <a:pt x="37" y="18"/>
                </a:cubicBezTo>
                <a:cubicBezTo>
                  <a:pt x="35" y="20"/>
                  <a:pt x="34" y="22"/>
                  <a:pt x="34" y="24"/>
                </a:cubicBezTo>
                <a:cubicBezTo>
                  <a:pt x="34" y="25"/>
                  <a:pt x="34" y="25"/>
                  <a:pt x="34" y="25"/>
                </a:cubicBezTo>
                <a:cubicBezTo>
                  <a:pt x="35" y="36"/>
                  <a:pt x="35" y="36"/>
                  <a:pt x="35" y="36"/>
                </a:cubicBezTo>
                <a:cubicBezTo>
                  <a:pt x="29" y="42"/>
                  <a:pt x="29" y="42"/>
                  <a:pt x="29" y="42"/>
                </a:cubicBezTo>
                <a:cubicBezTo>
                  <a:pt x="18" y="53"/>
                  <a:pt x="18" y="53"/>
                  <a:pt x="18" y="53"/>
                </a:cubicBezTo>
                <a:cubicBezTo>
                  <a:pt x="17" y="54"/>
                  <a:pt x="17" y="54"/>
                  <a:pt x="17" y="54"/>
                </a:cubicBezTo>
                <a:cubicBezTo>
                  <a:pt x="6" y="65"/>
                  <a:pt x="6" y="65"/>
                  <a:pt x="6" y="65"/>
                </a:cubicBezTo>
                <a:cubicBezTo>
                  <a:pt x="1" y="70"/>
                  <a:pt x="1" y="70"/>
                  <a:pt x="1" y="70"/>
                </a:cubicBezTo>
                <a:cubicBezTo>
                  <a:pt x="1" y="70"/>
                  <a:pt x="0" y="71"/>
                  <a:pt x="0" y="72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8"/>
                  <a:pt x="2" y="80"/>
                  <a:pt x="4" y="80"/>
                </a:cubicBezTo>
                <a:cubicBezTo>
                  <a:pt x="4" y="80"/>
                  <a:pt x="4" y="80"/>
                  <a:pt x="4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80"/>
                  <a:pt x="10" y="79"/>
                  <a:pt x="11" y="79"/>
                </a:cubicBezTo>
                <a:cubicBezTo>
                  <a:pt x="45" y="44"/>
                  <a:pt x="45" y="44"/>
                  <a:pt x="45" y="44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45"/>
                  <a:pt x="55" y="45"/>
                  <a:pt x="55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8" y="45"/>
                  <a:pt x="60" y="44"/>
                  <a:pt x="61" y="43"/>
                </a:cubicBezTo>
                <a:cubicBezTo>
                  <a:pt x="79" y="25"/>
                  <a:pt x="79" y="25"/>
                  <a:pt x="79" y="25"/>
                </a:cubicBezTo>
                <a:cubicBezTo>
                  <a:pt x="80" y="24"/>
                  <a:pt x="79" y="23"/>
                  <a:pt x="78" y="23"/>
                </a:cubicBezTo>
                <a:lnTo>
                  <a:pt x="67" y="22"/>
                </a:lnTo>
                <a:close/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ED1C2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4" name="Freeform 35"/>
          <p:cNvSpPr>
            <a:spLocks/>
          </p:cNvSpPr>
          <p:nvPr/>
        </p:nvSpPr>
        <p:spPr bwMode="auto">
          <a:xfrm>
            <a:off x="7002191" y="1661980"/>
            <a:ext cx="907932" cy="1286814"/>
          </a:xfrm>
          <a:custGeom>
            <a:avLst/>
            <a:gdLst>
              <a:gd name="T0" fmla="*/ 114 w 115"/>
              <a:gd name="T1" fmla="*/ 124 h 153"/>
              <a:gd name="T2" fmla="*/ 94 w 115"/>
              <a:gd name="T3" fmla="*/ 8 h 153"/>
              <a:gd name="T4" fmla="*/ 89 w 115"/>
              <a:gd name="T5" fmla="*/ 1 h 153"/>
              <a:gd name="T6" fmla="*/ 82 w 115"/>
              <a:gd name="T7" fmla="*/ 4 h 153"/>
              <a:gd name="T8" fmla="*/ 57 w 115"/>
              <a:gd name="T9" fmla="*/ 36 h 153"/>
              <a:gd name="T10" fmla="*/ 26 w 115"/>
              <a:gd name="T11" fmla="*/ 56 h 153"/>
              <a:gd name="T12" fmla="*/ 21 w 115"/>
              <a:gd name="T13" fmla="*/ 57 h 153"/>
              <a:gd name="T14" fmla="*/ 16 w 115"/>
              <a:gd name="T15" fmla="*/ 57 h 153"/>
              <a:gd name="T16" fmla="*/ 6 w 115"/>
              <a:gd name="T17" fmla="*/ 63 h 153"/>
              <a:gd name="T18" fmla="*/ 1 w 115"/>
              <a:gd name="T19" fmla="*/ 88 h 153"/>
              <a:gd name="T20" fmla="*/ 13 w 115"/>
              <a:gd name="T21" fmla="*/ 111 h 153"/>
              <a:gd name="T22" fmla="*/ 23 w 115"/>
              <a:gd name="T23" fmla="*/ 150 h 153"/>
              <a:gd name="T24" fmla="*/ 23 w 115"/>
              <a:gd name="T25" fmla="*/ 150 h 153"/>
              <a:gd name="T26" fmla="*/ 23 w 115"/>
              <a:gd name="T27" fmla="*/ 150 h 153"/>
              <a:gd name="T28" fmla="*/ 38 w 115"/>
              <a:gd name="T29" fmla="*/ 144 h 153"/>
              <a:gd name="T30" fmla="*/ 33 w 115"/>
              <a:gd name="T31" fmla="*/ 110 h 153"/>
              <a:gd name="T32" fmla="*/ 39 w 115"/>
              <a:gd name="T33" fmla="*/ 110 h 153"/>
              <a:gd name="T34" fmla="*/ 43 w 115"/>
              <a:gd name="T35" fmla="*/ 118 h 153"/>
              <a:gd name="T36" fmla="*/ 47 w 115"/>
              <a:gd name="T37" fmla="*/ 122 h 153"/>
              <a:gd name="T38" fmla="*/ 51 w 115"/>
              <a:gd name="T39" fmla="*/ 118 h 153"/>
              <a:gd name="T40" fmla="*/ 51 w 115"/>
              <a:gd name="T41" fmla="*/ 113 h 153"/>
              <a:gd name="T42" fmla="*/ 65 w 115"/>
              <a:gd name="T43" fmla="*/ 117 h 153"/>
              <a:gd name="T44" fmla="*/ 71 w 115"/>
              <a:gd name="T45" fmla="*/ 120 h 153"/>
              <a:gd name="T46" fmla="*/ 99 w 115"/>
              <a:gd name="T47" fmla="*/ 137 h 153"/>
              <a:gd name="T48" fmla="*/ 103 w 115"/>
              <a:gd name="T49" fmla="*/ 137 h 153"/>
              <a:gd name="T50" fmla="*/ 115 w 115"/>
              <a:gd name="T51" fmla="*/ 135 h 153"/>
              <a:gd name="T52" fmla="*/ 114 w 115"/>
              <a:gd name="T53" fmla="*/ 12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5" h="153">
                <a:moveTo>
                  <a:pt x="114" y="124"/>
                </a:moveTo>
                <a:cubicBezTo>
                  <a:pt x="113" y="116"/>
                  <a:pt x="94" y="8"/>
                  <a:pt x="94" y="8"/>
                </a:cubicBezTo>
                <a:cubicBezTo>
                  <a:pt x="93" y="5"/>
                  <a:pt x="93" y="0"/>
                  <a:pt x="89" y="1"/>
                </a:cubicBezTo>
                <a:cubicBezTo>
                  <a:pt x="86" y="1"/>
                  <a:pt x="83" y="3"/>
                  <a:pt x="82" y="4"/>
                </a:cubicBezTo>
                <a:cubicBezTo>
                  <a:pt x="78" y="10"/>
                  <a:pt x="57" y="36"/>
                  <a:pt x="57" y="36"/>
                </a:cubicBezTo>
                <a:cubicBezTo>
                  <a:pt x="49" y="43"/>
                  <a:pt x="40" y="50"/>
                  <a:pt x="26" y="56"/>
                </a:cubicBezTo>
                <a:cubicBezTo>
                  <a:pt x="24" y="57"/>
                  <a:pt x="23" y="57"/>
                  <a:pt x="21" y="57"/>
                </a:cubicBezTo>
                <a:cubicBezTo>
                  <a:pt x="19" y="57"/>
                  <a:pt x="17" y="56"/>
                  <a:pt x="16" y="57"/>
                </a:cubicBezTo>
                <a:cubicBezTo>
                  <a:pt x="12" y="57"/>
                  <a:pt x="9" y="59"/>
                  <a:pt x="6" y="63"/>
                </a:cubicBezTo>
                <a:cubicBezTo>
                  <a:pt x="2" y="69"/>
                  <a:pt x="0" y="78"/>
                  <a:pt x="1" y="88"/>
                </a:cubicBezTo>
                <a:cubicBezTo>
                  <a:pt x="2" y="98"/>
                  <a:pt x="7" y="107"/>
                  <a:pt x="13" y="111"/>
                </a:cubicBezTo>
                <a:cubicBezTo>
                  <a:pt x="13" y="117"/>
                  <a:pt x="15" y="139"/>
                  <a:pt x="23" y="150"/>
                </a:cubicBezTo>
                <a:cubicBezTo>
                  <a:pt x="23" y="150"/>
                  <a:pt x="23" y="150"/>
                  <a:pt x="23" y="150"/>
                </a:cubicBezTo>
                <a:cubicBezTo>
                  <a:pt x="23" y="150"/>
                  <a:pt x="23" y="150"/>
                  <a:pt x="23" y="150"/>
                </a:cubicBezTo>
                <a:cubicBezTo>
                  <a:pt x="27" y="153"/>
                  <a:pt x="36" y="149"/>
                  <a:pt x="38" y="144"/>
                </a:cubicBezTo>
                <a:cubicBezTo>
                  <a:pt x="31" y="124"/>
                  <a:pt x="33" y="111"/>
                  <a:pt x="33" y="110"/>
                </a:cubicBezTo>
                <a:cubicBezTo>
                  <a:pt x="35" y="110"/>
                  <a:pt x="38" y="110"/>
                  <a:pt x="39" y="110"/>
                </a:cubicBezTo>
                <a:cubicBezTo>
                  <a:pt x="40" y="111"/>
                  <a:pt x="43" y="118"/>
                  <a:pt x="43" y="118"/>
                </a:cubicBezTo>
                <a:cubicBezTo>
                  <a:pt x="43" y="120"/>
                  <a:pt x="45" y="122"/>
                  <a:pt x="47" y="122"/>
                </a:cubicBezTo>
                <a:cubicBezTo>
                  <a:pt x="49" y="122"/>
                  <a:pt x="51" y="120"/>
                  <a:pt x="51" y="118"/>
                </a:cubicBezTo>
                <a:cubicBezTo>
                  <a:pt x="51" y="113"/>
                  <a:pt x="51" y="113"/>
                  <a:pt x="51" y="113"/>
                </a:cubicBezTo>
                <a:cubicBezTo>
                  <a:pt x="56" y="114"/>
                  <a:pt x="61" y="116"/>
                  <a:pt x="65" y="117"/>
                </a:cubicBezTo>
                <a:cubicBezTo>
                  <a:pt x="67" y="118"/>
                  <a:pt x="69" y="119"/>
                  <a:pt x="71" y="120"/>
                </a:cubicBezTo>
                <a:cubicBezTo>
                  <a:pt x="78" y="124"/>
                  <a:pt x="95" y="134"/>
                  <a:pt x="99" y="137"/>
                </a:cubicBezTo>
                <a:cubicBezTo>
                  <a:pt x="100" y="137"/>
                  <a:pt x="101" y="137"/>
                  <a:pt x="103" y="137"/>
                </a:cubicBezTo>
                <a:cubicBezTo>
                  <a:pt x="107" y="138"/>
                  <a:pt x="115" y="137"/>
                  <a:pt x="115" y="135"/>
                </a:cubicBezTo>
                <a:cubicBezTo>
                  <a:pt x="114" y="130"/>
                  <a:pt x="114" y="128"/>
                  <a:pt x="114" y="124"/>
                </a:cubicBezTo>
              </a:path>
            </a:pathLst>
          </a:custGeom>
          <a:solidFill>
            <a:srgbClr val="66666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Freeform 36"/>
          <p:cNvSpPr>
            <a:spLocks/>
          </p:cNvSpPr>
          <p:nvPr/>
        </p:nvSpPr>
        <p:spPr bwMode="auto">
          <a:xfrm>
            <a:off x="7814742" y="2163917"/>
            <a:ext cx="157296" cy="419751"/>
          </a:xfrm>
          <a:custGeom>
            <a:avLst/>
            <a:gdLst>
              <a:gd name="T0" fmla="*/ 19 w 20"/>
              <a:gd name="T1" fmla="*/ 44 h 50"/>
              <a:gd name="T2" fmla="*/ 16 w 20"/>
              <a:gd name="T3" fmla="*/ 49 h 50"/>
              <a:gd name="T4" fmla="*/ 11 w 20"/>
              <a:gd name="T5" fmla="*/ 49 h 50"/>
              <a:gd name="T6" fmla="*/ 7 w 20"/>
              <a:gd name="T7" fmla="*/ 46 h 50"/>
              <a:gd name="T8" fmla="*/ 0 w 20"/>
              <a:gd name="T9" fmla="*/ 6 h 50"/>
              <a:gd name="T10" fmla="*/ 4 w 20"/>
              <a:gd name="T11" fmla="*/ 1 h 50"/>
              <a:gd name="T12" fmla="*/ 8 w 20"/>
              <a:gd name="T13" fmla="*/ 0 h 50"/>
              <a:gd name="T14" fmla="*/ 13 w 20"/>
              <a:gd name="T15" fmla="*/ 4 h 50"/>
              <a:gd name="T16" fmla="*/ 19 w 20"/>
              <a:gd name="T17" fmla="*/ 44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" h="50">
                <a:moveTo>
                  <a:pt x="19" y="44"/>
                </a:moveTo>
                <a:cubicBezTo>
                  <a:pt x="19" y="46"/>
                  <a:pt x="18" y="48"/>
                  <a:pt x="16" y="49"/>
                </a:cubicBezTo>
                <a:cubicBezTo>
                  <a:pt x="11" y="49"/>
                  <a:pt x="11" y="49"/>
                  <a:pt x="11" y="49"/>
                </a:cubicBezTo>
                <a:cubicBezTo>
                  <a:pt x="9" y="50"/>
                  <a:pt x="7" y="48"/>
                  <a:pt x="7" y="46"/>
                </a:cubicBezTo>
                <a:cubicBezTo>
                  <a:pt x="0" y="6"/>
                  <a:pt x="0" y="6"/>
                  <a:pt x="0" y="6"/>
                </a:cubicBezTo>
                <a:cubicBezTo>
                  <a:pt x="0" y="4"/>
                  <a:pt x="1" y="1"/>
                  <a:pt x="4" y="1"/>
                </a:cubicBezTo>
                <a:cubicBezTo>
                  <a:pt x="8" y="0"/>
                  <a:pt x="8" y="0"/>
                  <a:pt x="8" y="0"/>
                </a:cubicBezTo>
                <a:cubicBezTo>
                  <a:pt x="10" y="0"/>
                  <a:pt x="12" y="2"/>
                  <a:pt x="13" y="4"/>
                </a:cubicBezTo>
                <a:cubicBezTo>
                  <a:pt x="17" y="13"/>
                  <a:pt x="20" y="33"/>
                  <a:pt x="19" y="44"/>
                </a:cubicBezTo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Freeform 37"/>
          <p:cNvSpPr>
            <a:spLocks/>
          </p:cNvSpPr>
          <p:nvPr/>
        </p:nvSpPr>
        <p:spPr bwMode="auto">
          <a:xfrm>
            <a:off x="7941315" y="2275989"/>
            <a:ext cx="402198" cy="150518"/>
          </a:xfrm>
          <a:custGeom>
            <a:avLst/>
            <a:gdLst>
              <a:gd name="T0" fmla="*/ 5 w 51"/>
              <a:gd name="T1" fmla="*/ 18 h 18"/>
              <a:gd name="T2" fmla="*/ 0 w 51"/>
              <a:gd name="T3" fmla="*/ 14 h 18"/>
              <a:gd name="T4" fmla="*/ 5 w 51"/>
              <a:gd name="T5" fmla="*/ 7 h 18"/>
              <a:gd name="T6" fmla="*/ 44 w 51"/>
              <a:gd name="T7" fmla="*/ 0 h 18"/>
              <a:gd name="T8" fmla="*/ 51 w 51"/>
              <a:gd name="T9" fmla="*/ 5 h 18"/>
              <a:gd name="T10" fmla="*/ 46 w 51"/>
              <a:gd name="T11" fmla="*/ 11 h 18"/>
              <a:gd name="T12" fmla="*/ 6 w 51"/>
              <a:gd name="T13" fmla="*/ 18 h 18"/>
              <a:gd name="T14" fmla="*/ 5 w 51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18">
                <a:moveTo>
                  <a:pt x="5" y="18"/>
                </a:moveTo>
                <a:cubicBezTo>
                  <a:pt x="3" y="18"/>
                  <a:pt x="1" y="16"/>
                  <a:pt x="0" y="14"/>
                </a:cubicBezTo>
                <a:cubicBezTo>
                  <a:pt x="0" y="11"/>
                  <a:pt x="2" y="8"/>
                  <a:pt x="5" y="7"/>
                </a:cubicBezTo>
                <a:cubicBezTo>
                  <a:pt x="44" y="0"/>
                  <a:pt x="44" y="0"/>
                  <a:pt x="44" y="0"/>
                </a:cubicBezTo>
                <a:cubicBezTo>
                  <a:pt x="47" y="0"/>
                  <a:pt x="50" y="2"/>
                  <a:pt x="51" y="5"/>
                </a:cubicBezTo>
                <a:cubicBezTo>
                  <a:pt x="51" y="8"/>
                  <a:pt x="49" y="10"/>
                  <a:pt x="46" y="11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5" y="18"/>
                </a:cubicBezTo>
                <a:close/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Freeform 38"/>
          <p:cNvSpPr>
            <a:spLocks/>
          </p:cNvSpPr>
          <p:nvPr/>
        </p:nvSpPr>
        <p:spPr bwMode="auto">
          <a:xfrm>
            <a:off x="7939725" y="1972500"/>
            <a:ext cx="284725" cy="328594"/>
          </a:xfrm>
          <a:custGeom>
            <a:avLst/>
            <a:gdLst>
              <a:gd name="T0" fmla="*/ 6 w 36"/>
              <a:gd name="T1" fmla="*/ 39 h 39"/>
              <a:gd name="T2" fmla="*/ 2 w 36"/>
              <a:gd name="T3" fmla="*/ 38 h 39"/>
              <a:gd name="T4" fmla="*/ 2 w 36"/>
              <a:gd name="T5" fmla="*/ 31 h 39"/>
              <a:gd name="T6" fmla="*/ 26 w 36"/>
              <a:gd name="T7" fmla="*/ 3 h 39"/>
              <a:gd name="T8" fmla="*/ 33 w 36"/>
              <a:gd name="T9" fmla="*/ 2 h 39"/>
              <a:gd name="T10" fmla="*/ 34 w 36"/>
              <a:gd name="T11" fmla="*/ 10 h 39"/>
              <a:gd name="T12" fmla="*/ 10 w 36"/>
              <a:gd name="T13" fmla="*/ 38 h 39"/>
              <a:gd name="T14" fmla="*/ 6 w 36"/>
              <a:gd name="T15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9">
                <a:moveTo>
                  <a:pt x="6" y="39"/>
                </a:moveTo>
                <a:cubicBezTo>
                  <a:pt x="5" y="39"/>
                  <a:pt x="3" y="39"/>
                  <a:pt x="2" y="38"/>
                </a:cubicBezTo>
                <a:cubicBezTo>
                  <a:pt x="0" y="36"/>
                  <a:pt x="0" y="33"/>
                  <a:pt x="2" y="31"/>
                </a:cubicBezTo>
                <a:cubicBezTo>
                  <a:pt x="26" y="3"/>
                  <a:pt x="26" y="3"/>
                  <a:pt x="26" y="3"/>
                </a:cubicBezTo>
                <a:cubicBezTo>
                  <a:pt x="28" y="1"/>
                  <a:pt x="31" y="0"/>
                  <a:pt x="33" y="2"/>
                </a:cubicBezTo>
                <a:cubicBezTo>
                  <a:pt x="35" y="4"/>
                  <a:pt x="36" y="8"/>
                  <a:pt x="34" y="10"/>
                </a:cubicBezTo>
                <a:cubicBezTo>
                  <a:pt x="10" y="38"/>
                  <a:pt x="10" y="38"/>
                  <a:pt x="10" y="38"/>
                </a:cubicBezTo>
                <a:cubicBezTo>
                  <a:pt x="9" y="39"/>
                  <a:pt x="7" y="39"/>
                  <a:pt x="6" y="39"/>
                </a:cubicBezTo>
                <a:close/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Freeform 39"/>
          <p:cNvSpPr>
            <a:spLocks/>
          </p:cNvSpPr>
          <p:nvPr/>
        </p:nvSpPr>
        <p:spPr bwMode="auto">
          <a:xfrm>
            <a:off x="7955735" y="2426683"/>
            <a:ext cx="362377" cy="226836"/>
          </a:xfrm>
          <a:custGeom>
            <a:avLst/>
            <a:gdLst>
              <a:gd name="T0" fmla="*/ 40 w 46"/>
              <a:gd name="T1" fmla="*/ 27 h 27"/>
              <a:gd name="T2" fmla="*/ 37 w 46"/>
              <a:gd name="T3" fmla="*/ 27 h 27"/>
              <a:gd name="T4" fmla="*/ 4 w 46"/>
              <a:gd name="T5" fmla="*/ 11 h 27"/>
              <a:gd name="T6" fmla="*/ 2 w 46"/>
              <a:gd name="T7" fmla="*/ 3 h 27"/>
              <a:gd name="T8" fmla="*/ 9 w 46"/>
              <a:gd name="T9" fmla="*/ 1 h 27"/>
              <a:gd name="T10" fmla="*/ 42 w 46"/>
              <a:gd name="T11" fmla="*/ 17 h 27"/>
              <a:gd name="T12" fmla="*/ 44 w 46"/>
              <a:gd name="T13" fmla="*/ 24 h 27"/>
              <a:gd name="T14" fmla="*/ 40 w 4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" h="27">
                <a:moveTo>
                  <a:pt x="40" y="27"/>
                </a:moveTo>
                <a:cubicBezTo>
                  <a:pt x="39" y="27"/>
                  <a:pt x="38" y="27"/>
                  <a:pt x="37" y="27"/>
                </a:cubicBezTo>
                <a:cubicBezTo>
                  <a:pt x="4" y="11"/>
                  <a:pt x="4" y="11"/>
                  <a:pt x="4" y="11"/>
                </a:cubicBezTo>
                <a:cubicBezTo>
                  <a:pt x="1" y="9"/>
                  <a:pt x="0" y="6"/>
                  <a:pt x="2" y="3"/>
                </a:cubicBezTo>
                <a:cubicBezTo>
                  <a:pt x="3" y="1"/>
                  <a:pt x="6" y="0"/>
                  <a:pt x="9" y="1"/>
                </a:cubicBezTo>
                <a:cubicBezTo>
                  <a:pt x="42" y="17"/>
                  <a:pt x="42" y="17"/>
                  <a:pt x="42" y="17"/>
                </a:cubicBezTo>
                <a:cubicBezTo>
                  <a:pt x="45" y="18"/>
                  <a:pt x="46" y="21"/>
                  <a:pt x="44" y="24"/>
                </a:cubicBezTo>
                <a:cubicBezTo>
                  <a:pt x="43" y="26"/>
                  <a:pt x="42" y="27"/>
                  <a:pt x="40" y="27"/>
                </a:cubicBezTo>
                <a:close/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7126723" y="1657204"/>
            <a:ext cx="1433283" cy="1361039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74228" y="1667711"/>
            <a:ext cx="1443608" cy="1335747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476" y="496656"/>
            <a:ext cx="10515600" cy="7762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Target niche audiences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27</a:t>
            </a:fld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Freeform 23"/>
          <p:cNvSpPr>
            <a:spLocks/>
          </p:cNvSpPr>
          <p:nvPr/>
        </p:nvSpPr>
        <p:spPr bwMode="auto">
          <a:xfrm>
            <a:off x="4101633" y="1732054"/>
            <a:ext cx="533071" cy="632771"/>
          </a:xfrm>
          <a:custGeom>
            <a:avLst/>
            <a:gdLst>
              <a:gd name="T0" fmla="*/ 135 w 135"/>
              <a:gd name="T1" fmla="*/ 51 h 135"/>
              <a:gd name="T2" fmla="*/ 133 w 135"/>
              <a:gd name="T3" fmla="*/ 49 h 135"/>
              <a:gd name="T4" fmla="*/ 89 w 135"/>
              <a:gd name="T5" fmla="*/ 43 h 135"/>
              <a:gd name="T6" fmla="*/ 70 w 135"/>
              <a:gd name="T7" fmla="*/ 1 h 135"/>
              <a:gd name="T8" fmla="*/ 65 w 135"/>
              <a:gd name="T9" fmla="*/ 1 h 135"/>
              <a:gd name="T10" fmla="*/ 46 w 135"/>
              <a:gd name="T11" fmla="*/ 43 h 135"/>
              <a:gd name="T12" fmla="*/ 2 w 135"/>
              <a:gd name="T13" fmla="*/ 49 h 135"/>
              <a:gd name="T14" fmla="*/ 0 w 135"/>
              <a:gd name="T15" fmla="*/ 51 h 135"/>
              <a:gd name="T16" fmla="*/ 1 w 135"/>
              <a:gd name="T17" fmla="*/ 54 h 135"/>
              <a:gd name="T18" fmla="*/ 32 w 135"/>
              <a:gd name="T19" fmla="*/ 86 h 135"/>
              <a:gd name="T20" fmla="*/ 25 w 135"/>
              <a:gd name="T21" fmla="*/ 132 h 135"/>
              <a:gd name="T22" fmla="*/ 26 w 135"/>
              <a:gd name="T23" fmla="*/ 134 h 135"/>
              <a:gd name="T24" fmla="*/ 28 w 135"/>
              <a:gd name="T25" fmla="*/ 134 h 135"/>
              <a:gd name="T26" fmla="*/ 67 w 135"/>
              <a:gd name="T27" fmla="*/ 113 h 135"/>
              <a:gd name="T28" fmla="*/ 107 w 135"/>
              <a:gd name="T29" fmla="*/ 134 h 135"/>
              <a:gd name="T30" fmla="*/ 108 w 135"/>
              <a:gd name="T31" fmla="*/ 134 h 135"/>
              <a:gd name="T32" fmla="*/ 109 w 135"/>
              <a:gd name="T33" fmla="*/ 134 h 135"/>
              <a:gd name="T34" fmla="*/ 110 w 135"/>
              <a:gd name="T35" fmla="*/ 132 h 135"/>
              <a:gd name="T36" fmla="*/ 103 w 135"/>
              <a:gd name="T37" fmla="*/ 86 h 135"/>
              <a:gd name="T38" fmla="*/ 134 w 135"/>
              <a:gd name="T39" fmla="*/ 54 h 135"/>
              <a:gd name="T40" fmla="*/ 135 w 135"/>
              <a:gd name="T41" fmla="*/ 5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35">
                <a:moveTo>
                  <a:pt x="135" y="51"/>
                </a:moveTo>
                <a:cubicBezTo>
                  <a:pt x="135" y="50"/>
                  <a:pt x="134" y="50"/>
                  <a:pt x="133" y="49"/>
                </a:cubicBezTo>
                <a:cubicBezTo>
                  <a:pt x="89" y="43"/>
                  <a:pt x="89" y="43"/>
                  <a:pt x="89" y="43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0"/>
                  <a:pt x="66" y="0"/>
                  <a:pt x="65" y="1"/>
                </a:cubicBezTo>
                <a:cubicBezTo>
                  <a:pt x="46" y="43"/>
                  <a:pt x="46" y="43"/>
                  <a:pt x="46" y="43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0"/>
                  <a:pt x="0" y="50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32" y="86"/>
                  <a:pt x="32" y="86"/>
                  <a:pt x="32" y="86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3"/>
                  <a:pt x="25" y="133"/>
                  <a:pt x="26" y="134"/>
                </a:cubicBezTo>
                <a:cubicBezTo>
                  <a:pt x="27" y="135"/>
                  <a:pt x="28" y="135"/>
                  <a:pt x="28" y="134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7" y="134"/>
                  <a:pt x="107" y="134"/>
                  <a:pt x="108" y="134"/>
                </a:cubicBezTo>
                <a:cubicBezTo>
                  <a:pt x="108" y="134"/>
                  <a:pt x="109" y="134"/>
                  <a:pt x="109" y="134"/>
                </a:cubicBezTo>
                <a:cubicBezTo>
                  <a:pt x="110" y="133"/>
                  <a:pt x="110" y="133"/>
                  <a:pt x="110" y="13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5" y="53"/>
                  <a:pt x="135" y="52"/>
                  <a:pt x="135" y="51"/>
                </a:cubicBezTo>
              </a:path>
            </a:pathLst>
          </a:custGeom>
          <a:solidFill>
            <a:srgbClr val="666666"/>
          </a:solidFill>
          <a:ln w="19050">
            <a:solidFill>
              <a:srgbClr val="66666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3360244" y="1917579"/>
            <a:ext cx="1161857" cy="860948"/>
            <a:chOff x="8021638" y="769938"/>
            <a:chExt cx="1322388" cy="825500"/>
          </a:xfrm>
          <a:solidFill>
            <a:schemeClr val="bg1"/>
          </a:solidFill>
        </p:grpSpPr>
        <p:sp>
          <p:nvSpPr>
            <p:cNvPr id="56" name="Freeform 24"/>
            <p:cNvSpPr>
              <a:spLocks/>
            </p:cNvSpPr>
            <p:nvPr/>
          </p:nvSpPr>
          <p:spPr bwMode="auto">
            <a:xfrm>
              <a:off x="8313738" y="1231900"/>
              <a:ext cx="736600" cy="363538"/>
            </a:xfrm>
            <a:custGeom>
              <a:avLst/>
              <a:gdLst>
                <a:gd name="T0" fmla="*/ 42 w 83"/>
                <a:gd name="T1" fmla="*/ 16 h 41"/>
                <a:gd name="T2" fmla="*/ 39 w 83"/>
                <a:gd name="T3" fmla="*/ 16 h 41"/>
                <a:gd name="T4" fmla="*/ 0 w 83"/>
                <a:gd name="T5" fmla="*/ 0 h 41"/>
                <a:gd name="T6" fmla="*/ 0 w 83"/>
                <a:gd name="T7" fmla="*/ 25 h 41"/>
                <a:gd name="T8" fmla="*/ 0 w 83"/>
                <a:gd name="T9" fmla="*/ 25 h 41"/>
                <a:gd name="T10" fmla="*/ 41 w 83"/>
                <a:gd name="T11" fmla="*/ 41 h 41"/>
                <a:gd name="T12" fmla="*/ 83 w 83"/>
                <a:gd name="T13" fmla="*/ 25 h 41"/>
                <a:gd name="T14" fmla="*/ 83 w 83"/>
                <a:gd name="T15" fmla="*/ 25 h 41"/>
                <a:gd name="T16" fmla="*/ 83 w 83"/>
                <a:gd name="T17" fmla="*/ 0 h 41"/>
                <a:gd name="T18" fmla="*/ 44 w 83"/>
                <a:gd name="T19" fmla="*/ 16 h 41"/>
                <a:gd name="T20" fmla="*/ 42 w 83"/>
                <a:gd name="T21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41">
                  <a:moveTo>
                    <a:pt x="42" y="16"/>
                  </a:moveTo>
                  <a:cubicBezTo>
                    <a:pt x="41" y="16"/>
                    <a:pt x="40" y="16"/>
                    <a:pt x="39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33"/>
                    <a:pt x="19" y="41"/>
                    <a:pt x="41" y="41"/>
                  </a:cubicBezTo>
                  <a:cubicBezTo>
                    <a:pt x="64" y="41"/>
                    <a:pt x="83" y="33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6"/>
                    <a:pt x="42" y="16"/>
                    <a:pt x="42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8021638" y="769938"/>
              <a:ext cx="1322388" cy="684213"/>
            </a:xfrm>
            <a:custGeom>
              <a:avLst/>
              <a:gdLst>
                <a:gd name="T0" fmla="*/ 149 w 149"/>
                <a:gd name="T1" fmla="*/ 31 h 77"/>
                <a:gd name="T2" fmla="*/ 148 w 149"/>
                <a:gd name="T3" fmla="*/ 30 h 77"/>
                <a:gd name="T4" fmla="*/ 75 w 149"/>
                <a:gd name="T5" fmla="*/ 0 h 77"/>
                <a:gd name="T6" fmla="*/ 75 w 149"/>
                <a:gd name="T7" fmla="*/ 0 h 77"/>
                <a:gd name="T8" fmla="*/ 75 w 149"/>
                <a:gd name="T9" fmla="*/ 0 h 77"/>
                <a:gd name="T10" fmla="*/ 74 w 149"/>
                <a:gd name="T11" fmla="*/ 0 h 77"/>
                <a:gd name="T12" fmla="*/ 74 w 149"/>
                <a:gd name="T13" fmla="*/ 0 h 77"/>
                <a:gd name="T14" fmla="*/ 74 w 149"/>
                <a:gd name="T15" fmla="*/ 0 h 77"/>
                <a:gd name="T16" fmla="*/ 74 w 149"/>
                <a:gd name="T17" fmla="*/ 0 h 77"/>
                <a:gd name="T18" fmla="*/ 1 w 149"/>
                <a:gd name="T19" fmla="*/ 29 h 77"/>
                <a:gd name="T20" fmla="*/ 0 w 149"/>
                <a:gd name="T21" fmla="*/ 31 h 77"/>
                <a:gd name="T22" fmla="*/ 1 w 149"/>
                <a:gd name="T23" fmla="*/ 32 h 77"/>
                <a:gd name="T24" fmla="*/ 74 w 149"/>
                <a:gd name="T25" fmla="*/ 61 h 77"/>
                <a:gd name="T26" fmla="*/ 75 w 149"/>
                <a:gd name="T27" fmla="*/ 61 h 77"/>
                <a:gd name="T28" fmla="*/ 75 w 149"/>
                <a:gd name="T29" fmla="*/ 61 h 77"/>
                <a:gd name="T30" fmla="*/ 134 w 149"/>
                <a:gd name="T31" fmla="*/ 38 h 77"/>
                <a:gd name="T32" fmla="*/ 134 w 149"/>
                <a:gd name="T33" fmla="*/ 50 h 77"/>
                <a:gd name="T34" fmla="*/ 131 w 149"/>
                <a:gd name="T35" fmla="*/ 55 h 77"/>
                <a:gd name="T36" fmla="*/ 133 w 149"/>
                <a:gd name="T37" fmla="*/ 60 h 77"/>
                <a:gd name="T38" fmla="*/ 127 w 149"/>
                <a:gd name="T39" fmla="*/ 74 h 77"/>
                <a:gd name="T40" fmla="*/ 145 w 149"/>
                <a:gd name="T41" fmla="*/ 74 h 77"/>
                <a:gd name="T42" fmla="*/ 139 w 149"/>
                <a:gd name="T43" fmla="*/ 60 h 77"/>
                <a:gd name="T44" fmla="*/ 142 w 149"/>
                <a:gd name="T45" fmla="*/ 55 h 77"/>
                <a:gd name="T46" fmla="*/ 138 w 149"/>
                <a:gd name="T47" fmla="*/ 50 h 77"/>
                <a:gd name="T48" fmla="*/ 138 w 149"/>
                <a:gd name="T49" fmla="*/ 36 h 77"/>
                <a:gd name="T50" fmla="*/ 148 w 149"/>
                <a:gd name="T51" fmla="*/ 33 h 77"/>
                <a:gd name="T52" fmla="*/ 149 w 149"/>
                <a:gd name="T53" fmla="*/ 32 h 77"/>
                <a:gd name="T54" fmla="*/ 149 w 149"/>
                <a:gd name="T55" fmla="*/ 31 h 77"/>
                <a:gd name="T56" fmla="*/ 149 w 149"/>
                <a:gd name="T57" fmla="*/ 3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9" h="77">
                  <a:moveTo>
                    <a:pt x="149" y="31"/>
                  </a:moveTo>
                  <a:cubicBezTo>
                    <a:pt x="149" y="30"/>
                    <a:pt x="148" y="30"/>
                    <a:pt x="148" y="3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2"/>
                    <a:pt x="0" y="32"/>
                    <a:pt x="1" y="32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61"/>
                    <a:pt x="74" y="61"/>
                    <a:pt x="75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2" y="51"/>
                    <a:pt x="131" y="53"/>
                    <a:pt x="131" y="55"/>
                  </a:cubicBezTo>
                  <a:cubicBezTo>
                    <a:pt x="131" y="57"/>
                    <a:pt x="132" y="59"/>
                    <a:pt x="133" y="60"/>
                  </a:cubicBezTo>
                  <a:cubicBezTo>
                    <a:pt x="131" y="65"/>
                    <a:pt x="130" y="68"/>
                    <a:pt x="127" y="74"/>
                  </a:cubicBezTo>
                  <a:cubicBezTo>
                    <a:pt x="134" y="77"/>
                    <a:pt x="138" y="77"/>
                    <a:pt x="145" y="74"/>
                  </a:cubicBezTo>
                  <a:cubicBezTo>
                    <a:pt x="143" y="68"/>
                    <a:pt x="142" y="65"/>
                    <a:pt x="139" y="60"/>
                  </a:cubicBezTo>
                  <a:cubicBezTo>
                    <a:pt x="141" y="59"/>
                    <a:pt x="142" y="57"/>
                    <a:pt x="142" y="55"/>
                  </a:cubicBezTo>
                  <a:cubicBezTo>
                    <a:pt x="142" y="53"/>
                    <a:pt x="140" y="51"/>
                    <a:pt x="138" y="50"/>
                  </a:cubicBezTo>
                  <a:cubicBezTo>
                    <a:pt x="138" y="36"/>
                    <a:pt x="138" y="36"/>
                    <a:pt x="138" y="36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2"/>
                    <a:pt x="149" y="32"/>
                    <a:pt x="149" y="32"/>
                  </a:cubicBezTo>
                  <a:cubicBezTo>
                    <a:pt x="149" y="31"/>
                    <a:pt x="149" y="31"/>
                    <a:pt x="149" y="31"/>
                  </a:cubicBezTo>
                  <a:cubicBezTo>
                    <a:pt x="149" y="31"/>
                    <a:pt x="149" y="31"/>
                    <a:pt x="149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Content Placeholder 4"/>
          <p:cNvSpPr txBox="1">
            <a:spLocks/>
          </p:cNvSpPr>
          <p:nvPr/>
        </p:nvSpPr>
        <p:spPr>
          <a:xfrm>
            <a:off x="1984165" y="4079946"/>
            <a:ext cx="4029197" cy="263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Distributes your job to college-oriented job sites targeting college students and recent grads looking to enter the workforce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Perfect for companies looking to fill entry-level jobs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Complements on-campus recruiting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93236" y="3091049"/>
            <a:ext cx="3005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COLLEGE BOOST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84165" y="3434920"/>
            <a:ext cx="40237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Tap into the </a:t>
            </a:r>
            <a:b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next wave of talent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9524" y="3124260"/>
            <a:ext cx="3005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DIVERSITY BOOST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31498" y="3412088"/>
            <a:ext cx="40237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Broaden your 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hiring spectrum</a:t>
            </a:r>
          </a:p>
        </p:txBody>
      </p:sp>
      <p:sp>
        <p:nvSpPr>
          <p:cNvPr id="59" name="Freeform 23"/>
          <p:cNvSpPr>
            <a:spLocks/>
          </p:cNvSpPr>
          <p:nvPr/>
        </p:nvSpPr>
        <p:spPr bwMode="auto">
          <a:xfrm>
            <a:off x="8005899" y="1639513"/>
            <a:ext cx="533071" cy="632771"/>
          </a:xfrm>
          <a:custGeom>
            <a:avLst/>
            <a:gdLst>
              <a:gd name="T0" fmla="*/ 135 w 135"/>
              <a:gd name="T1" fmla="*/ 51 h 135"/>
              <a:gd name="T2" fmla="*/ 133 w 135"/>
              <a:gd name="T3" fmla="*/ 49 h 135"/>
              <a:gd name="T4" fmla="*/ 89 w 135"/>
              <a:gd name="T5" fmla="*/ 43 h 135"/>
              <a:gd name="T6" fmla="*/ 70 w 135"/>
              <a:gd name="T7" fmla="*/ 1 h 135"/>
              <a:gd name="T8" fmla="*/ 65 w 135"/>
              <a:gd name="T9" fmla="*/ 1 h 135"/>
              <a:gd name="T10" fmla="*/ 46 w 135"/>
              <a:gd name="T11" fmla="*/ 43 h 135"/>
              <a:gd name="T12" fmla="*/ 2 w 135"/>
              <a:gd name="T13" fmla="*/ 49 h 135"/>
              <a:gd name="T14" fmla="*/ 0 w 135"/>
              <a:gd name="T15" fmla="*/ 51 h 135"/>
              <a:gd name="T16" fmla="*/ 1 w 135"/>
              <a:gd name="T17" fmla="*/ 54 h 135"/>
              <a:gd name="T18" fmla="*/ 32 w 135"/>
              <a:gd name="T19" fmla="*/ 86 h 135"/>
              <a:gd name="T20" fmla="*/ 25 w 135"/>
              <a:gd name="T21" fmla="*/ 132 h 135"/>
              <a:gd name="T22" fmla="*/ 26 w 135"/>
              <a:gd name="T23" fmla="*/ 134 h 135"/>
              <a:gd name="T24" fmla="*/ 28 w 135"/>
              <a:gd name="T25" fmla="*/ 134 h 135"/>
              <a:gd name="T26" fmla="*/ 67 w 135"/>
              <a:gd name="T27" fmla="*/ 113 h 135"/>
              <a:gd name="T28" fmla="*/ 107 w 135"/>
              <a:gd name="T29" fmla="*/ 134 h 135"/>
              <a:gd name="T30" fmla="*/ 108 w 135"/>
              <a:gd name="T31" fmla="*/ 134 h 135"/>
              <a:gd name="T32" fmla="*/ 109 w 135"/>
              <a:gd name="T33" fmla="*/ 134 h 135"/>
              <a:gd name="T34" fmla="*/ 110 w 135"/>
              <a:gd name="T35" fmla="*/ 132 h 135"/>
              <a:gd name="T36" fmla="*/ 103 w 135"/>
              <a:gd name="T37" fmla="*/ 86 h 135"/>
              <a:gd name="T38" fmla="*/ 134 w 135"/>
              <a:gd name="T39" fmla="*/ 54 h 135"/>
              <a:gd name="T40" fmla="*/ 135 w 135"/>
              <a:gd name="T41" fmla="*/ 5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35">
                <a:moveTo>
                  <a:pt x="135" y="51"/>
                </a:moveTo>
                <a:cubicBezTo>
                  <a:pt x="135" y="50"/>
                  <a:pt x="134" y="50"/>
                  <a:pt x="133" y="49"/>
                </a:cubicBezTo>
                <a:cubicBezTo>
                  <a:pt x="89" y="43"/>
                  <a:pt x="89" y="43"/>
                  <a:pt x="89" y="43"/>
                </a:cubicBezTo>
                <a:cubicBezTo>
                  <a:pt x="70" y="1"/>
                  <a:pt x="70" y="1"/>
                  <a:pt x="70" y="1"/>
                </a:cubicBezTo>
                <a:cubicBezTo>
                  <a:pt x="69" y="0"/>
                  <a:pt x="66" y="0"/>
                  <a:pt x="65" y="1"/>
                </a:cubicBezTo>
                <a:cubicBezTo>
                  <a:pt x="46" y="43"/>
                  <a:pt x="46" y="43"/>
                  <a:pt x="46" y="43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50"/>
                  <a:pt x="0" y="50"/>
                  <a:pt x="0" y="51"/>
                </a:cubicBezTo>
                <a:cubicBezTo>
                  <a:pt x="0" y="52"/>
                  <a:pt x="0" y="53"/>
                  <a:pt x="1" y="54"/>
                </a:cubicBezTo>
                <a:cubicBezTo>
                  <a:pt x="32" y="86"/>
                  <a:pt x="32" y="86"/>
                  <a:pt x="32" y="86"/>
                </a:cubicBezTo>
                <a:cubicBezTo>
                  <a:pt x="25" y="132"/>
                  <a:pt x="25" y="132"/>
                  <a:pt x="25" y="132"/>
                </a:cubicBezTo>
                <a:cubicBezTo>
                  <a:pt x="25" y="133"/>
                  <a:pt x="25" y="133"/>
                  <a:pt x="26" y="134"/>
                </a:cubicBezTo>
                <a:cubicBezTo>
                  <a:pt x="27" y="135"/>
                  <a:pt x="28" y="135"/>
                  <a:pt x="28" y="134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107" y="134"/>
                  <a:pt x="107" y="134"/>
                  <a:pt x="107" y="134"/>
                </a:cubicBezTo>
                <a:cubicBezTo>
                  <a:pt x="107" y="134"/>
                  <a:pt x="107" y="134"/>
                  <a:pt x="108" y="134"/>
                </a:cubicBezTo>
                <a:cubicBezTo>
                  <a:pt x="108" y="134"/>
                  <a:pt x="109" y="134"/>
                  <a:pt x="109" y="134"/>
                </a:cubicBezTo>
                <a:cubicBezTo>
                  <a:pt x="110" y="133"/>
                  <a:pt x="110" y="133"/>
                  <a:pt x="110" y="132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5" y="53"/>
                  <a:pt x="135" y="52"/>
                  <a:pt x="135" y="51"/>
                </a:cubicBezTo>
              </a:path>
            </a:pathLst>
          </a:custGeom>
          <a:solidFill>
            <a:srgbClr val="666666"/>
          </a:solidFill>
          <a:ln w="19050">
            <a:solidFill>
              <a:srgbClr val="66666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Content Placeholder 4"/>
          <p:cNvSpPr txBox="1">
            <a:spLocks/>
          </p:cNvSpPr>
          <p:nvPr/>
        </p:nvSpPr>
        <p:spPr>
          <a:xfrm>
            <a:off x="6097387" y="4070999"/>
            <a:ext cx="4350093" cy="2635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Helps companies build a diverse workforce by promoting their open jobs on leading diversity and veteran job sites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Showcases a company’s commitment to diversity, disability and military hiring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Targets job seekers searching for diversity-oriented companies on aggregator sites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82476" y="1196083"/>
            <a:ext cx="80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Turbocharge your Total Talent Reach™ posting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237818" y="1824971"/>
            <a:ext cx="1238223" cy="1183008"/>
            <a:chOff x="2835275" y="2944813"/>
            <a:chExt cx="1279525" cy="1277937"/>
          </a:xfrm>
          <a:solidFill>
            <a:schemeClr val="bg1"/>
          </a:solidFill>
        </p:grpSpPr>
        <p:sp>
          <p:nvSpPr>
            <p:cNvPr id="49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4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705" y="416744"/>
            <a:ext cx="10515600" cy="96678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Get Premium Placement</a:t>
            </a:r>
          </a:p>
        </p:txBody>
      </p:sp>
      <p:sp>
        <p:nvSpPr>
          <p:cNvPr id="27" name="Content Placeholder 4"/>
          <p:cNvSpPr>
            <a:spLocks noGrp="1"/>
          </p:cNvSpPr>
          <p:nvPr>
            <p:ph idx="1"/>
          </p:nvPr>
        </p:nvSpPr>
        <p:spPr>
          <a:xfrm>
            <a:off x="1417715" y="3997301"/>
            <a:ext cx="2466305" cy="2541611"/>
          </a:xfrm>
        </p:spPr>
        <p:txBody>
          <a:bodyPr>
            <a:noAutofit/>
          </a:bodyPr>
          <a:lstStyle/>
          <a:p>
            <a:pPr marL="164592" indent="-164592">
              <a:lnSpc>
                <a:spcPct val="110000"/>
              </a:lnSpc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Promotes your company logo on the job board homepage to generate additional traffic to your jobs</a:t>
            </a:r>
          </a:p>
          <a:p>
            <a:pPr marL="164592" indent="-164592">
              <a:lnSpc>
                <a:spcPct val="110000"/>
              </a:lnSpc>
            </a:pP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Features a customizable landing page with company information and links to all your active jobs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28</a:t>
            </a:fld>
            <a:endParaRPr lang="en-US"/>
          </a:p>
        </p:txBody>
      </p:sp>
      <p:sp>
        <p:nvSpPr>
          <p:cNvPr id="28" name="Content Placeholder 4"/>
          <p:cNvSpPr txBox="1">
            <a:spLocks/>
          </p:cNvSpPr>
          <p:nvPr/>
        </p:nvSpPr>
        <p:spPr>
          <a:xfrm>
            <a:off x="3836317" y="4068711"/>
            <a:ext cx="2051767" cy="228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Provides additional exposure for your job in the Featured Jobs widget</a:t>
            </a:r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6031029" y="4070608"/>
            <a:ext cx="2185141" cy="1964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Offers enhanced visibility for your job in relevant search results on our job site</a:t>
            </a:r>
            <a:endParaRPr lang="en-US" sz="13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141" y="2950527"/>
            <a:ext cx="172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FEATURED EMPLOYER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22745" y="2946592"/>
            <a:ext cx="181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FEATURED JOB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10018" y="2950527"/>
            <a:ext cx="214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PRIORITY </a:t>
            </a:r>
            <a:b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SEARCH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4532" y="3544907"/>
            <a:ext cx="2094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Let the town know you’re hiring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7034" y="3541821"/>
            <a:ext cx="169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Put the spotlight on your job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54962" y="3540821"/>
            <a:ext cx="1692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Move to the top of the list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80731" y="2967341"/>
            <a:ext cx="2261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EMPLOYER &amp; </a:t>
            </a:r>
            <a:b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JOB VIDEOS</a:t>
            </a:r>
          </a:p>
        </p:txBody>
      </p:sp>
      <p:sp>
        <p:nvSpPr>
          <p:cNvPr id="40" name="Content Placeholder 4"/>
          <p:cNvSpPr txBox="1">
            <a:spLocks/>
          </p:cNvSpPr>
          <p:nvPr/>
        </p:nvSpPr>
        <p:spPr>
          <a:xfrm>
            <a:off x="8055287" y="4034264"/>
            <a:ext cx="2485780" cy="2787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Employer Videos give job seekers a chance to see first hand what it’s like to work at your company</a:t>
            </a:r>
          </a:p>
          <a:p>
            <a:pPr marL="164592" indent="-164592">
              <a:lnSpc>
                <a:spcPct val="110000"/>
              </a:lnSpc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Job Videos showcase what job seekers can expect in the specific role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77478" y="3535302"/>
            <a:ext cx="15619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Tell your story in video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982531" y="1797160"/>
            <a:ext cx="1749202" cy="1127763"/>
            <a:chOff x="471488" y="2551113"/>
            <a:chExt cx="2505075" cy="1463675"/>
          </a:xfrm>
        </p:grpSpPr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471488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6 w 257"/>
                <a:gd name="T3" fmla="*/ 133 h 149"/>
                <a:gd name="T4" fmla="*/ 226 w 257"/>
                <a:gd name="T5" fmla="*/ 2 h 149"/>
                <a:gd name="T6" fmla="*/ 223 w 257"/>
                <a:gd name="T7" fmla="*/ 0 h 149"/>
                <a:gd name="T8" fmla="*/ 34 w 257"/>
                <a:gd name="T9" fmla="*/ 0 h 149"/>
                <a:gd name="T10" fmla="*/ 32 w 257"/>
                <a:gd name="T11" fmla="*/ 2 h 149"/>
                <a:gd name="T12" fmla="*/ 32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4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4 w 257"/>
                <a:gd name="T37" fmla="*/ 13 h 149"/>
                <a:gd name="T38" fmla="*/ 214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6" y="133"/>
                    <a:pt x="226" y="133"/>
                    <a:pt x="226" y="133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6" y="1"/>
                    <a:pt x="225" y="0"/>
                    <a:pt x="22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4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4" y="13"/>
                    <a:pt x="214" y="13"/>
                    <a:pt x="214" y="13"/>
                  </a:cubicBezTo>
                  <a:lnTo>
                    <a:pt x="214" y="1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1104901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7" y="24"/>
                    <a:pt x="126" y="24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"/>
            <p:cNvSpPr>
              <a:spLocks/>
            </p:cNvSpPr>
            <p:nvPr/>
          </p:nvSpPr>
          <p:spPr bwMode="auto">
            <a:xfrm>
              <a:off x="1895476" y="3149601"/>
              <a:ext cx="447675" cy="492125"/>
            </a:xfrm>
            <a:custGeom>
              <a:avLst/>
              <a:gdLst>
                <a:gd name="T0" fmla="*/ 1 w 46"/>
                <a:gd name="T1" fmla="*/ 50 h 50"/>
                <a:gd name="T2" fmla="*/ 45 w 46"/>
                <a:gd name="T3" fmla="*/ 50 h 50"/>
                <a:gd name="T4" fmla="*/ 46 w 46"/>
                <a:gd name="T5" fmla="*/ 48 h 50"/>
                <a:gd name="T6" fmla="*/ 46 w 46"/>
                <a:gd name="T7" fmla="*/ 1 h 50"/>
                <a:gd name="T8" fmla="*/ 45 w 46"/>
                <a:gd name="T9" fmla="*/ 0 h 50"/>
                <a:gd name="T10" fmla="*/ 1 w 46"/>
                <a:gd name="T11" fmla="*/ 0 h 50"/>
                <a:gd name="T12" fmla="*/ 0 w 46"/>
                <a:gd name="T13" fmla="*/ 1 h 50"/>
                <a:gd name="T14" fmla="*/ 0 w 46"/>
                <a:gd name="T15" fmla="*/ 48 h 50"/>
                <a:gd name="T16" fmla="*/ 1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" y="5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49"/>
                    <a:pt x="46" y="48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5" y="0"/>
                    <a:pt x="4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1" y="50"/>
                    <a:pt x="1" y="5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1104901" y="314960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9"/>
            <p:cNvSpPr>
              <a:spLocks/>
            </p:cNvSpPr>
            <p:nvPr/>
          </p:nvSpPr>
          <p:spPr bwMode="auto">
            <a:xfrm>
              <a:off x="1104901" y="334645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0"/>
            <p:cNvSpPr>
              <a:spLocks/>
            </p:cNvSpPr>
            <p:nvPr/>
          </p:nvSpPr>
          <p:spPr bwMode="auto">
            <a:xfrm>
              <a:off x="1104901" y="3543301"/>
              <a:ext cx="712788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083619" y="1797160"/>
            <a:ext cx="1749202" cy="1127763"/>
            <a:chOff x="3503613" y="2551113"/>
            <a:chExt cx="2505075" cy="14636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9" name="Freeform 11"/>
            <p:cNvSpPr>
              <a:spLocks noEditPoints="1"/>
            </p:cNvSpPr>
            <p:nvPr/>
          </p:nvSpPr>
          <p:spPr bwMode="auto">
            <a:xfrm>
              <a:off x="3503613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5 w 257"/>
                <a:gd name="T3" fmla="*/ 133 h 149"/>
                <a:gd name="T4" fmla="*/ 225 w 257"/>
                <a:gd name="T5" fmla="*/ 2 h 149"/>
                <a:gd name="T6" fmla="*/ 223 w 257"/>
                <a:gd name="T7" fmla="*/ 0 h 149"/>
                <a:gd name="T8" fmla="*/ 34 w 257"/>
                <a:gd name="T9" fmla="*/ 0 h 149"/>
                <a:gd name="T10" fmla="*/ 31 w 257"/>
                <a:gd name="T11" fmla="*/ 2 h 149"/>
                <a:gd name="T12" fmla="*/ 31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4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4 w 257"/>
                <a:gd name="T37" fmla="*/ 13 h 149"/>
                <a:gd name="T38" fmla="*/ 214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5" y="133"/>
                    <a:pt x="225" y="133"/>
                    <a:pt x="225" y="133"/>
                  </a:cubicBezTo>
                  <a:cubicBezTo>
                    <a:pt x="225" y="2"/>
                    <a:pt x="225" y="2"/>
                    <a:pt x="225" y="2"/>
                  </a:cubicBezTo>
                  <a:cubicBezTo>
                    <a:pt x="225" y="1"/>
                    <a:pt x="225" y="0"/>
                    <a:pt x="22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4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4" y="13"/>
                    <a:pt x="214" y="13"/>
                    <a:pt x="214" y="13"/>
                  </a:cubicBezTo>
                  <a:lnTo>
                    <a:pt x="21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4137026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6" y="24"/>
                    <a:pt x="12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4927601" y="3149601"/>
              <a:ext cx="447675" cy="492125"/>
            </a:xfrm>
            <a:custGeom>
              <a:avLst/>
              <a:gdLst>
                <a:gd name="T0" fmla="*/ 1 w 46"/>
                <a:gd name="T1" fmla="*/ 50 h 50"/>
                <a:gd name="T2" fmla="*/ 45 w 46"/>
                <a:gd name="T3" fmla="*/ 50 h 50"/>
                <a:gd name="T4" fmla="*/ 46 w 46"/>
                <a:gd name="T5" fmla="*/ 48 h 50"/>
                <a:gd name="T6" fmla="*/ 46 w 46"/>
                <a:gd name="T7" fmla="*/ 1 h 50"/>
                <a:gd name="T8" fmla="*/ 45 w 46"/>
                <a:gd name="T9" fmla="*/ 0 h 50"/>
                <a:gd name="T10" fmla="*/ 1 w 46"/>
                <a:gd name="T11" fmla="*/ 0 h 50"/>
                <a:gd name="T12" fmla="*/ 0 w 46"/>
                <a:gd name="T13" fmla="*/ 1 h 50"/>
                <a:gd name="T14" fmla="*/ 0 w 46"/>
                <a:gd name="T15" fmla="*/ 48 h 50"/>
                <a:gd name="T16" fmla="*/ 1 w 46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50">
                  <a:moveTo>
                    <a:pt x="1" y="5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5" y="50"/>
                    <a:pt x="46" y="49"/>
                    <a:pt x="46" y="48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5" y="0"/>
                    <a:pt x="4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1" y="50"/>
                    <a:pt x="1" y="50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4137026" y="3149601"/>
              <a:ext cx="711200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4137026" y="3346451"/>
              <a:ext cx="711200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4137026" y="3543301"/>
              <a:ext cx="711200" cy="98425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184707" y="1797160"/>
            <a:ext cx="1749202" cy="1127763"/>
            <a:chOff x="6448426" y="2551113"/>
            <a:chExt cx="2505075" cy="14636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6448426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5 w 257"/>
                <a:gd name="T3" fmla="*/ 133 h 149"/>
                <a:gd name="T4" fmla="*/ 225 w 257"/>
                <a:gd name="T5" fmla="*/ 2 h 149"/>
                <a:gd name="T6" fmla="*/ 223 w 257"/>
                <a:gd name="T7" fmla="*/ 0 h 149"/>
                <a:gd name="T8" fmla="*/ 33 w 257"/>
                <a:gd name="T9" fmla="*/ 0 h 149"/>
                <a:gd name="T10" fmla="*/ 31 w 257"/>
                <a:gd name="T11" fmla="*/ 2 h 149"/>
                <a:gd name="T12" fmla="*/ 31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3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3 w 257"/>
                <a:gd name="T37" fmla="*/ 13 h 149"/>
                <a:gd name="T38" fmla="*/ 213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5" y="133"/>
                    <a:pt x="225" y="133"/>
                    <a:pt x="225" y="133"/>
                  </a:cubicBezTo>
                  <a:cubicBezTo>
                    <a:pt x="225" y="2"/>
                    <a:pt x="225" y="2"/>
                    <a:pt x="225" y="2"/>
                  </a:cubicBezTo>
                  <a:cubicBezTo>
                    <a:pt x="225" y="1"/>
                    <a:pt x="224" y="0"/>
                    <a:pt x="2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5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3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3" y="13"/>
                    <a:pt x="213" y="13"/>
                    <a:pt x="213" y="13"/>
                  </a:cubicBezTo>
                  <a:lnTo>
                    <a:pt x="213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7081838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6" y="24"/>
                    <a:pt x="12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870826" y="3149601"/>
              <a:ext cx="438150" cy="492125"/>
            </a:xfrm>
            <a:custGeom>
              <a:avLst/>
              <a:gdLst>
                <a:gd name="T0" fmla="*/ 1 w 45"/>
                <a:gd name="T1" fmla="*/ 50 h 50"/>
                <a:gd name="T2" fmla="*/ 44 w 45"/>
                <a:gd name="T3" fmla="*/ 50 h 50"/>
                <a:gd name="T4" fmla="*/ 45 w 45"/>
                <a:gd name="T5" fmla="*/ 48 h 50"/>
                <a:gd name="T6" fmla="*/ 45 w 45"/>
                <a:gd name="T7" fmla="*/ 1 h 50"/>
                <a:gd name="T8" fmla="*/ 44 w 45"/>
                <a:gd name="T9" fmla="*/ 0 h 50"/>
                <a:gd name="T10" fmla="*/ 1 w 45"/>
                <a:gd name="T11" fmla="*/ 0 h 50"/>
                <a:gd name="T12" fmla="*/ 0 w 45"/>
                <a:gd name="T13" fmla="*/ 1 h 50"/>
                <a:gd name="T14" fmla="*/ 0 w 45"/>
                <a:gd name="T15" fmla="*/ 48 h 50"/>
                <a:gd name="T16" fmla="*/ 1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1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0"/>
                    <a:pt x="4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0"/>
                    <a:pt x="1" y="50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081838" y="31496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7081838" y="334645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7081838" y="35433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84777" y="1797160"/>
            <a:ext cx="1755854" cy="1127763"/>
            <a:chOff x="9285288" y="2551113"/>
            <a:chExt cx="2514600" cy="1463675"/>
          </a:xfrm>
        </p:grpSpPr>
        <p:sp>
          <p:nvSpPr>
            <p:cNvPr id="83" name="Freeform 23"/>
            <p:cNvSpPr>
              <a:spLocks noEditPoints="1"/>
            </p:cNvSpPr>
            <p:nvPr/>
          </p:nvSpPr>
          <p:spPr bwMode="auto">
            <a:xfrm>
              <a:off x="9285288" y="2551113"/>
              <a:ext cx="2514600" cy="1463675"/>
            </a:xfrm>
            <a:custGeom>
              <a:avLst/>
              <a:gdLst>
                <a:gd name="T0" fmla="*/ 255 w 258"/>
                <a:gd name="T1" fmla="*/ 133 h 149"/>
                <a:gd name="T2" fmla="*/ 226 w 258"/>
                <a:gd name="T3" fmla="*/ 133 h 149"/>
                <a:gd name="T4" fmla="*/ 226 w 258"/>
                <a:gd name="T5" fmla="*/ 2 h 149"/>
                <a:gd name="T6" fmla="*/ 224 w 258"/>
                <a:gd name="T7" fmla="*/ 0 h 149"/>
                <a:gd name="T8" fmla="*/ 34 w 258"/>
                <a:gd name="T9" fmla="*/ 0 h 149"/>
                <a:gd name="T10" fmla="*/ 32 w 258"/>
                <a:gd name="T11" fmla="*/ 2 h 149"/>
                <a:gd name="T12" fmla="*/ 32 w 258"/>
                <a:gd name="T13" fmla="*/ 133 h 149"/>
                <a:gd name="T14" fmla="*/ 2 w 258"/>
                <a:gd name="T15" fmla="*/ 133 h 149"/>
                <a:gd name="T16" fmla="*/ 0 w 258"/>
                <a:gd name="T17" fmla="*/ 135 h 149"/>
                <a:gd name="T18" fmla="*/ 0 w 258"/>
                <a:gd name="T19" fmla="*/ 136 h 149"/>
                <a:gd name="T20" fmla="*/ 13 w 258"/>
                <a:gd name="T21" fmla="*/ 149 h 149"/>
                <a:gd name="T22" fmla="*/ 245 w 258"/>
                <a:gd name="T23" fmla="*/ 149 h 149"/>
                <a:gd name="T24" fmla="*/ 258 w 258"/>
                <a:gd name="T25" fmla="*/ 136 h 149"/>
                <a:gd name="T26" fmla="*/ 258 w 258"/>
                <a:gd name="T27" fmla="*/ 135 h 149"/>
                <a:gd name="T28" fmla="*/ 255 w 258"/>
                <a:gd name="T29" fmla="*/ 133 h 149"/>
                <a:gd name="T30" fmla="*/ 214 w 258"/>
                <a:gd name="T31" fmla="*/ 127 h 149"/>
                <a:gd name="T32" fmla="*/ 44 w 258"/>
                <a:gd name="T33" fmla="*/ 127 h 149"/>
                <a:gd name="T34" fmla="*/ 44 w 258"/>
                <a:gd name="T35" fmla="*/ 13 h 149"/>
                <a:gd name="T36" fmla="*/ 214 w 258"/>
                <a:gd name="T37" fmla="*/ 13 h 149"/>
                <a:gd name="T38" fmla="*/ 214 w 258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8" h="149">
                  <a:moveTo>
                    <a:pt x="255" y="133"/>
                  </a:moveTo>
                  <a:cubicBezTo>
                    <a:pt x="226" y="133"/>
                    <a:pt x="226" y="133"/>
                    <a:pt x="226" y="133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6" y="1"/>
                    <a:pt x="225" y="0"/>
                    <a:pt x="22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1"/>
                    <a:pt x="32" y="2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9"/>
                    <a:pt x="13" y="149"/>
                  </a:cubicBezTo>
                  <a:cubicBezTo>
                    <a:pt x="245" y="149"/>
                    <a:pt x="245" y="149"/>
                    <a:pt x="245" y="149"/>
                  </a:cubicBezTo>
                  <a:cubicBezTo>
                    <a:pt x="252" y="149"/>
                    <a:pt x="258" y="143"/>
                    <a:pt x="258" y="136"/>
                  </a:cubicBezTo>
                  <a:cubicBezTo>
                    <a:pt x="258" y="135"/>
                    <a:pt x="258" y="135"/>
                    <a:pt x="258" y="135"/>
                  </a:cubicBezTo>
                  <a:cubicBezTo>
                    <a:pt x="258" y="134"/>
                    <a:pt x="257" y="133"/>
                    <a:pt x="255" y="133"/>
                  </a:cubicBezTo>
                  <a:moveTo>
                    <a:pt x="214" y="127"/>
                  </a:moveTo>
                  <a:cubicBezTo>
                    <a:pt x="44" y="127"/>
                    <a:pt x="44" y="127"/>
                    <a:pt x="44" y="127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214" y="13"/>
                    <a:pt x="214" y="13"/>
                    <a:pt x="214" y="13"/>
                  </a:cubicBezTo>
                  <a:lnTo>
                    <a:pt x="214" y="1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4"/>
            <p:cNvSpPr>
              <a:spLocks/>
            </p:cNvSpPr>
            <p:nvPr/>
          </p:nvSpPr>
          <p:spPr bwMode="auto">
            <a:xfrm>
              <a:off x="9918701" y="2914651"/>
              <a:ext cx="1238250" cy="657225"/>
            </a:xfrm>
            <a:custGeom>
              <a:avLst/>
              <a:gdLst>
                <a:gd name="T0" fmla="*/ 126 w 127"/>
                <a:gd name="T1" fmla="*/ 67 h 67"/>
                <a:gd name="T2" fmla="*/ 1 w 127"/>
                <a:gd name="T3" fmla="*/ 67 h 67"/>
                <a:gd name="T4" fmla="*/ 0 w 127"/>
                <a:gd name="T5" fmla="*/ 66 h 67"/>
                <a:gd name="T6" fmla="*/ 0 w 127"/>
                <a:gd name="T7" fmla="*/ 1 h 67"/>
                <a:gd name="T8" fmla="*/ 1 w 127"/>
                <a:gd name="T9" fmla="*/ 0 h 67"/>
                <a:gd name="T10" fmla="*/ 126 w 127"/>
                <a:gd name="T11" fmla="*/ 0 h 67"/>
                <a:gd name="T12" fmla="*/ 127 w 127"/>
                <a:gd name="T13" fmla="*/ 1 h 67"/>
                <a:gd name="T14" fmla="*/ 127 w 127"/>
                <a:gd name="T15" fmla="*/ 66 h 67"/>
                <a:gd name="T16" fmla="*/ 126 w 127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67">
                  <a:moveTo>
                    <a:pt x="126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0" y="66"/>
                    <a:pt x="0" y="6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0"/>
                    <a:pt x="127" y="1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7"/>
                    <a:pt x="126" y="67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5"/>
            <p:cNvSpPr>
              <a:spLocks noEditPoints="1"/>
            </p:cNvSpPr>
            <p:nvPr/>
          </p:nvSpPr>
          <p:spPr bwMode="auto">
            <a:xfrm>
              <a:off x="10318751" y="3022601"/>
              <a:ext cx="447675" cy="452438"/>
            </a:xfrm>
            <a:custGeom>
              <a:avLst/>
              <a:gdLst>
                <a:gd name="T0" fmla="*/ 30 w 46"/>
                <a:gd name="T1" fmla="*/ 22 h 46"/>
                <a:gd name="T2" fmla="*/ 20 w 46"/>
                <a:gd name="T3" fmla="*/ 16 h 46"/>
                <a:gd name="T4" fmla="*/ 18 w 46"/>
                <a:gd name="T5" fmla="*/ 17 h 46"/>
                <a:gd name="T6" fmla="*/ 18 w 46"/>
                <a:gd name="T7" fmla="*/ 29 h 46"/>
                <a:gd name="T8" fmla="*/ 20 w 46"/>
                <a:gd name="T9" fmla="*/ 30 h 46"/>
                <a:gd name="T10" fmla="*/ 30 w 46"/>
                <a:gd name="T11" fmla="*/ 24 h 46"/>
                <a:gd name="T12" fmla="*/ 30 w 46"/>
                <a:gd name="T13" fmla="*/ 22 h 46"/>
                <a:gd name="T14" fmla="*/ 31 w 46"/>
                <a:gd name="T15" fmla="*/ 37 h 46"/>
                <a:gd name="T16" fmla="*/ 9 w 46"/>
                <a:gd name="T17" fmla="*/ 31 h 46"/>
                <a:gd name="T18" fmla="*/ 15 w 46"/>
                <a:gd name="T19" fmla="*/ 9 h 46"/>
                <a:gd name="T20" fmla="*/ 37 w 46"/>
                <a:gd name="T21" fmla="*/ 15 h 46"/>
                <a:gd name="T22" fmla="*/ 31 w 46"/>
                <a:gd name="T23" fmla="*/ 37 h 46"/>
                <a:gd name="T24" fmla="*/ 40 w 46"/>
                <a:gd name="T25" fmla="*/ 13 h 46"/>
                <a:gd name="T26" fmla="*/ 13 w 46"/>
                <a:gd name="T27" fmla="*/ 6 h 46"/>
                <a:gd name="T28" fmla="*/ 6 w 46"/>
                <a:gd name="T29" fmla="*/ 33 h 46"/>
                <a:gd name="T30" fmla="*/ 33 w 46"/>
                <a:gd name="T31" fmla="*/ 40 h 46"/>
                <a:gd name="T32" fmla="*/ 40 w 46"/>
                <a:gd name="T33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46">
                  <a:moveTo>
                    <a:pt x="30" y="22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8" y="16"/>
                    <a:pt x="18" y="1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30"/>
                    <a:pt x="19" y="31"/>
                    <a:pt x="20" y="3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4"/>
                    <a:pt x="31" y="23"/>
                    <a:pt x="30" y="22"/>
                  </a:cubicBezTo>
                  <a:moveTo>
                    <a:pt x="31" y="37"/>
                  </a:moveTo>
                  <a:cubicBezTo>
                    <a:pt x="23" y="41"/>
                    <a:pt x="13" y="39"/>
                    <a:pt x="9" y="31"/>
                  </a:cubicBezTo>
                  <a:cubicBezTo>
                    <a:pt x="5" y="23"/>
                    <a:pt x="7" y="14"/>
                    <a:pt x="15" y="9"/>
                  </a:cubicBezTo>
                  <a:cubicBezTo>
                    <a:pt x="22" y="5"/>
                    <a:pt x="32" y="7"/>
                    <a:pt x="37" y="15"/>
                  </a:cubicBezTo>
                  <a:cubicBezTo>
                    <a:pt x="41" y="23"/>
                    <a:pt x="38" y="32"/>
                    <a:pt x="31" y="37"/>
                  </a:cubicBezTo>
                  <a:moveTo>
                    <a:pt x="40" y="13"/>
                  </a:moveTo>
                  <a:cubicBezTo>
                    <a:pt x="35" y="4"/>
                    <a:pt x="22" y="0"/>
                    <a:pt x="13" y="6"/>
                  </a:cubicBezTo>
                  <a:cubicBezTo>
                    <a:pt x="3" y="11"/>
                    <a:pt x="0" y="23"/>
                    <a:pt x="6" y="33"/>
                  </a:cubicBezTo>
                  <a:cubicBezTo>
                    <a:pt x="11" y="43"/>
                    <a:pt x="23" y="46"/>
                    <a:pt x="33" y="40"/>
                  </a:cubicBezTo>
                  <a:cubicBezTo>
                    <a:pt x="42" y="35"/>
                    <a:pt x="46" y="23"/>
                    <a:pt x="40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20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40653"/>
          <a:stretch/>
        </p:blipFill>
        <p:spPr>
          <a:xfrm>
            <a:off x="3652149" y="1242220"/>
            <a:ext cx="4927593" cy="5283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7199" y="5028480"/>
            <a:ext cx="1136468" cy="381720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97199" y="3517900"/>
            <a:ext cx="1332411" cy="432373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54" y="4098841"/>
            <a:ext cx="1207006" cy="10446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2148" y="534334"/>
            <a:ext cx="49275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Premium Placement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-4472760" y="2927267"/>
            <a:ext cx="2102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123k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registered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candidates</a:t>
            </a:r>
          </a:p>
        </p:txBody>
      </p:sp>
      <p:pic>
        <p:nvPicPr>
          <p:cNvPr id="51" name="Shape 349"/>
          <p:cNvPicPr preferRelativeResize="0"/>
          <p:nvPr/>
        </p:nvPicPr>
        <p:blipFill rotWithShape="1">
          <a:blip r:embed="rId3">
            <a:alphaModFix/>
          </a:blip>
          <a:srcRect r="7538" b="7896"/>
          <a:stretch/>
        </p:blipFill>
        <p:spPr>
          <a:xfrm>
            <a:off x="0" y="0"/>
            <a:ext cx="12192000" cy="685445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350"/>
          <p:cNvSpPr/>
          <p:nvPr/>
        </p:nvSpPr>
        <p:spPr>
          <a:xfrm>
            <a:off x="0" y="-3541"/>
            <a:ext cx="12192000" cy="6858000"/>
          </a:xfrm>
          <a:prstGeom prst="rect">
            <a:avLst/>
          </a:prstGeom>
          <a:solidFill>
            <a:srgbClr val="000000">
              <a:alpha val="47058"/>
            </a:srgbClr>
          </a:solidFill>
          <a:ln>
            <a:noFill/>
          </a:ln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351"/>
          <p:cNvSpPr/>
          <p:nvPr/>
        </p:nvSpPr>
        <p:spPr>
          <a:xfrm>
            <a:off x="814770" y="1488434"/>
            <a:ext cx="1352932" cy="1274764"/>
          </a:xfrm>
          <a:prstGeom prst="rect">
            <a:avLst/>
          </a:prstGeom>
          <a:solidFill>
            <a:srgbClr val="3C899D">
              <a:alpha val="91000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55" name="Shape 352"/>
          <p:cNvSpPr/>
          <p:nvPr/>
        </p:nvSpPr>
        <p:spPr>
          <a:xfrm>
            <a:off x="807491" y="3175188"/>
            <a:ext cx="1381125" cy="1274764"/>
          </a:xfrm>
          <a:prstGeom prst="rect">
            <a:avLst/>
          </a:prstGeom>
          <a:solidFill>
            <a:srgbClr val="993F3D">
              <a:alpha val="70196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56" name="Shape 353"/>
          <p:cNvSpPr/>
          <p:nvPr/>
        </p:nvSpPr>
        <p:spPr>
          <a:xfrm>
            <a:off x="789779" y="3256701"/>
            <a:ext cx="1390650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we own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177m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1st party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cookies</a:t>
            </a:r>
          </a:p>
        </p:txBody>
      </p:sp>
      <p:sp>
        <p:nvSpPr>
          <p:cNvPr id="57" name="Shape 354"/>
          <p:cNvSpPr/>
          <p:nvPr/>
        </p:nvSpPr>
        <p:spPr>
          <a:xfrm>
            <a:off x="4663642" y="3169837"/>
            <a:ext cx="1389063" cy="1268413"/>
          </a:xfrm>
          <a:prstGeom prst="rect">
            <a:avLst/>
          </a:prstGeom>
          <a:solidFill>
            <a:srgbClr val="C47737">
              <a:alpha val="66274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58" name="Shape 355"/>
          <p:cNvSpPr/>
          <p:nvPr/>
        </p:nvSpPr>
        <p:spPr>
          <a:xfrm>
            <a:off x="4712060" y="3209999"/>
            <a:ext cx="1292225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comScore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#8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ranked news publisher brand</a:t>
            </a:r>
          </a:p>
        </p:txBody>
      </p:sp>
      <p:sp>
        <p:nvSpPr>
          <p:cNvPr id="59" name="Shape 356"/>
          <p:cNvSpPr/>
          <p:nvPr/>
        </p:nvSpPr>
        <p:spPr>
          <a:xfrm>
            <a:off x="4660726" y="1432749"/>
            <a:ext cx="1381125" cy="1274764"/>
          </a:xfrm>
          <a:prstGeom prst="rect">
            <a:avLst/>
          </a:prstGeom>
          <a:solidFill>
            <a:srgbClr val="3F6696">
              <a:alpha val="69803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60" name="Shape 357"/>
          <p:cNvSpPr/>
          <p:nvPr/>
        </p:nvSpPr>
        <p:spPr>
          <a:xfrm>
            <a:off x="4660725" y="1512655"/>
            <a:ext cx="1390650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we control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2.5b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3rd party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cookies</a:t>
            </a:r>
          </a:p>
        </p:txBody>
      </p:sp>
      <p:sp>
        <p:nvSpPr>
          <p:cNvPr id="61" name="Shape 358"/>
          <p:cNvSpPr/>
          <p:nvPr/>
        </p:nvSpPr>
        <p:spPr>
          <a:xfrm>
            <a:off x="2733176" y="1460589"/>
            <a:ext cx="1362075" cy="1274764"/>
          </a:xfrm>
          <a:prstGeom prst="rect">
            <a:avLst/>
          </a:prstGeom>
          <a:solidFill>
            <a:srgbClr val="7B9447">
              <a:alpha val="71372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62" name="Shape 360"/>
          <p:cNvSpPr/>
          <p:nvPr/>
        </p:nvSpPr>
        <p:spPr>
          <a:xfrm>
            <a:off x="2762201" y="1570474"/>
            <a:ext cx="1390650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more than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700m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monthly page views</a:t>
            </a:r>
          </a:p>
        </p:txBody>
      </p:sp>
      <p:sp>
        <p:nvSpPr>
          <p:cNvPr id="63" name="Shape 361"/>
          <p:cNvSpPr/>
          <p:nvPr/>
        </p:nvSpPr>
        <p:spPr>
          <a:xfrm>
            <a:off x="807491" y="1540495"/>
            <a:ext cx="1390650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over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70m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monthly unique visitors</a:t>
            </a:r>
          </a:p>
        </p:txBody>
      </p:sp>
      <p:sp>
        <p:nvSpPr>
          <p:cNvPr id="64" name="Shape 362"/>
          <p:cNvSpPr/>
          <p:nvPr/>
        </p:nvSpPr>
        <p:spPr>
          <a:xfrm>
            <a:off x="2733175" y="3168744"/>
            <a:ext cx="1362075" cy="1274764"/>
          </a:xfrm>
          <a:prstGeom prst="rect">
            <a:avLst/>
          </a:prstGeom>
          <a:solidFill>
            <a:srgbClr val="664F81">
              <a:alpha val="71372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65" name="Shape 363"/>
          <p:cNvSpPr/>
          <p:nvPr/>
        </p:nvSpPr>
        <p:spPr>
          <a:xfrm>
            <a:off x="2718887" y="3246567"/>
            <a:ext cx="1390650" cy="1114951"/>
          </a:xfrm>
          <a:prstGeom prst="rect">
            <a:avLst/>
          </a:prstGeom>
          <a:noFill/>
          <a:ln>
            <a:noFill/>
          </a:ln>
        </p:spPr>
        <p:txBody>
          <a:bodyPr lIns="24625" tIns="24625" rIns="24625" bIns="24625" anchor="ctr" anchorCtr="0">
            <a:noAutofit/>
          </a:bodyPr>
          <a:lstStyle/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more than</a:t>
            </a:r>
          </a:p>
          <a:p>
            <a:pPr algn="ctr">
              <a:buSzPct val="25000"/>
            </a:pPr>
            <a:r>
              <a:rPr lang="en-US" sz="26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38b</a:t>
            </a:r>
          </a:p>
          <a:p>
            <a:pPr algn="ctr">
              <a:buSzPct val="25000"/>
            </a:pPr>
            <a:r>
              <a:rPr lang="en-US" sz="1400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Calibri"/>
              </a:rPr>
              <a:t>ads served annually</a:t>
            </a:r>
          </a:p>
        </p:txBody>
      </p:sp>
      <p:sp>
        <p:nvSpPr>
          <p:cNvPr id="66" name="Shape 364"/>
          <p:cNvSpPr txBox="1">
            <a:spLocks/>
          </p:cNvSpPr>
          <p:nvPr/>
        </p:nvSpPr>
        <p:spPr>
          <a:xfrm>
            <a:off x="891134" y="335439"/>
            <a:ext cx="6523433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1875"/>
              </a:lnSpc>
              <a:spcBef>
                <a:spcPts val="0"/>
              </a:spcBef>
              <a:buClr>
                <a:srgbClr val="FFFFFF"/>
              </a:buClr>
              <a:buSzPct val="25000"/>
            </a:pPr>
            <a:r>
              <a:rPr lang="en-US" sz="4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Helvetica Neue"/>
              </a:rPr>
              <a:t>The Advance ADVANTAGE</a:t>
            </a:r>
          </a:p>
        </p:txBody>
      </p:sp>
      <p:pic>
        <p:nvPicPr>
          <p:cNvPr id="67" name="Shape 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7022" y="1264560"/>
            <a:ext cx="616529" cy="59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3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1541" y="1264573"/>
            <a:ext cx="569808" cy="58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6558" y="539775"/>
            <a:ext cx="1460929" cy="58799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368"/>
          <p:cNvSpPr txBox="1"/>
          <p:nvPr/>
        </p:nvSpPr>
        <p:spPr>
          <a:xfrm>
            <a:off x="10363090" y="1946085"/>
            <a:ext cx="1233058" cy="2757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1000" i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 years in a row!</a:t>
            </a:r>
          </a:p>
        </p:txBody>
      </p:sp>
      <p:pic>
        <p:nvPicPr>
          <p:cNvPr id="71" name="Shape 3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0600" y="2927267"/>
            <a:ext cx="4356887" cy="360398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358"/>
          <p:cNvSpPr/>
          <p:nvPr/>
        </p:nvSpPr>
        <p:spPr>
          <a:xfrm>
            <a:off x="1813591" y="5076761"/>
            <a:ext cx="1371376" cy="1236134"/>
          </a:xfrm>
          <a:prstGeom prst="rect">
            <a:avLst/>
          </a:prstGeom>
          <a:solidFill>
            <a:srgbClr val="519C77">
              <a:alpha val="70980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73" name="Shape 358"/>
          <p:cNvSpPr/>
          <p:nvPr/>
        </p:nvSpPr>
        <p:spPr>
          <a:xfrm>
            <a:off x="3690453" y="5071806"/>
            <a:ext cx="1371376" cy="1236134"/>
          </a:xfrm>
          <a:prstGeom prst="rect">
            <a:avLst/>
          </a:prstGeom>
          <a:solidFill>
            <a:srgbClr val="C1B65A">
              <a:alpha val="70980"/>
            </a:srgbClr>
          </a:solidFill>
          <a:ln>
            <a:noFill/>
          </a:ln>
          <a:effectLst>
            <a:outerShdw blurRad="25399" dist="12700" dir="5400000" rotWithShape="0">
              <a:srgbClr val="808080"/>
            </a:outerShdw>
          </a:effectLst>
        </p:spPr>
        <p:txBody>
          <a:bodyPr lIns="45700" tIns="45700" rIns="45700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Helvetica Neue" charset="0"/>
              <a:ea typeface="Helvetica Neue" charset="0"/>
              <a:cs typeface="Helvetica Neue" charset="0"/>
              <a:sym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769582" y="5110728"/>
            <a:ext cx="14593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over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795k</a:t>
            </a:r>
            <a:endParaRPr lang="en-US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avg. monthly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job searches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692725" y="5131075"/>
            <a:ext cx="13713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over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123k</a:t>
            </a:r>
            <a:endParaRPr lang="en-US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registered candidates</a:t>
            </a:r>
          </a:p>
        </p:txBody>
      </p:sp>
      <p:sp>
        <p:nvSpPr>
          <p:cNvPr id="76" name="Shape 364"/>
          <p:cNvSpPr txBox="1">
            <a:spLocks/>
          </p:cNvSpPr>
          <p:nvPr/>
        </p:nvSpPr>
        <p:spPr>
          <a:xfrm>
            <a:off x="1989477" y="4405351"/>
            <a:ext cx="2925403" cy="7095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1875"/>
              </a:lnSpc>
              <a:spcBef>
                <a:spcPts val="0"/>
              </a:spcBef>
              <a:buClr>
                <a:srgbClr val="FFFFFF"/>
              </a:buClr>
              <a:buSzPct val="25000"/>
            </a:pPr>
            <a:r>
              <a:rPr lang="en-US"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MassLive.com</a:t>
            </a:r>
            <a:endParaRPr lang="en-US" sz="32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65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8" b="17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21062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659273"/>
            <a:ext cx="7886700" cy="153945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EMPLOYER </a:t>
            </a: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ACCOUNT</a:t>
            </a:r>
          </a:p>
        </p:txBody>
      </p:sp>
    </p:spTree>
    <p:extLst>
      <p:ext uri="{BB962C8B-B14F-4D97-AF65-F5344CB8AC3E}">
        <p14:creationId xmlns:p14="http://schemas.microsoft.com/office/powerpoint/2010/main" val="11858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41400" y="432620"/>
            <a:ext cx="8534400" cy="91939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Manage your postings anytime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1400" y="1268735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With your online employer account all the tools, resources and data that you need to get the most from your postings are just a click away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90558" y="5781085"/>
            <a:ext cx="21905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Publish, update, repost and apply upgrades instantly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42962" y="5273691"/>
            <a:ext cx="2151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View performance and distribution reports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92801" y="2601933"/>
            <a:ext cx="19326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All your candidates in one place graded and ranked by match score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16667" t="7981" r="35417" b="10491"/>
          <a:stretch/>
        </p:blipFill>
        <p:spPr bwMode="auto">
          <a:xfrm>
            <a:off x="1799760" y="2188130"/>
            <a:ext cx="3379583" cy="3051630"/>
          </a:xfrm>
          <a:prstGeom prst="rect">
            <a:avLst/>
          </a:prstGeom>
          <a:ln w="28575">
            <a:solidFill>
              <a:srgbClr val="6666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7147" t="21664" r="18750" b="13341"/>
          <a:stretch/>
        </p:blipFill>
        <p:spPr bwMode="auto">
          <a:xfrm>
            <a:off x="4128058" y="4563352"/>
            <a:ext cx="4197779" cy="2259054"/>
          </a:xfrm>
          <a:prstGeom prst="rect">
            <a:avLst/>
          </a:prstGeom>
          <a:ln w="28575">
            <a:solidFill>
              <a:srgbClr val="6666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23558" t="17104" r="25160" b="16476"/>
          <a:stretch/>
        </p:blipFill>
        <p:spPr bwMode="auto">
          <a:xfrm>
            <a:off x="7362119" y="2364566"/>
            <a:ext cx="3216981" cy="2211321"/>
          </a:xfrm>
          <a:prstGeom prst="rect">
            <a:avLst/>
          </a:prstGeom>
          <a:ln w="28575">
            <a:solidFill>
              <a:srgbClr val="66666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Elbow Connector 3"/>
          <p:cNvCxnSpPr/>
          <p:nvPr/>
        </p:nvCxnSpPr>
        <p:spPr>
          <a:xfrm rot="5400000" flipH="1" flipV="1">
            <a:off x="1829776" y="5463718"/>
            <a:ext cx="905887" cy="584321"/>
          </a:xfrm>
          <a:prstGeom prst="bentConnector3">
            <a:avLst>
              <a:gd name="adj1" fmla="val 50000"/>
            </a:avLst>
          </a:prstGeom>
          <a:ln w="25400">
            <a:solidFill>
              <a:srgbClr val="6666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V="1">
            <a:off x="9788780" y="4855148"/>
            <a:ext cx="1016100" cy="676455"/>
          </a:xfrm>
          <a:prstGeom prst="bentConnector3">
            <a:avLst>
              <a:gd name="adj1" fmla="val 50000"/>
            </a:avLst>
          </a:prstGeom>
          <a:ln w="25400">
            <a:solidFill>
              <a:srgbClr val="6666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266739" y="3309947"/>
            <a:ext cx="0" cy="954273"/>
          </a:xfrm>
          <a:prstGeom prst="straightConnector1">
            <a:avLst/>
          </a:prstGeom>
          <a:ln w="25400">
            <a:solidFill>
              <a:srgbClr val="66666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72" y="548110"/>
            <a:ext cx="7886700" cy="6662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Candidate Management Tools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6"/>
          <a:stretch/>
        </p:blipFill>
        <p:spPr>
          <a:xfrm>
            <a:off x="1728738" y="3975557"/>
            <a:ext cx="4162638" cy="2530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13125" y="2894767"/>
            <a:ext cx="34562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93">
              <a:spcBef>
                <a:spcPct val="20000"/>
              </a:spcBef>
            </a:pPr>
            <a:r>
              <a:rPr lang="en-US" sz="14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Manage both applicants and database matches in one place, screened, graded and ranked by match score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446" y="3975557"/>
            <a:ext cx="4529113" cy="2370663"/>
          </a:xfrm>
          <a:prstGeom prst="rect">
            <a:avLst/>
          </a:prstGeom>
        </p:spPr>
      </p:pic>
      <p:sp>
        <p:nvSpPr>
          <p:cNvPr id="11" name="Content Placeholder 11"/>
          <p:cNvSpPr txBox="1">
            <a:spLocks/>
          </p:cNvSpPr>
          <p:nvPr/>
        </p:nvSpPr>
        <p:spPr>
          <a:xfrm>
            <a:off x="6827603" y="2894767"/>
            <a:ext cx="3445325" cy="102757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342860" indent="-342860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67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13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59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06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53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99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46" indent="-228573" algn="l" defTabSz="9142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Review candidate quality, view resumes, add notes, track status, send messages, and more in the easy to use candidate dashboard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1072" y="1282896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Stay organized and productive with robust candidate management tools and Real-Time Job Matching™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25205" y="2124643"/>
            <a:ext cx="641767" cy="810624"/>
            <a:chOff x="5526087" y="3005541"/>
            <a:chExt cx="1543051" cy="1949047"/>
          </a:xfrm>
          <a:solidFill>
            <a:schemeClr val="accent6"/>
          </a:solidFill>
        </p:grpSpPr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5526087" y="3005541"/>
              <a:ext cx="1284287" cy="1530351"/>
            </a:xfrm>
            <a:custGeom>
              <a:avLst/>
              <a:gdLst>
                <a:gd name="T0" fmla="*/ 8 w 114"/>
                <a:gd name="T1" fmla="*/ 128 h 136"/>
                <a:gd name="T2" fmla="*/ 8 w 114"/>
                <a:gd name="T3" fmla="*/ 8 h 136"/>
                <a:gd name="T4" fmla="*/ 106 w 114"/>
                <a:gd name="T5" fmla="*/ 8 h 136"/>
                <a:gd name="T6" fmla="*/ 106 w 114"/>
                <a:gd name="T7" fmla="*/ 90 h 136"/>
                <a:gd name="T8" fmla="*/ 106 w 114"/>
                <a:gd name="T9" fmla="*/ 90 h 136"/>
                <a:gd name="T10" fmla="*/ 114 w 114"/>
                <a:gd name="T11" fmla="*/ 91 h 136"/>
                <a:gd name="T12" fmla="*/ 114 w 114"/>
                <a:gd name="T13" fmla="*/ 6 h 136"/>
                <a:gd name="T14" fmla="*/ 108 w 114"/>
                <a:gd name="T15" fmla="*/ 0 h 136"/>
                <a:gd name="T16" fmla="*/ 6 w 114"/>
                <a:gd name="T17" fmla="*/ 0 h 136"/>
                <a:gd name="T18" fmla="*/ 0 w 114"/>
                <a:gd name="T19" fmla="*/ 6 h 136"/>
                <a:gd name="T20" fmla="*/ 0 w 114"/>
                <a:gd name="T21" fmla="*/ 129 h 136"/>
                <a:gd name="T22" fmla="*/ 6 w 114"/>
                <a:gd name="T23" fmla="*/ 136 h 136"/>
                <a:gd name="T24" fmla="*/ 73 w 114"/>
                <a:gd name="T25" fmla="*/ 136 h 136"/>
                <a:gd name="T26" fmla="*/ 71 w 114"/>
                <a:gd name="T27" fmla="*/ 128 h 136"/>
                <a:gd name="T28" fmla="*/ 8 w 114"/>
                <a:gd name="T29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36">
                  <a:moveTo>
                    <a:pt x="8" y="12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9" y="90"/>
                    <a:pt x="112" y="91"/>
                    <a:pt x="114" y="91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4" y="3"/>
                    <a:pt x="112" y="0"/>
                    <a:pt x="10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3"/>
                    <a:pt x="3" y="136"/>
                    <a:pt x="6" y="136"/>
                  </a:cubicBezTo>
                  <a:cubicBezTo>
                    <a:pt x="73" y="136"/>
                    <a:pt x="73" y="136"/>
                    <a:pt x="73" y="136"/>
                  </a:cubicBezTo>
                  <a:cubicBezTo>
                    <a:pt x="72" y="133"/>
                    <a:pt x="71" y="130"/>
                    <a:pt x="71" y="128"/>
                  </a:cubicBezTo>
                  <a:lnTo>
                    <a:pt x="8" y="12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5886450" y="3873500"/>
              <a:ext cx="563563" cy="112713"/>
            </a:xfrm>
            <a:custGeom>
              <a:avLst/>
              <a:gdLst>
                <a:gd name="T0" fmla="*/ 48 w 50"/>
                <a:gd name="T1" fmla="*/ 0 h 10"/>
                <a:gd name="T2" fmla="*/ 2 w 50"/>
                <a:gd name="T3" fmla="*/ 0 h 10"/>
                <a:gd name="T4" fmla="*/ 0 w 50"/>
                <a:gd name="T5" fmla="*/ 2 h 10"/>
                <a:gd name="T6" fmla="*/ 0 w 50"/>
                <a:gd name="T7" fmla="*/ 8 h 10"/>
                <a:gd name="T8" fmla="*/ 2 w 50"/>
                <a:gd name="T9" fmla="*/ 10 h 10"/>
                <a:gd name="T10" fmla="*/ 48 w 50"/>
                <a:gd name="T11" fmla="*/ 10 h 10"/>
                <a:gd name="T12" fmla="*/ 50 w 50"/>
                <a:gd name="T13" fmla="*/ 8 h 10"/>
                <a:gd name="T14" fmla="*/ 50 w 50"/>
                <a:gd name="T15" fmla="*/ 2 h 10"/>
                <a:gd name="T16" fmla="*/ 48 w 5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">
                  <a:moveTo>
                    <a:pt x="4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10"/>
                    <a:pt x="50" y="9"/>
                    <a:pt x="50" y="8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5886450" y="3636963"/>
              <a:ext cx="563563" cy="112713"/>
            </a:xfrm>
            <a:custGeom>
              <a:avLst/>
              <a:gdLst>
                <a:gd name="T0" fmla="*/ 50 w 50"/>
                <a:gd name="T1" fmla="*/ 2 h 10"/>
                <a:gd name="T2" fmla="*/ 48 w 50"/>
                <a:gd name="T3" fmla="*/ 0 h 10"/>
                <a:gd name="T4" fmla="*/ 2 w 50"/>
                <a:gd name="T5" fmla="*/ 0 h 10"/>
                <a:gd name="T6" fmla="*/ 0 w 50"/>
                <a:gd name="T7" fmla="*/ 2 h 10"/>
                <a:gd name="T8" fmla="*/ 0 w 50"/>
                <a:gd name="T9" fmla="*/ 9 h 10"/>
                <a:gd name="T10" fmla="*/ 2 w 50"/>
                <a:gd name="T11" fmla="*/ 10 h 10"/>
                <a:gd name="T12" fmla="*/ 48 w 50"/>
                <a:gd name="T13" fmla="*/ 10 h 10"/>
                <a:gd name="T14" fmla="*/ 50 w 50"/>
                <a:gd name="T15" fmla="*/ 9 h 10"/>
                <a:gd name="T16" fmla="*/ 50 w 5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">
                  <a:moveTo>
                    <a:pt x="50" y="2"/>
                  </a:moveTo>
                  <a:cubicBezTo>
                    <a:pt x="50" y="1"/>
                    <a:pt x="49" y="0"/>
                    <a:pt x="4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10"/>
                    <a:pt x="50" y="10"/>
                    <a:pt x="50" y="9"/>
                  </a:cubicBezTo>
                  <a:lnTo>
                    <a:pt x="50" y="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886450" y="3411538"/>
              <a:ext cx="563563" cy="112713"/>
            </a:xfrm>
            <a:custGeom>
              <a:avLst/>
              <a:gdLst>
                <a:gd name="T0" fmla="*/ 50 w 50"/>
                <a:gd name="T1" fmla="*/ 1 h 10"/>
                <a:gd name="T2" fmla="*/ 48 w 50"/>
                <a:gd name="T3" fmla="*/ 0 h 10"/>
                <a:gd name="T4" fmla="*/ 2 w 50"/>
                <a:gd name="T5" fmla="*/ 0 h 10"/>
                <a:gd name="T6" fmla="*/ 0 w 50"/>
                <a:gd name="T7" fmla="*/ 1 h 10"/>
                <a:gd name="T8" fmla="*/ 0 w 50"/>
                <a:gd name="T9" fmla="*/ 8 h 10"/>
                <a:gd name="T10" fmla="*/ 2 w 50"/>
                <a:gd name="T11" fmla="*/ 10 h 10"/>
                <a:gd name="T12" fmla="*/ 48 w 50"/>
                <a:gd name="T13" fmla="*/ 10 h 10"/>
                <a:gd name="T14" fmla="*/ 50 w 50"/>
                <a:gd name="T15" fmla="*/ 8 h 10"/>
                <a:gd name="T16" fmla="*/ 50 w 5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">
                  <a:moveTo>
                    <a:pt x="50" y="1"/>
                  </a:moveTo>
                  <a:cubicBezTo>
                    <a:pt x="50" y="0"/>
                    <a:pt x="49" y="0"/>
                    <a:pt x="4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0"/>
                    <a:pt x="2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9" y="10"/>
                    <a:pt x="50" y="9"/>
                    <a:pt x="50" y="8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6405563" y="4076700"/>
              <a:ext cx="663575" cy="877888"/>
            </a:xfrm>
            <a:custGeom>
              <a:avLst/>
              <a:gdLst>
                <a:gd name="T0" fmla="*/ 59 w 59"/>
                <a:gd name="T1" fmla="*/ 29 h 78"/>
                <a:gd name="T2" fmla="*/ 29 w 59"/>
                <a:gd name="T3" fmla="*/ 0 h 78"/>
                <a:gd name="T4" fmla="*/ 0 w 59"/>
                <a:gd name="T5" fmla="*/ 29 h 78"/>
                <a:gd name="T6" fmla="*/ 16 w 59"/>
                <a:gd name="T7" fmla="*/ 55 h 78"/>
                <a:gd name="T8" fmla="*/ 16 w 59"/>
                <a:gd name="T9" fmla="*/ 61 h 78"/>
                <a:gd name="T10" fmla="*/ 16 w 59"/>
                <a:gd name="T11" fmla="*/ 77 h 78"/>
                <a:gd name="T12" fmla="*/ 16 w 59"/>
                <a:gd name="T13" fmla="*/ 78 h 78"/>
                <a:gd name="T14" fmla="*/ 17 w 59"/>
                <a:gd name="T15" fmla="*/ 78 h 78"/>
                <a:gd name="T16" fmla="*/ 29 w 59"/>
                <a:gd name="T17" fmla="*/ 70 h 78"/>
                <a:gd name="T18" fmla="*/ 41 w 59"/>
                <a:gd name="T19" fmla="*/ 78 h 78"/>
                <a:gd name="T20" fmla="*/ 42 w 59"/>
                <a:gd name="T21" fmla="*/ 78 h 78"/>
                <a:gd name="T22" fmla="*/ 42 w 59"/>
                <a:gd name="T23" fmla="*/ 78 h 78"/>
                <a:gd name="T24" fmla="*/ 43 w 59"/>
                <a:gd name="T25" fmla="*/ 77 h 78"/>
                <a:gd name="T26" fmla="*/ 43 w 59"/>
                <a:gd name="T27" fmla="*/ 61 h 78"/>
                <a:gd name="T28" fmla="*/ 43 w 59"/>
                <a:gd name="T29" fmla="*/ 55 h 78"/>
                <a:gd name="T30" fmla="*/ 59 w 59"/>
                <a:gd name="T31" fmla="*/ 2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" h="78">
                  <a:moveTo>
                    <a:pt x="59" y="29"/>
                  </a:moveTo>
                  <a:cubicBezTo>
                    <a:pt x="59" y="13"/>
                    <a:pt x="46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0"/>
                    <a:pt x="7" y="50"/>
                    <a:pt x="16" y="55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8"/>
                    <a:pt x="16" y="78"/>
                  </a:cubicBezTo>
                  <a:cubicBezTo>
                    <a:pt x="16" y="78"/>
                    <a:pt x="17" y="78"/>
                    <a:pt x="17" y="78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3" y="78"/>
                    <a:pt x="43" y="78"/>
                    <a:pt x="43" y="77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52" y="50"/>
                    <a:pt x="59" y="40"/>
                    <a:pt x="59" y="29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22977" y="2135701"/>
            <a:ext cx="1036510" cy="701649"/>
            <a:chOff x="2901950" y="1133475"/>
            <a:chExt cx="2422525" cy="1639888"/>
          </a:xfrm>
          <a:solidFill>
            <a:srgbClr val="0A4E62"/>
          </a:solidFill>
        </p:grpSpPr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3154362" y="1689101"/>
              <a:ext cx="1327149" cy="250824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3154363" y="2044700"/>
              <a:ext cx="425450" cy="450850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3657600" y="2054225"/>
              <a:ext cx="442913" cy="60325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3657600" y="2235200"/>
              <a:ext cx="442913" cy="6191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3657600" y="2417763"/>
              <a:ext cx="442913" cy="60325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4300538" y="2322513"/>
              <a:ext cx="173038" cy="173038"/>
            </a:xfrm>
            <a:custGeom>
              <a:avLst/>
              <a:gdLst>
                <a:gd name="T0" fmla="*/ 32 w 109"/>
                <a:gd name="T1" fmla="*/ 11 h 109"/>
                <a:gd name="T2" fmla="*/ 0 w 109"/>
                <a:gd name="T3" fmla="*/ 109 h 109"/>
                <a:gd name="T4" fmla="*/ 103 w 109"/>
                <a:gd name="T5" fmla="*/ 82 h 109"/>
                <a:gd name="T6" fmla="*/ 109 w 109"/>
                <a:gd name="T7" fmla="*/ 77 h 109"/>
                <a:gd name="T8" fmla="*/ 32 w 109"/>
                <a:gd name="T9" fmla="*/ 0 h 109"/>
                <a:gd name="T10" fmla="*/ 32 w 109"/>
                <a:gd name="T11" fmla="*/ 1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09">
                  <a:moveTo>
                    <a:pt x="32" y="11"/>
                  </a:moveTo>
                  <a:lnTo>
                    <a:pt x="0" y="109"/>
                  </a:lnTo>
                  <a:lnTo>
                    <a:pt x="103" y="82"/>
                  </a:lnTo>
                  <a:lnTo>
                    <a:pt x="109" y="77"/>
                  </a:lnTo>
                  <a:lnTo>
                    <a:pt x="32" y="0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4994275" y="1481138"/>
              <a:ext cx="330200" cy="320675"/>
            </a:xfrm>
            <a:custGeom>
              <a:avLst/>
              <a:gdLst>
                <a:gd name="T0" fmla="*/ 35 w 38"/>
                <a:gd name="T1" fmla="*/ 21 h 37"/>
                <a:gd name="T2" fmla="*/ 16 w 38"/>
                <a:gd name="T3" fmla="*/ 2 h 37"/>
                <a:gd name="T4" fmla="*/ 7 w 38"/>
                <a:gd name="T5" fmla="*/ 2 h 37"/>
                <a:gd name="T6" fmla="*/ 0 w 38"/>
                <a:gd name="T7" fmla="*/ 9 h 37"/>
                <a:gd name="T8" fmla="*/ 28 w 38"/>
                <a:gd name="T9" fmla="*/ 37 h 37"/>
                <a:gd name="T10" fmla="*/ 35 w 38"/>
                <a:gd name="T11" fmla="*/ 30 h 37"/>
                <a:gd name="T12" fmla="*/ 35 w 38"/>
                <a:gd name="T13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7">
                  <a:moveTo>
                    <a:pt x="35" y="21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4" y="0"/>
                    <a:pt x="10" y="0"/>
                    <a:pt x="7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8" y="28"/>
                    <a:pt x="38" y="24"/>
                    <a:pt x="35" y="21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2" name="Freeform 12"/>
            <p:cNvSpPr>
              <a:spLocks noEditPoints="1"/>
            </p:cNvSpPr>
            <p:nvPr/>
          </p:nvSpPr>
          <p:spPr bwMode="auto">
            <a:xfrm>
              <a:off x="2901950" y="1133475"/>
              <a:ext cx="2309813" cy="1639888"/>
            </a:xfrm>
            <a:custGeom>
              <a:avLst/>
              <a:gdLst>
                <a:gd name="T0" fmla="*/ 237 w 266"/>
                <a:gd name="T1" fmla="*/ 53 h 189"/>
                <a:gd name="T2" fmla="*/ 213 w 266"/>
                <a:gd name="T3" fmla="*/ 77 h 189"/>
                <a:gd name="T4" fmla="*/ 213 w 266"/>
                <a:gd name="T5" fmla="*/ 7 h 189"/>
                <a:gd name="T6" fmla="*/ 206 w 266"/>
                <a:gd name="T7" fmla="*/ 0 h 189"/>
                <a:gd name="T8" fmla="*/ 7 w 266"/>
                <a:gd name="T9" fmla="*/ 0 h 189"/>
                <a:gd name="T10" fmla="*/ 0 w 266"/>
                <a:gd name="T11" fmla="*/ 7 h 189"/>
                <a:gd name="T12" fmla="*/ 0 w 266"/>
                <a:gd name="T13" fmla="*/ 183 h 189"/>
                <a:gd name="T14" fmla="*/ 7 w 266"/>
                <a:gd name="T15" fmla="*/ 189 h 189"/>
                <a:gd name="T16" fmla="*/ 206 w 266"/>
                <a:gd name="T17" fmla="*/ 189 h 189"/>
                <a:gd name="T18" fmla="*/ 213 w 266"/>
                <a:gd name="T19" fmla="*/ 183 h 189"/>
                <a:gd name="T20" fmla="*/ 213 w 266"/>
                <a:gd name="T21" fmla="*/ 133 h 189"/>
                <a:gd name="T22" fmla="*/ 265 w 266"/>
                <a:gd name="T23" fmla="*/ 81 h 189"/>
                <a:gd name="T24" fmla="*/ 266 w 266"/>
                <a:gd name="T25" fmla="*/ 80 h 189"/>
                <a:gd name="T26" fmla="*/ 238 w 266"/>
                <a:gd name="T27" fmla="*/ 53 h 189"/>
                <a:gd name="T28" fmla="*/ 237 w 266"/>
                <a:gd name="T29" fmla="*/ 53 h 189"/>
                <a:gd name="T30" fmla="*/ 191 w 266"/>
                <a:gd name="T31" fmla="*/ 15 h 189"/>
                <a:gd name="T32" fmla="*/ 200 w 266"/>
                <a:gd name="T33" fmla="*/ 24 h 189"/>
                <a:gd name="T34" fmla="*/ 191 w 266"/>
                <a:gd name="T35" fmla="*/ 33 h 189"/>
                <a:gd name="T36" fmla="*/ 182 w 266"/>
                <a:gd name="T37" fmla="*/ 24 h 189"/>
                <a:gd name="T38" fmla="*/ 191 w 266"/>
                <a:gd name="T39" fmla="*/ 15 h 189"/>
                <a:gd name="T40" fmla="*/ 164 w 266"/>
                <a:gd name="T41" fmla="*/ 15 h 189"/>
                <a:gd name="T42" fmla="*/ 173 w 266"/>
                <a:gd name="T43" fmla="*/ 24 h 189"/>
                <a:gd name="T44" fmla="*/ 164 w 266"/>
                <a:gd name="T45" fmla="*/ 33 h 189"/>
                <a:gd name="T46" fmla="*/ 155 w 266"/>
                <a:gd name="T47" fmla="*/ 24 h 189"/>
                <a:gd name="T48" fmla="*/ 164 w 266"/>
                <a:gd name="T49" fmla="*/ 15 h 189"/>
                <a:gd name="T50" fmla="*/ 138 w 266"/>
                <a:gd name="T51" fmla="*/ 15 h 189"/>
                <a:gd name="T52" fmla="*/ 147 w 266"/>
                <a:gd name="T53" fmla="*/ 24 h 189"/>
                <a:gd name="T54" fmla="*/ 138 w 266"/>
                <a:gd name="T55" fmla="*/ 33 h 189"/>
                <a:gd name="T56" fmla="*/ 129 w 266"/>
                <a:gd name="T57" fmla="*/ 24 h 189"/>
                <a:gd name="T58" fmla="*/ 138 w 266"/>
                <a:gd name="T59" fmla="*/ 15 h 189"/>
                <a:gd name="T60" fmla="*/ 14 w 266"/>
                <a:gd name="T61" fmla="*/ 176 h 189"/>
                <a:gd name="T62" fmla="*/ 14 w 266"/>
                <a:gd name="T63" fmla="*/ 48 h 189"/>
                <a:gd name="T64" fmla="*/ 200 w 266"/>
                <a:gd name="T65" fmla="*/ 48 h 189"/>
                <a:gd name="T66" fmla="*/ 200 w 266"/>
                <a:gd name="T67" fmla="*/ 91 h 189"/>
                <a:gd name="T68" fmla="*/ 179 w 266"/>
                <a:gd name="T69" fmla="*/ 111 h 189"/>
                <a:gd name="T70" fmla="*/ 179 w 266"/>
                <a:gd name="T71" fmla="*/ 121 h 189"/>
                <a:gd name="T72" fmla="*/ 180 w 266"/>
                <a:gd name="T73" fmla="*/ 121 h 189"/>
                <a:gd name="T74" fmla="*/ 187 w 266"/>
                <a:gd name="T75" fmla="*/ 123 h 189"/>
                <a:gd name="T76" fmla="*/ 188 w 266"/>
                <a:gd name="T77" fmla="*/ 130 h 189"/>
                <a:gd name="T78" fmla="*/ 189 w 266"/>
                <a:gd name="T79" fmla="*/ 130 h 189"/>
                <a:gd name="T80" fmla="*/ 196 w 266"/>
                <a:gd name="T81" fmla="*/ 132 h 189"/>
                <a:gd name="T82" fmla="*/ 197 w 266"/>
                <a:gd name="T83" fmla="*/ 138 h 189"/>
                <a:gd name="T84" fmla="*/ 198 w 266"/>
                <a:gd name="T85" fmla="*/ 139 h 189"/>
                <a:gd name="T86" fmla="*/ 200 w 266"/>
                <a:gd name="T87" fmla="*/ 140 h 189"/>
                <a:gd name="T88" fmla="*/ 200 w 266"/>
                <a:gd name="T89" fmla="*/ 176 h 189"/>
                <a:gd name="T90" fmla="*/ 14 w 266"/>
                <a:gd name="T91" fmla="*/ 17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189">
                  <a:moveTo>
                    <a:pt x="237" y="53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3"/>
                    <a:pt x="210" y="0"/>
                    <a:pt x="20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3" y="189"/>
                    <a:pt x="7" y="189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10" y="189"/>
                    <a:pt x="213" y="186"/>
                    <a:pt x="213" y="183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265" y="81"/>
                    <a:pt x="265" y="81"/>
                    <a:pt x="265" y="81"/>
                  </a:cubicBezTo>
                  <a:cubicBezTo>
                    <a:pt x="265" y="81"/>
                    <a:pt x="265" y="81"/>
                    <a:pt x="266" y="80"/>
                  </a:cubicBezTo>
                  <a:cubicBezTo>
                    <a:pt x="238" y="53"/>
                    <a:pt x="238" y="53"/>
                    <a:pt x="238" y="53"/>
                  </a:cubicBezTo>
                  <a:cubicBezTo>
                    <a:pt x="238" y="53"/>
                    <a:pt x="237" y="53"/>
                    <a:pt x="237" y="53"/>
                  </a:cubicBezTo>
                  <a:close/>
                  <a:moveTo>
                    <a:pt x="191" y="15"/>
                  </a:moveTo>
                  <a:cubicBezTo>
                    <a:pt x="196" y="15"/>
                    <a:pt x="200" y="19"/>
                    <a:pt x="200" y="24"/>
                  </a:cubicBezTo>
                  <a:cubicBezTo>
                    <a:pt x="200" y="29"/>
                    <a:pt x="196" y="33"/>
                    <a:pt x="191" y="33"/>
                  </a:cubicBezTo>
                  <a:cubicBezTo>
                    <a:pt x="186" y="33"/>
                    <a:pt x="182" y="29"/>
                    <a:pt x="182" y="24"/>
                  </a:cubicBezTo>
                  <a:cubicBezTo>
                    <a:pt x="182" y="19"/>
                    <a:pt x="186" y="15"/>
                    <a:pt x="191" y="15"/>
                  </a:cubicBezTo>
                  <a:close/>
                  <a:moveTo>
                    <a:pt x="164" y="15"/>
                  </a:moveTo>
                  <a:cubicBezTo>
                    <a:pt x="169" y="15"/>
                    <a:pt x="173" y="19"/>
                    <a:pt x="173" y="24"/>
                  </a:cubicBezTo>
                  <a:cubicBezTo>
                    <a:pt x="173" y="29"/>
                    <a:pt x="169" y="33"/>
                    <a:pt x="164" y="33"/>
                  </a:cubicBezTo>
                  <a:cubicBezTo>
                    <a:pt x="159" y="33"/>
                    <a:pt x="155" y="29"/>
                    <a:pt x="155" y="24"/>
                  </a:cubicBezTo>
                  <a:cubicBezTo>
                    <a:pt x="155" y="19"/>
                    <a:pt x="159" y="15"/>
                    <a:pt x="164" y="15"/>
                  </a:cubicBezTo>
                  <a:close/>
                  <a:moveTo>
                    <a:pt x="138" y="15"/>
                  </a:moveTo>
                  <a:cubicBezTo>
                    <a:pt x="143" y="15"/>
                    <a:pt x="147" y="19"/>
                    <a:pt x="147" y="24"/>
                  </a:cubicBezTo>
                  <a:cubicBezTo>
                    <a:pt x="147" y="29"/>
                    <a:pt x="143" y="33"/>
                    <a:pt x="138" y="33"/>
                  </a:cubicBezTo>
                  <a:cubicBezTo>
                    <a:pt x="133" y="33"/>
                    <a:pt x="129" y="29"/>
                    <a:pt x="129" y="24"/>
                  </a:cubicBezTo>
                  <a:cubicBezTo>
                    <a:pt x="129" y="19"/>
                    <a:pt x="133" y="15"/>
                    <a:pt x="138" y="15"/>
                  </a:cubicBezTo>
                  <a:close/>
                  <a:moveTo>
                    <a:pt x="14" y="176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77" y="114"/>
                    <a:pt x="177" y="118"/>
                    <a:pt x="179" y="121"/>
                  </a:cubicBezTo>
                  <a:cubicBezTo>
                    <a:pt x="180" y="121"/>
                    <a:pt x="180" y="121"/>
                    <a:pt x="180" y="121"/>
                  </a:cubicBezTo>
                  <a:cubicBezTo>
                    <a:pt x="182" y="123"/>
                    <a:pt x="184" y="123"/>
                    <a:pt x="187" y="123"/>
                  </a:cubicBezTo>
                  <a:cubicBezTo>
                    <a:pt x="186" y="125"/>
                    <a:pt x="186" y="128"/>
                    <a:pt x="188" y="130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1" y="132"/>
                    <a:pt x="193" y="132"/>
                    <a:pt x="196" y="132"/>
                  </a:cubicBezTo>
                  <a:cubicBezTo>
                    <a:pt x="195" y="134"/>
                    <a:pt x="195" y="137"/>
                    <a:pt x="197" y="138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8" y="140"/>
                    <a:pt x="199" y="140"/>
                    <a:pt x="200" y="140"/>
                  </a:cubicBezTo>
                  <a:cubicBezTo>
                    <a:pt x="200" y="176"/>
                    <a:pt x="200" y="176"/>
                    <a:pt x="200" y="176"/>
                  </a:cubicBezTo>
                  <a:lnTo>
                    <a:pt x="14" y="17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2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8" b="13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21062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860" y="2678281"/>
            <a:ext cx="5948280" cy="150143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WEBSITE</a:t>
            </a: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4598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106507" y="2190090"/>
            <a:ext cx="2497098" cy="3827721"/>
          </a:xfrm>
          <a:prstGeom prst="rect">
            <a:avLst/>
          </a:prstGeom>
          <a:solidFill>
            <a:srgbClr val="4F81B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F81BD"/>
              </a:solidFill>
            </a:endParaRPr>
          </a:p>
        </p:txBody>
      </p:sp>
      <p:sp>
        <p:nvSpPr>
          <p:cNvPr id="24" name="Triangle 23"/>
          <p:cNvSpPr/>
          <p:nvPr/>
        </p:nvSpPr>
        <p:spPr>
          <a:xfrm rot="10800000">
            <a:off x="3274446" y="2180851"/>
            <a:ext cx="161220" cy="94582"/>
          </a:xfrm>
          <a:prstGeom prst="triangl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2945" y="2410296"/>
            <a:ext cx="693291" cy="100698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440" y="223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Raise the bar on recruitment</a:t>
            </a:r>
          </a:p>
        </p:txBody>
      </p:sp>
      <p:sp>
        <p:nvSpPr>
          <p:cNvPr id="39" name="Content Placeholder 1"/>
          <p:cNvSpPr>
            <a:spLocks noGrp="1"/>
          </p:cNvSpPr>
          <p:nvPr>
            <p:ph idx="1"/>
          </p:nvPr>
        </p:nvSpPr>
        <p:spPr>
          <a:xfrm>
            <a:off x="2092394" y="2602432"/>
            <a:ext cx="2497098" cy="2787137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18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The job seeker market is more diverse than ever across media and social.   A mobile-friendly employer site provides an infrastructure to receive traffic from your media and marketing efforts.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0440" y="1249908"/>
            <a:ext cx="802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Boost brand perception among job seekers with an employer site that delivers against growing expectations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53115" y="3696696"/>
            <a:ext cx="2170249" cy="782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600" b="1" kern="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55%</a:t>
            </a:r>
            <a:endParaRPr lang="en-US" sz="3600" b="1" baseline="3000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4076" y="4488280"/>
            <a:ext cx="235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of job seekers arrive to career sites from mobile devices*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782155" y="3682817"/>
            <a:ext cx="2170249" cy="782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600" b="1" kern="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92%</a:t>
            </a:r>
            <a:endParaRPr lang="en-US" sz="3600" b="1" baseline="3000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3364" y="4487563"/>
            <a:ext cx="2966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of job seekers won’t complete an application that isn’t easily accessible*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210844" y="2410296"/>
            <a:ext cx="996656" cy="1209797"/>
            <a:chOff x="5867827" y="4227554"/>
            <a:chExt cx="1781175" cy="2309813"/>
          </a:xfrm>
          <a:solidFill>
            <a:srgbClr val="0A4E62"/>
          </a:solidFill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114256" y="4745039"/>
              <a:ext cx="1077914" cy="120649"/>
            </a:xfrm>
            <a:custGeom>
              <a:avLst/>
              <a:gdLst>
                <a:gd name="T0" fmla="*/ 7 w 124"/>
                <a:gd name="T1" fmla="*/ 0 h 14"/>
                <a:gd name="T2" fmla="*/ 0 w 124"/>
                <a:gd name="T3" fmla="*/ 7 h 14"/>
                <a:gd name="T4" fmla="*/ 7 w 124"/>
                <a:gd name="T5" fmla="*/ 14 h 14"/>
                <a:gd name="T6" fmla="*/ 117 w 124"/>
                <a:gd name="T7" fmla="*/ 14 h 14"/>
                <a:gd name="T8" fmla="*/ 124 w 124"/>
                <a:gd name="T9" fmla="*/ 7 h 14"/>
                <a:gd name="T10" fmla="*/ 117 w 124"/>
                <a:gd name="T11" fmla="*/ 0 h 14"/>
                <a:gd name="T12" fmla="*/ 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7" y="0"/>
                  </a:move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114256" y="5040311"/>
              <a:ext cx="1077914" cy="120649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6114256" y="5308599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6114256" y="5603877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6114256" y="5873750"/>
              <a:ext cx="1077914" cy="130174"/>
            </a:xfrm>
            <a:custGeom>
              <a:avLst/>
              <a:gdLst>
                <a:gd name="T0" fmla="*/ 117 w 124"/>
                <a:gd name="T1" fmla="*/ 0 h 15"/>
                <a:gd name="T2" fmla="*/ 7 w 124"/>
                <a:gd name="T3" fmla="*/ 0 h 15"/>
                <a:gd name="T4" fmla="*/ 0 w 124"/>
                <a:gd name="T5" fmla="*/ 8 h 15"/>
                <a:gd name="T6" fmla="*/ 7 w 124"/>
                <a:gd name="T7" fmla="*/ 15 h 15"/>
                <a:gd name="T8" fmla="*/ 117 w 124"/>
                <a:gd name="T9" fmla="*/ 15 h 15"/>
                <a:gd name="T10" fmla="*/ 124 w 124"/>
                <a:gd name="T11" fmla="*/ 8 h 15"/>
                <a:gd name="T12" fmla="*/ 117 w 12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5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" y="0"/>
                    <a:pt x="0" y="4"/>
                    <a:pt x="0" y="8"/>
                  </a:cubicBezTo>
                  <a:cubicBezTo>
                    <a:pt x="0" y="11"/>
                    <a:pt x="2" y="15"/>
                    <a:pt x="7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22" y="15"/>
                    <a:pt x="124" y="11"/>
                    <a:pt x="124" y="8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5867827" y="4227554"/>
              <a:ext cx="1781175" cy="2309813"/>
            </a:xfrm>
            <a:custGeom>
              <a:avLst/>
              <a:gdLst>
                <a:gd name="T0" fmla="*/ 167 w 205"/>
                <a:gd name="T1" fmla="*/ 0 h 266"/>
                <a:gd name="T2" fmla="*/ 166 w 205"/>
                <a:gd name="T3" fmla="*/ 0 h 266"/>
                <a:gd name="T4" fmla="*/ 2 w 205"/>
                <a:gd name="T5" fmla="*/ 0 h 266"/>
                <a:gd name="T6" fmla="*/ 0 w 205"/>
                <a:gd name="T7" fmla="*/ 2 h 266"/>
                <a:gd name="T8" fmla="*/ 0 w 205"/>
                <a:gd name="T9" fmla="*/ 264 h 266"/>
                <a:gd name="T10" fmla="*/ 2 w 205"/>
                <a:gd name="T11" fmla="*/ 266 h 266"/>
                <a:gd name="T12" fmla="*/ 202 w 205"/>
                <a:gd name="T13" fmla="*/ 266 h 266"/>
                <a:gd name="T14" fmla="*/ 205 w 205"/>
                <a:gd name="T15" fmla="*/ 264 h 266"/>
                <a:gd name="T16" fmla="*/ 205 w 205"/>
                <a:gd name="T17" fmla="*/ 38 h 266"/>
                <a:gd name="T18" fmla="*/ 204 w 205"/>
                <a:gd name="T19" fmla="*/ 36 h 266"/>
                <a:gd name="T20" fmla="*/ 167 w 205"/>
                <a:gd name="T21" fmla="*/ 0 h 266"/>
                <a:gd name="T22" fmla="*/ 160 w 205"/>
                <a:gd name="T23" fmla="*/ 46 h 266"/>
                <a:gd name="T24" fmla="*/ 187 w 205"/>
                <a:gd name="T25" fmla="*/ 46 h 266"/>
                <a:gd name="T26" fmla="*/ 187 w 205"/>
                <a:gd name="T27" fmla="*/ 248 h 266"/>
                <a:gd name="T28" fmla="*/ 17 w 205"/>
                <a:gd name="T29" fmla="*/ 248 h 266"/>
                <a:gd name="T30" fmla="*/ 17 w 205"/>
                <a:gd name="T31" fmla="*/ 18 h 266"/>
                <a:gd name="T32" fmla="*/ 157 w 205"/>
                <a:gd name="T33" fmla="*/ 18 h 266"/>
                <a:gd name="T34" fmla="*/ 157 w 205"/>
                <a:gd name="T35" fmla="*/ 44 h 266"/>
                <a:gd name="T36" fmla="*/ 160 w 205"/>
                <a:gd name="T37" fmla="*/ 4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66">
                  <a:moveTo>
                    <a:pt x="167" y="0"/>
                  </a:moveTo>
                  <a:cubicBezTo>
                    <a:pt x="167" y="0"/>
                    <a:pt x="166" y="0"/>
                    <a:pt x="16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65"/>
                    <a:pt x="1" y="266"/>
                    <a:pt x="2" y="266"/>
                  </a:cubicBezTo>
                  <a:cubicBezTo>
                    <a:pt x="202" y="266"/>
                    <a:pt x="202" y="266"/>
                    <a:pt x="202" y="266"/>
                  </a:cubicBezTo>
                  <a:cubicBezTo>
                    <a:pt x="204" y="266"/>
                    <a:pt x="205" y="265"/>
                    <a:pt x="205" y="264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7"/>
                    <a:pt x="204" y="37"/>
                    <a:pt x="204" y="36"/>
                  </a:cubicBezTo>
                  <a:lnTo>
                    <a:pt x="167" y="0"/>
                  </a:lnTo>
                  <a:close/>
                  <a:moveTo>
                    <a:pt x="160" y="46"/>
                  </a:moveTo>
                  <a:cubicBezTo>
                    <a:pt x="187" y="46"/>
                    <a:pt x="187" y="46"/>
                    <a:pt x="187" y="46"/>
                  </a:cubicBezTo>
                  <a:cubicBezTo>
                    <a:pt x="187" y="248"/>
                    <a:pt x="187" y="248"/>
                    <a:pt x="187" y="248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7" y="45"/>
                    <a:pt x="158" y="46"/>
                    <a:pt x="160" y="46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545488" y="3073282"/>
            <a:ext cx="656689" cy="567279"/>
          </a:xfrm>
          <a:prstGeom prst="ellipse">
            <a:avLst/>
          </a:prstGeom>
          <a:solidFill>
            <a:srgbClr val="666666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ross 5"/>
          <p:cNvSpPr/>
          <p:nvPr/>
        </p:nvSpPr>
        <p:spPr>
          <a:xfrm rot="2700000">
            <a:off x="8671351" y="3159860"/>
            <a:ext cx="391858" cy="403930"/>
          </a:xfrm>
          <a:prstGeom prst="plus">
            <a:avLst>
              <a:gd name="adj" fmla="val 40003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Freeform 24"/>
          <p:cNvSpPr>
            <a:spLocks noEditPoints="1"/>
          </p:cNvSpPr>
          <p:nvPr/>
        </p:nvSpPr>
        <p:spPr bwMode="auto">
          <a:xfrm>
            <a:off x="5742940" y="2346829"/>
            <a:ext cx="773302" cy="1273264"/>
          </a:xfrm>
          <a:custGeom>
            <a:avLst/>
            <a:gdLst>
              <a:gd name="T0" fmla="*/ 163 w 186"/>
              <a:gd name="T1" fmla="*/ 0 h 329"/>
              <a:gd name="T2" fmla="*/ 24 w 186"/>
              <a:gd name="T3" fmla="*/ 0 h 329"/>
              <a:gd name="T4" fmla="*/ 0 w 186"/>
              <a:gd name="T5" fmla="*/ 24 h 329"/>
              <a:gd name="T6" fmla="*/ 0 w 186"/>
              <a:gd name="T7" fmla="*/ 305 h 329"/>
              <a:gd name="T8" fmla="*/ 24 w 186"/>
              <a:gd name="T9" fmla="*/ 329 h 329"/>
              <a:gd name="T10" fmla="*/ 163 w 186"/>
              <a:gd name="T11" fmla="*/ 329 h 329"/>
              <a:gd name="T12" fmla="*/ 186 w 186"/>
              <a:gd name="T13" fmla="*/ 305 h 329"/>
              <a:gd name="T14" fmla="*/ 186 w 186"/>
              <a:gd name="T15" fmla="*/ 24 h 329"/>
              <a:gd name="T16" fmla="*/ 163 w 186"/>
              <a:gd name="T17" fmla="*/ 0 h 329"/>
              <a:gd name="T18" fmla="*/ 59 w 186"/>
              <a:gd name="T19" fmla="*/ 15 h 329"/>
              <a:gd name="T20" fmla="*/ 128 w 186"/>
              <a:gd name="T21" fmla="*/ 15 h 329"/>
              <a:gd name="T22" fmla="*/ 131 w 186"/>
              <a:gd name="T23" fmla="*/ 21 h 329"/>
              <a:gd name="T24" fmla="*/ 128 w 186"/>
              <a:gd name="T25" fmla="*/ 26 h 329"/>
              <a:gd name="T26" fmla="*/ 59 w 186"/>
              <a:gd name="T27" fmla="*/ 26 h 329"/>
              <a:gd name="T28" fmla="*/ 56 w 186"/>
              <a:gd name="T29" fmla="*/ 21 h 329"/>
              <a:gd name="T30" fmla="*/ 59 w 186"/>
              <a:gd name="T31" fmla="*/ 15 h 329"/>
              <a:gd name="T32" fmla="*/ 93 w 186"/>
              <a:gd name="T33" fmla="*/ 314 h 329"/>
              <a:gd name="T34" fmla="*/ 78 w 186"/>
              <a:gd name="T35" fmla="*/ 298 h 329"/>
              <a:gd name="T36" fmla="*/ 93 w 186"/>
              <a:gd name="T37" fmla="*/ 283 h 329"/>
              <a:gd name="T38" fmla="*/ 109 w 186"/>
              <a:gd name="T39" fmla="*/ 298 h 329"/>
              <a:gd name="T40" fmla="*/ 93 w 186"/>
              <a:gd name="T41" fmla="*/ 314 h 329"/>
              <a:gd name="T42" fmla="*/ 169 w 186"/>
              <a:gd name="T43" fmla="*/ 273 h 329"/>
              <a:gd name="T44" fmla="*/ 18 w 186"/>
              <a:gd name="T45" fmla="*/ 273 h 329"/>
              <a:gd name="T46" fmla="*/ 18 w 186"/>
              <a:gd name="T47" fmla="*/ 41 h 329"/>
              <a:gd name="T48" fmla="*/ 169 w 186"/>
              <a:gd name="T49" fmla="*/ 41 h 329"/>
              <a:gd name="T50" fmla="*/ 169 w 186"/>
              <a:gd name="T51" fmla="*/ 273 h 329"/>
              <a:gd name="T52" fmla="*/ 169 w 186"/>
              <a:gd name="T53" fmla="*/ 253 h 329"/>
              <a:gd name="T54" fmla="*/ 169 w 186"/>
              <a:gd name="T55" fmla="*/ 253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6" h="329">
                <a:moveTo>
                  <a:pt x="163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1"/>
                  <a:pt x="0" y="24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318"/>
                  <a:pt x="11" y="329"/>
                  <a:pt x="24" y="329"/>
                </a:cubicBezTo>
                <a:cubicBezTo>
                  <a:pt x="163" y="329"/>
                  <a:pt x="163" y="329"/>
                  <a:pt x="163" y="329"/>
                </a:cubicBezTo>
                <a:cubicBezTo>
                  <a:pt x="176" y="329"/>
                  <a:pt x="186" y="318"/>
                  <a:pt x="186" y="305"/>
                </a:cubicBezTo>
                <a:cubicBezTo>
                  <a:pt x="186" y="24"/>
                  <a:pt x="186" y="24"/>
                  <a:pt x="186" y="24"/>
                </a:cubicBezTo>
                <a:cubicBezTo>
                  <a:pt x="186" y="11"/>
                  <a:pt x="176" y="0"/>
                  <a:pt x="163" y="0"/>
                </a:cubicBezTo>
                <a:close/>
                <a:moveTo>
                  <a:pt x="59" y="15"/>
                </a:moveTo>
                <a:cubicBezTo>
                  <a:pt x="128" y="15"/>
                  <a:pt x="128" y="15"/>
                  <a:pt x="128" y="15"/>
                </a:cubicBezTo>
                <a:cubicBezTo>
                  <a:pt x="129" y="15"/>
                  <a:pt x="131" y="17"/>
                  <a:pt x="131" y="21"/>
                </a:cubicBezTo>
                <a:cubicBezTo>
                  <a:pt x="131" y="24"/>
                  <a:pt x="129" y="26"/>
                  <a:pt x="128" y="26"/>
                </a:cubicBezTo>
                <a:cubicBezTo>
                  <a:pt x="59" y="26"/>
                  <a:pt x="59" y="26"/>
                  <a:pt x="59" y="26"/>
                </a:cubicBezTo>
                <a:cubicBezTo>
                  <a:pt x="57" y="26"/>
                  <a:pt x="56" y="24"/>
                  <a:pt x="56" y="21"/>
                </a:cubicBezTo>
                <a:cubicBezTo>
                  <a:pt x="56" y="17"/>
                  <a:pt x="57" y="15"/>
                  <a:pt x="59" y="15"/>
                </a:cubicBezTo>
                <a:close/>
                <a:moveTo>
                  <a:pt x="93" y="314"/>
                </a:moveTo>
                <a:cubicBezTo>
                  <a:pt x="85" y="314"/>
                  <a:pt x="78" y="307"/>
                  <a:pt x="78" y="298"/>
                </a:cubicBezTo>
                <a:cubicBezTo>
                  <a:pt x="78" y="290"/>
                  <a:pt x="85" y="283"/>
                  <a:pt x="93" y="283"/>
                </a:cubicBezTo>
                <a:cubicBezTo>
                  <a:pt x="102" y="283"/>
                  <a:pt x="109" y="290"/>
                  <a:pt x="109" y="298"/>
                </a:cubicBezTo>
                <a:cubicBezTo>
                  <a:pt x="109" y="307"/>
                  <a:pt x="102" y="314"/>
                  <a:pt x="93" y="314"/>
                </a:cubicBezTo>
                <a:close/>
                <a:moveTo>
                  <a:pt x="169" y="273"/>
                </a:moveTo>
                <a:cubicBezTo>
                  <a:pt x="18" y="273"/>
                  <a:pt x="18" y="273"/>
                  <a:pt x="18" y="273"/>
                </a:cubicBezTo>
                <a:cubicBezTo>
                  <a:pt x="18" y="41"/>
                  <a:pt x="18" y="41"/>
                  <a:pt x="18" y="41"/>
                </a:cubicBezTo>
                <a:cubicBezTo>
                  <a:pt x="169" y="41"/>
                  <a:pt x="169" y="41"/>
                  <a:pt x="169" y="41"/>
                </a:cubicBezTo>
                <a:lnTo>
                  <a:pt x="169" y="273"/>
                </a:lnTo>
                <a:close/>
                <a:moveTo>
                  <a:pt x="169" y="253"/>
                </a:moveTo>
                <a:cubicBezTo>
                  <a:pt x="169" y="253"/>
                  <a:pt x="169" y="253"/>
                  <a:pt x="169" y="253"/>
                </a:cubicBezTo>
              </a:path>
            </a:pathLst>
          </a:custGeom>
          <a:solidFill>
            <a:srgbClr val="4F81B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7537" y="6512079"/>
            <a:ext cx="5197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*Indeed 2015 Job Seeker Survey </a:t>
            </a:r>
          </a:p>
        </p:txBody>
      </p:sp>
    </p:spTree>
    <p:extLst>
      <p:ext uri="{BB962C8B-B14F-4D97-AF65-F5344CB8AC3E}">
        <p14:creationId xmlns:p14="http://schemas.microsoft.com/office/powerpoint/2010/main" val="14768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8290641" y="1420070"/>
            <a:ext cx="1215078" cy="121507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56001" y="1420070"/>
            <a:ext cx="1215078" cy="1215078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33121" y="1409910"/>
            <a:ext cx="1215078" cy="1215078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880" y="394250"/>
            <a:ext cx="10515600" cy="101566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Custom Career Site Solutions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1864427" y="3731592"/>
            <a:ext cx="2952466" cy="2758107"/>
          </a:xfrm>
        </p:spPr>
        <p:txBody>
          <a:bodyPr>
            <a:normAutofit/>
          </a:bodyPr>
          <a:lstStyle/>
          <a:p>
            <a:pPr fontAlgn="b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Detects and is optimized for mobile browsers </a:t>
            </a:r>
          </a:p>
          <a:p>
            <a:pPr fontAlgn="b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Custom career site content such as benefits and culture</a:t>
            </a:r>
          </a:p>
          <a:p>
            <a:pPr fontAlgn="b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ATS integration for job search</a:t>
            </a:r>
          </a:p>
          <a:p>
            <a:pPr fontAlgn="b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Facebook Job Board: Facebook job search app </a:t>
            </a:r>
          </a:p>
          <a:p>
            <a:pPr fontAlgn="b"/>
            <a:r>
              <a:rPr lang="en-US" sz="1300" dirty="0" smtClean="0">
                <a:latin typeface="Helvetica Neue" charset="0"/>
                <a:ea typeface="Helvetica Neue" charset="0"/>
                <a:cs typeface="Helvetica Neue" charset="0"/>
              </a:rPr>
              <a:t>Twitter Job Feed: Career Twitter page with optimized job feed </a:t>
            </a:r>
          </a:p>
          <a:p>
            <a:pPr fontAlgn="b"/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4715109" y="3729663"/>
            <a:ext cx="2722705" cy="232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Search Engine optimized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XML feed for distribution to job sites and aggregators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Branded with multiple calls to action for ATS and Talent Community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5111" y="2516514"/>
            <a:ext cx="2038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0A4E6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6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CAREER </a:t>
            </a:r>
          </a:p>
          <a:p>
            <a:pPr algn="ctr"/>
            <a:r>
              <a:rPr lang="en-US" sz="16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WEBSITE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26539" y="2518443"/>
            <a:ext cx="2038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16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SEO LANDING PAGES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81266" y="3325687"/>
            <a:ext cx="2729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Distribution Feeds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927782" y="1742231"/>
            <a:ext cx="866978" cy="506560"/>
            <a:chOff x="6448426" y="2551113"/>
            <a:chExt cx="2505075" cy="1463675"/>
          </a:xfrm>
          <a:solidFill>
            <a:schemeClr val="bg1"/>
          </a:solidFill>
        </p:grpSpPr>
        <p:sp>
          <p:nvSpPr>
            <p:cNvPr id="39" name="Freeform 17"/>
            <p:cNvSpPr>
              <a:spLocks noEditPoints="1"/>
            </p:cNvSpPr>
            <p:nvPr/>
          </p:nvSpPr>
          <p:spPr bwMode="auto">
            <a:xfrm>
              <a:off x="6448426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5 w 257"/>
                <a:gd name="T3" fmla="*/ 133 h 149"/>
                <a:gd name="T4" fmla="*/ 225 w 257"/>
                <a:gd name="T5" fmla="*/ 2 h 149"/>
                <a:gd name="T6" fmla="*/ 223 w 257"/>
                <a:gd name="T7" fmla="*/ 0 h 149"/>
                <a:gd name="T8" fmla="*/ 33 w 257"/>
                <a:gd name="T9" fmla="*/ 0 h 149"/>
                <a:gd name="T10" fmla="*/ 31 w 257"/>
                <a:gd name="T11" fmla="*/ 2 h 149"/>
                <a:gd name="T12" fmla="*/ 31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3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3 w 257"/>
                <a:gd name="T37" fmla="*/ 13 h 149"/>
                <a:gd name="T38" fmla="*/ 213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5" y="133"/>
                    <a:pt x="225" y="133"/>
                    <a:pt x="225" y="133"/>
                  </a:cubicBezTo>
                  <a:cubicBezTo>
                    <a:pt x="225" y="2"/>
                    <a:pt x="225" y="2"/>
                    <a:pt x="225" y="2"/>
                  </a:cubicBezTo>
                  <a:cubicBezTo>
                    <a:pt x="225" y="1"/>
                    <a:pt x="224" y="0"/>
                    <a:pt x="2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5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3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3" y="13"/>
                    <a:pt x="213" y="13"/>
                    <a:pt x="213" y="13"/>
                  </a:cubicBezTo>
                  <a:lnTo>
                    <a:pt x="213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7081838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6" y="24"/>
                    <a:pt x="12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7870826" y="3149601"/>
              <a:ext cx="438150" cy="492125"/>
            </a:xfrm>
            <a:custGeom>
              <a:avLst/>
              <a:gdLst>
                <a:gd name="T0" fmla="*/ 1 w 45"/>
                <a:gd name="T1" fmla="*/ 50 h 50"/>
                <a:gd name="T2" fmla="*/ 44 w 45"/>
                <a:gd name="T3" fmla="*/ 50 h 50"/>
                <a:gd name="T4" fmla="*/ 45 w 45"/>
                <a:gd name="T5" fmla="*/ 48 h 50"/>
                <a:gd name="T6" fmla="*/ 45 w 45"/>
                <a:gd name="T7" fmla="*/ 1 h 50"/>
                <a:gd name="T8" fmla="*/ 44 w 45"/>
                <a:gd name="T9" fmla="*/ 0 h 50"/>
                <a:gd name="T10" fmla="*/ 1 w 45"/>
                <a:gd name="T11" fmla="*/ 0 h 50"/>
                <a:gd name="T12" fmla="*/ 0 w 45"/>
                <a:gd name="T13" fmla="*/ 1 h 50"/>
                <a:gd name="T14" fmla="*/ 0 w 45"/>
                <a:gd name="T15" fmla="*/ 48 h 50"/>
                <a:gd name="T16" fmla="*/ 1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1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0"/>
                    <a:pt x="4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0"/>
                    <a:pt x="1" y="5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7081838" y="31496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7081838" y="334645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7081838" y="35433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60" name="Freeform 16"/>
          <p:cNvSpPr>
            <a:spLocks noEditPoints="1"/>
          </p:cNvSpPr>
          <p:nvPr/>
        </p:nvSpPr>
        <p:spPr bwMode="auto">
          <a:xfrm>
            <a:off x="5797844" y="1754132"/>
            <a:ext cx="557236" cy="557232"/>
          </a:xfrm>
          <a:custGeom>
            <a:avLst/>
            <a:gdLst>
              <a:gd name="T0" fmla="*/ 134 w 135"/>
              <a:gd name="T1" fmla="*/ 119 h 135"/>
              <a:gd name="T2" fmla="*/ 101 w 135"/>
              <a:gd name="T3" fmla="*/ 86 h 135"/>
              <a:gd name="T4" fmla="*/ 101 w 135"/>
              <a:gd name="T5" fmla="*/ 86 h 135"/>
              <a:gd name="T6" fmla="*/ 99 w 135"/>
              <a:gd name="T7" fmla="*/ 85 h 135"/>
              <a:gd name="T8" fmla="*/ 97 w 135"/>
              <a:gd name="T9" fmla="*/ 86 h 135"/>
              <a:gd name="T10" fmla="*/ 96 w 135"/>
              <a:gd name="T11" fmla="*/ 87 h 135"/>
              <a:gd name="T12" fmla="*/ 88 w 135"/>
              <a:gd name="T13" fmla="*/ 79 h 135"/>
              <a:gd name="T14" fmla="*/ 98 w 135"/>
              <a:gd name="T15" fmla="*/ 50 h 135"/>
              <a:gd name="T16" fmla="*/ 49 w 135"/>
              <a:gd name="T17" fmla="*/ 0 h 135"/>
              <a:gd name="T18" fmla="*/ 0 w 135"/>
              <a:gd name="T19" fmla="*/ 50 h 135"/>
              <a:gd name="T20" fmla="*/ 49 w 135"/>
              <a:gd name="T21" fmla="*/ 99 h 135"/>
              <a:gd name="T22" fmla="*/ 79 w 135"/>
              <a:gd name="T23" fmla="*/ 89 h 135"/>
              <a:gd name="T24" fmla="*/ 79 w 135"/>
              <a:gd name="T25" fmla="*/ 90 h 135"/>
              <a:gd name="T26" fmla="*/ 86 w 135"/>
              <a:gd name="T27" fmla="*/ 96 h 135"/>
              <a:gd name="T28" fmla="*/ 86 w 135"/>
              <a:gd name="T29" fmla="*/ 97 h 135"/>
              <a:gd name="T30" fmla="*/ 86 w 135"/>
              <a:gd name="T31" fmla="*/ 102 h 135"/>
              <a:gd name="T32" fmla="*/ 119 w 135"/>
              <a:gd name="T33" fmla="*/ 134 h 135"/>
              <a:gd name="T34" fmla="*/ 119 w 135"/>
              <a:gd name="T35" fmla="*/ 135 h 135"/>
              <a:gd name="T36" fmla="*/ 124 w 135"/>
              <a:gd name="T37" fmla="*/ 134 h 135"/>
              <a:gd name="T38" fmla="*/ 134 w 135"/>
              <a:gd name="T39" fmla="*/ 124 h 135"/>
              <a:gd name="T40" fmla="*/ 134 w 135"/>
              <a:gd name="T41" fmla="*/ 119 h 135"/>
              <a:gd name="T42" fmla="*/ 49 w 135"/>
              <a:gd name="T43" fmla="*/ 87 h 135"/>
              <a:gd name="T44" fmla="*/ 12 w 135"/>
              <a:gd name="T45" fmla="*/ 50 h 135"/>
              <a:gd name="T46" fmla="*/ 49 w 135"/>
              <a:gd name="T47" fmla="*/ 12 h 135"/>
              <a:gd name="T48" fmla="*/ 86 w 135"/>
              <a:gd name="T49" fmla="*/ 50 h 135"/>
              <a:gd name="T50" fmla="*/ 49 w 135"/>
              <a:gd name="T51" fmla="*/ 8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5" h="135">
                <a:moveTo>
                  <a:pt x="134" y="119"/>
                </a:moveTo>
                <a:cubicBezTo>
                  <a:pt x="101" y="86"/>
                  <a:pt x="101" y="86"/>
                  <a:pt x="101" y="86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0" y="86"/>
                  <a:pt x="100" y="85"/>
                  <a:pt x="99" y="85"/>
                </a:cubicBezTo>
                <a:cubicBezTo>
                  <a:pt x="98" y="85"/>
                  <a:pt x="97" y="86"/>
                  <a:pt x="97" y="86"/>
                </a:cubicBezTo>
                <a:cubicBezTo>
                  <a:pt x="96" y="87"/>
                  <a:pt x="96" y="87"/>
                  <a:pt x="96" y="87"/>
                </a:cubicBezTo>
                <a:cubicBezTo>
                  <a:pt x="88" y="79"/>
                  <a:pt x="88" y="79"/>
                  <a:pt x="88" y="79"/>
                </a:cubicBezTo>
                <a:cubicBezTo>
                  <a:pt x="95" y="71"/>
                  <a:pt x="98" y="61"/>
                  <a:pt x="98" y="50"/>
                </a:cubicBezTo>
                <a:cubicBezTo>
                  <a:pt x="98" y="22"/>
                  <a:pt x="76" y="0"/>
                  <a:pt x="49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99"/>
                  <a:pt x="49" y="99"/>
                </a:cubicBezTo>
                <a:cubicBezTo>
                  <a:pt x="60" y="99"/>
                  <a:pt x="71" y="95"/>
                  <a:pt x="79" y="89"/>
                </a:cubicBezTo>
                <a:cubicBezTo>
                  <a:pt x="79" y="90"/>
                  <a:pt x="79" y="90"/>
                  <a:pt x="79" y="90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7"/>
                  <a:pt x="86" y="97"/>
                  <a:pt x="86" y="97"/>
                </a:cubicBezTo>
                <a:cubicBezTo>
                  <a:pt x="85" y="98"/>
                  <a:pt x="85" y="100"/>
                  <a:pt x="86" y="102"/>
                </a:cubicBezTo>
                <a:cubicBezTo>
                  <a:pt x="119" y="134"/>
                  <a:pt x="119" y="134"/>
                  <a:pt x="119" y="134"/>
                </a:cubicBezTo>
                <a:cubicBezTo>
                  <a:pt x="119" y="134"/>
                  <a:pt x="119" y="135"/>
                  <a:pt x="119" y="135"/>
                </a:cubicBezTo>
                <a:cubicBezTo>
                  <a:pt x="121" y="135"/>
                  <a:pt x="122" y="135"/>
                  <a:pt x="124" y="134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5" y="122"/>
                  <a:pt x="135" y="120"/>
                  <a:pt x="134" y="119"/>
                </a:cubicBezTo>
                <a:close/>
                <a:moveTo>
                  <a:pt x="49" y="87"/>
                </a:moveTo>
                <a:cubicBezTo>
                  <a:pt x="29" y="87"/>
                  <a:pt x="12" y="70"/>
                  <a:pt x="12" y="50"/>
                </a:cubicBezTo>
                <a:cubicBezTo>
                  <a:pt x="12" y="29"/>
                  <a:pt x="29" y="12"/>
                  <a:pt x="49" y="12"/>
                </a:cubicBezTo>
                <a:cubicBezTo>
                  <a:pt x="70" y="12"/>
                  <a:pt x="86" y="29"/>
                  <a:pt x="86" y="50"/>
                </a:cubicBezTo>
                <a:cubicBezTo>
                  <a:pt x="86" y="70"/>
                  <a:pt x="70" y="87"/>
                  <a:pt x="49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7693401" y="2766788"/>
            <a:ext cx="2569208" cy="773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TALENT COMMUNITY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&amp; CRM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93761" y="1643590"/>
            <a:ext cx="814875" cy="782320"/>
            <a:chOff x="6761480" y="1593533"/>
            <a:chExt cx="1271588" cy="1220787"/>
          </a:xfrm>
          <a:solidFill>
            <a:schemeClr val="bg1"/>
          </a:solidFill>
        </p:grpSpPr>
        <p:sp>
          <p:nvSpPr>
            <p:cNvPr id="31" name="Freeform 40"/>
            <p:cNvSpPr>
              <a:spLocks/>
            </p:cNvSpPr>
            <p:nvPr/>
          </p:nvSpPr>
          <p:spPr bwMode="auto">
            <a:xfrm>
              <a:off x="6944043" y="1757045"/>
              <a:ext cx="295275" cy="282575"/>
            </a:xfrm>
            <a:custGeom>
              <a:avLst/>
              <a:gdLst>
                <a:gd name="T0" fmla="*/ 47 w 47"/>
                <a:gd name="T1" fmla="*/ 39 h 45"/>
                <a:gd name="T2" fmla="*/ 34 w 47"/>
                <a:gd name="T3" fmla="*/ 27 h 45"/>
                <a:gd name="T4" fmla="*/ 37 w 47"/>
                <a:gd name="T5" fmla="*/ 18 h 45"/>
                <a:gd name="T6" fmla="*/ 19 w 47"/>
                <a:gd name="T7" fmla="*/ 0 h 45"/>
                <a:gd name="T8" fmla="*/ 0 w 47"/>
                <a:gd name="T9" fmla="*/ 18 h 45"/>
                <a:gd name="T10" fmla="*/ 19 w 47"/>
                <a:gd name="T11" fmla="*/ 37 h 45"/>
                <a:gd name="T12" fmla="*/ 28 w 47"/>
                <a:gd name="T13" fmla="*/ 34 h 45"/>
                <a:gd name="T14" fmla="*/ 40 w 47"/>
                <a:gd name="T15" fmla="*/ 45 h 45"/>
                <a:gd name="T16" fmla="*/ 47 w 47"/>
                <a:gd name="T1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5">
                  <a:moveTo>
                    <a:pt x="47" y="39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6" y="24"/>
                    <a:pt x="37" y="22"/>
                    <a:pt x="37" y="18"/>
                  </a:cubicBezTo>
                  <a:cubicBezTo>
                    <a:pt x="37" y="8"/>
                    <a:pt x="29" y="0"/>
                    <a:pt x="19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7"/>
                    <a:pt x="19" y="37"/>
                  </a:cubicBezTo>
                  <a:cubicBezTo>
                    <a:pt x="22" y="37"/>
                    <a:pt x="25" y="35"/>
                    <a:pt x="28" y="34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2" y="43"/>
                    <a:pt x="44" y="41"/>
                    <a:pt x="47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2" name="Freeform 41"/>
            <p:cNvSpPr>
              <a:spLocks/>
            </p:cNvSpPr>
            <p:nvPr/>
          </p:nvSpPr>
          <p:spPr bwMode="auto">
            <a:xfrm>
              <a:off x="7517130" y="1593533"/>
              <a:ext cx="295275" cy="395288"/>
            </a:xfrm>
            <a:custGeom>
              <a:avLst/>
              <a:gdLst>
                <a:gd name="T0" fmla="*/ 8 w 47"/>
                <a:gd name="T1" fmla="*/ 63 h 63"/>
                <a:gd name="T2" fmla="*/ 24 w 47"/>
                <a:gd name="T3" fmla="*/ 36 h 63"/>
                <a:gd name="T4" fmla="*/ 29 w 47"/>
                <a:gd name="T5" fmla="*/ 37 h 63"/>
                <a:gd name="T6" fmla="*/ 47 w 47"/>
                <a:gd name="T7" fmla="*/ 18 h 63"/>
                <a:gd name="T8" fmla="*/ 29 w 47"/>
                <a:gd name="T9" fmla="*/ 0 h 63"/>
                <a:gd name="T10" fmla="*/ 11 w 47"/>
                <a:gd name="T11" fmla="*/ 18 h 63"/>
                <a:gd name="T12" fmla="*/ 16 w 47"/>
                <a:gd name="T13" fmla="*/ 31 h 63"/>
                <a:gd name="T14" fmla="*/ 0 w 47"/>
                <a:gd name="T15" fmla="*/ 58 h 63"/>
                <a:gd name="T16" fmla="*/ 8 w 47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3">
                  <a:moveTo>
                    <a:pt x="8" y="63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6" y="36"/>
                    <a:pt x="27" y="37"/>
                    <a:pt x="29" y="37"/>
                  </a:cubicBezTo>
                  <a:cubicBezTo>
                    <a:pt x="39" y="37"/>
                    <a:pt x="47" y="28"/>
                    <a:pt x="47" y="18"/>
                  </a:cubicBezTo>
                  <a:cubicBezTo>
                    <a:pt x="47" y="8"/>
                    <a:pt x="39" y="0"/>
                    <a:pt x="29" y="0"/>
                  </a:cubicBezTo>
                  <a:cubicBezTo>
                    <a:pt x="19" y="0"/>
                    <a:pt x="11" y="8"/>
                    <a:pt x="11" y="18"/>
                  </a:cubicBezTo>
                  <a:cubicBezTo>
                    <a:pt x="11" y="23"/>
                    <a:pt x="13" y="28"/>
                    <a:pt x="16" y="3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60"/>
                    <a:pt x="5" y="61"/>
                    <a:pt x="8" y="6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3" name="Freeform 42"/>
            <p:cNvSpPr>
              <a:spLocks/>
            </p:cNvSpPr>
            <p:nvPr/>
          </p:nvSpPr>
          <p:spPr bwMode="auto">
            <a:xfrm>
              <a:off x="7661593" y="2134870"/>
              <a:ext cx="371475" cy="231775"/>
            </a:xfrm>
            <a:custGeom>
              <a:avLst/>
              <a:gdLst>
                <a:gd name="T0" fmla="*/ 41 w 59"/>
                <a:gd name="T1" fmla="*/ 0 h 37"/>
                <a:gd name="T2" fmla="*/ 24 w 59"/>
                <a:gd name="T3" fmla="*/ 12 h 37"/>
                <a:gd name="T4" fmla="*/ 1 w 59"/>
                <a:gd name="T5" fmla="*/ 10 h 37"/>
                <a:gd name="T6" fmla="*/ 1 w 59"/>
                <a:gd name="T7" fmla="*/ 10 h 37"/>
                <a:gd name="T8" fmla="*/ 0 w 59"/>
                <a:gd name="T9" fmla="*/ 19 h 37"/>
                <a:gd name="T10" fmla="*/ 23 w 59"/>
                <a:gd name="T11" fmla="*/ 21 h 37"/>
                <a:gd name="T12" fmla="*/ 41 w 59"/>
                <a:gd name="T13" fmla="*/ 37 h 37"/>
                <a:gd name="T14" fmla="*/ 59 w 59"/>
                <a:gd name="T15" fmla="*/ 18 h 37"/>
                <a:gd name="T16" fmla="*/ 41 w 5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7">
                  <a:moveTo>
                    <a:pt x="41" y="0"/>
                  </a:moveTo>
                  <a:cubicBezTo>
                    <a:pt x="33" y="0"/>
                    <a:pt x="27" y="5"/>
                    <a:pt x="2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6"/>
                    <a:pt x="0" y="19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30"/>
                    <a:pt x="32" y="37"/>
                    <a:pt x="41" y="37"/>
                  </a:cubicBezTo>
                  <a:cubicBezTo>
                    <a:pt x="51" y="37"/>
                    <a:pt x="59" y="28"/>
                    <a:pt x="59" y="18"/>
                  </a:cubicBezTo>
                  <a:cubicBezTo>
                    <a:pt x="59" y="8"/>
                    <a:pt x="51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Freeform 43"/>
            <p:cNvSpPr>
              <a:spLocks/>
            </p:cNvSpPr>
            <p:nvPr/>
          </p:nvSpPr>
          <p:spPr bwMode="auto">
            <a:xfrm>
              <a:off x="7409180" y="2449195"/>
              <a:ext cx="227013" cy="365125"/>
            </a:xfrm>
            <a:custGeom>
              <a:avLst/>
              <a:gdLst>
                <a:gd name="T0" fmla="*/ 18 w 36"/>
                <a:gd name="T1" fmla="*/ 22 h 58"/>
                <a:gd name="T2" fmla="*/ 13 w 36"/>
                <a:gd name="T3" fmla="*/ 0 h 58"/>
                <a:gd name="T4" fmla="*/ 4 w 36"/>
                <a:gd name="T5" fmla="*/ 2 h 58"/>
                <a:gd name="T6" fmla="*/ 9 w 36"/>
                <a:gd name="T7" fmla="*/ 24 h 58"/>
                <a:gd name="T8" fmla="*/ 0 w 36"/>
                <a:gd name="T9" fmla="*/ 40 h 58"/>
                <a:gd name="T10" fmla="*/ 18 w 36"/>
                <a:gd name="T11" fmla="*/ 58 h 58"/>
                <a:gd name="T12" fmla="*/ 36 w 36"/>
                <a:gd name="T13" fmla="*/ 40 h 58"/>
                <a:gd name="T14" fmla="*/ 18 w 36"/>
                <a:gd name="T15" fmla="*/ 2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58">
                  <a:moveTo>
                    <a:pt x="18" y="22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8" y="1"/>
                    <a:pt x="4" y="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4" y="27"/>
                    <a:pt x="0" y="33"/>
                    <a:pt x="0" y="40"/>
                  </a:cubicBezTo>
                  <a:cubicBezTo>
                    <a:pt x="0" y="50"/>
                    <a:pt x="8" y="58"/>
                    <a:pt x="18" y="58"/>
                  </a:cubicBezTo>
                  <a:cubicBezTo>
                    <a:pt x="28" y="58"/>
                    <a:pt x="36" y="50"/>
                    <a:pt x="36" y="40"/>
                  </a:cubicBezTo>
                  <a:cubicBezTo>
                    <a:pt x="36" y="30"/>
                    <a:pt x="28" y="22"/>
                    <a:pt x="18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Freeform 44"/>
            <p:cNvSpPr>
              <a:spLocks/>
            </p:cNvSpPr>
            <p:nvPr/>
          </p:nvSpPr>
          <p:spPr bwMode="auto">
            <a:xfrm>
              <a:off x="6761480" y="2253933"/>
              <a:ext cx="409575" cy="239713"/>
            </a:xfrm>
            <a:custGeom>
              <a:avLst/>
              <a:gdLst>
                <a:gd name="T0" fmla="*/ 62 w 65"/>
                <a:gd name="T1" fmla="*/ 0 h 38"/>
                <a:gd name="T2" fmla="*/ 34 w 65"/>
                <a:gd name="T3" fmla="*/ 10 h 38"/>
                <a:gd name="T4" fmla="*/ 18 w 65"/>
                <a:gd name="T5" fmla="*/ 1 h 38"/>
                <a:gd name="T6" fmla="*/ 0 w 65"/>
                <a:gd name="T7" fmla="*/ 20 h 38"/>
                <a:gd name="T8" fmla="*/ 18 w 65"/>
                <a:gd name="T9" fmla="*/ 38 h 38"/>
                <a:gd name="T10" fmla="*/ 37 w 65"/>
                <a:gd name="T11" fmla="*/ 20 h 38"/>
                <a:gd name="T12" fmla="*/ 37 w 65"/>
                <a:gd name="T13" fmla="*/ 18 h 38"/>
                <a:gd name="T14" fmla="*/ 65 w 65"/>
                <a:gd name="T15" fmla="*/ 9 h 38"/>
                <a:gd name="T16" fmla="*/ 62 w 65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8">
                  <a:moveTo>
                    <a:pt x="62" y="0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0" y="5"/>
                    <a:pt x="25" y="1"/>
                    <a:pt x="18" y="1"/>
                  </a:cubicBezTo>
                  <a:cubicBezTo>
                    <a:pt x="8" y="1"/>
                    <a:pt x="0" y="9"/>
                    <a:pt x="0" y="20"/>
                  </a:cubicBezTo>
                  <a:cubicBezTo>
                    <a:pt x="0" y="30"/>
                    <a:pt x="8" y="38"/>
                    <a:pt x="18" y="38"/>
                  </a:cubicBezTo>
                  <a:cubicBezTo>
                    <a:pt x="29" y="38"/>
                    <a:pt x="37" y="30"/>
                    <a:pt x="37" y="20"/>
                  </a:cubicBezTo>
                  <a:cubicBezTo>
                    <a:pt x="37" y="19"/>
                    <a:pt x="37" y="19"/>
                    <a:pt x="37" y="18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4" y="6"/>
                    <a:pt x="63" y="3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4" name="Oval 45"/>
            <p:cNvSpPr>
              <a:spLocks noChangeArrowheads="1"/>
            </p:cNvSpPr>
            <p:nvPr/>
          </p:nvSpPr>
          <p:spPr bwMode="auto">
            <a:xfrm>
              <a:off x="7209155" y="2001520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7340918" y="2090420"/>
              <a:ext cx="125413" cy="220663"/>
            </a:xfrm>
            <a:custGeom>
              <a:avLst/>
              <a:gdLst>
                <a:gd name="T0" fmla="*/ 12 w 20"/>
                <a:gd name="T1" fmla="*/ 26 h 35"/>
                <a:gd name="T2" fmla="*/ 15 w 20"/>
                <a:gd name="T3" fmla="*/ 23 h 35"/>
                <a:gd name="T4" fmla="*/ 12 w 20"/>
                <a:gd name="T5" fmla="*/ 19 h 35"/>
                <a:gd name="T6" fmla="*/ 12 w 20"/>
                <a:gd name="T7" fmla="*/ 26 h 35"/>
                <a:gd name="T8" fmla="*/ 9 w 20"/>
                <a:gd name="T9" fmla="*/ 7 h 35"/>
                <a:gd name="T10" fmla="*/ 5 w 20"/>
                <a:gd name="T11" fmla="*/ 10 h 35"/>
                <a:gd name="T12" fmla="*/ 9 w 20"/>
                <a:gd name="T13" fmla="*/ 13 h 35"/>
                <a:gd name="T14" fmla="*/ 9 w 20"/>
                <a:gd name="T15" fmla="*/ 7 h 35"/>
                <a:gd name="T16" fmla="*/ 4 w 20"/>
                <a:gd name="T17" fmla="*/ 23 h 35"/>
                <a:gd name="T18" fmla="*/ 9 w 20"/>
                <a:gd name="T19" fmla="*/ 26 h 35"/>
                <a:gd name="T20" fmla="*/ 9 w 20"/>
                <a:gd name="T21" fmla="*/ 18 h 35"/>
                <a:gd name="T22" fmla="*/ 1 w 20"/>
                <a:gd name="T23" fmla="*/ 10 h 35"/>
                <a:gd name="T24" fmla="*/ 9 w 20"/>
                <a:gd name="T25" fmla="*/ 3 h 35"/>
                <a:gd name="T26" fmla="*/ 9 w 20"/>
                <a:gd name="T27" fmla="*/ 0 h 35"/>
                <a:gd name="T28" fmla="*/ 12 w 20"/>
                <a:gd name="T29" fmla="*/ 0 h 35"/>
                <a:gd name="T30" fmla="*/ 12 w 20"/>
                <a:gd name="T31" fmla="*/ 3 h 35"/>
                <a:gd name="T32" fmla="*/ 19 w 20"/>
                <a:gd name="T33" fmla="*/ 7 h 35"/>
                <a:gd name="T34" fmla="*/ 16 w 20"/>
                <a:gd name="T35" fmla="*/ 10 h 35"/>
                <a:gd name="T36" fmla="*/ 12 w 20"/>
                <a:gd name="T37" fmla="*/ 7 h 35"/>
                <a:gd name="T38" fmla="*/ 12 w 20"/>
                <a:gd name="T39" fmla="*/ 14 h 35"/>
                <a:gd name="T40" fmla="*/ 20 w 20"/>
                <a:gd name="T41" fmla="*/ 23 h 35"/>
                <a:gd name="T42" fmla="*/ 12 w 20"/>
                <a:gd name="T43" fmla="*/ 31 h 35"/>
                <a:gd name="T44" fmla="*/ 12 w 20"/>
                <a:gd name="T45" fmla="*/ 35 h 35"/>
                <a:gd name="T46" fmla="*/ 9 w 20"/>
                <a:gd name="T47" fmla="*/ 35 h 35"/>
                <a:gd name="T48" fmla="*/ 9 w 20"/>
                <a:gd name="T49" fmla="*/ 31 h 35"/>
                <a:gd name="T50" fmla="*/ 0 w 20"/>
                <a:gd name="T51" fmla="*/ 26 h 35"/>
                <a:gd name="T52" fmla="*/ 4 w 20"/>
                <a:gd name="T53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" h="35">
                  <a:moveTo>
                    <a:pt x="12" y="26"/>
                  </a:moveTo>
                  <a:cubicBezTo>
                    <a:pt x="14" y="26"/>
                    <a:pt x="15" y="25"/>
                    <a:pt x="15" y="23"/>
                  </a:cubicBezTo>
                  <a:cubicBezTo>
                    <a:pt x="15" y="21"/>
                    <a:pt x="13" y="20"/>
                    <a:pt x="12" y="19"/>
                  </a:cubicBezTo>
                  <a:lnTo>
                    <a:pt x="12" y="26"/>
                  </a:lnTo>
                  <a:close/>
                  <a:moveTo>
                    <a:pt x="9" y="7"/>
                  </a:moveTo>
                  <a:cubicBezTo>
                    <a:pt x="7" y="7"/>
                    <a:pt x="5" y="8"/>
                    <a:pt x="5" y="10"/>
                  </a:cubicBezTo>
                  <a:cubicBezTo>
                    <a:pt x="5" y="11"/>
                    <a:pt x="7" y="13"/>
                    <a:pt x="9" y="13"/>
                  </a:cubicBezTo>
                  <a:lnTo>
                    <a:pt x="9" y="7"/>
                  </a:lnTo>
                  <a:close/>
                  <a:moveTo>
                    <a:pt x="4" y="23"/>
                  </a:moveTo>
                  <a:cubicBezTo>
                    <a:pt x="5" y="24"/>
                    <a:pt x="7" y="26"/>
                    <a:pt x="9" y="2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7"/>
                    <a:pt x="1" y="15"/>
                    <a:pt x="1" y="10"/>
                  </a:cubicBezTo>
                  <a:cubicBezTo>
                    <a:pt x="1" y="6"/>
                    <a:pt x="4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7" y="5"/>
                    <a:pt x="19" y="7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8"/>
                    <a:pt x="13" y="7"/>
                    <a:pt x="12" y="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6" y="16"/>
                    <a:pt x="20" y="18"/>
                    <a:pt x="20" y="23"/>
                  </a:cubicBezTo>
                  <a:cubicBezTo>
                    <a:pt x="20" y="28"/>
                    <a:pt x="16" y="30"/>
                    <a:pt x="12" y="3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6" y="31"/>
                    <a:pt x="2" y="28"/>
                    <a:pt x="0" y="26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40739" y="3325686"/>
            <a:ext cx="2729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Applied Social Integration</a:t>
            </a:r>
          </a:p>
        </p:txBody>
      </p:sp>
      <p:sp>
        <p:nvSpPr>
          <p:cNvPr id="42" name="Content Placeholder 4"/>
          <p:cNvSpPr txBox="1">
            <a:spLocks/>
          </p:cNvSpPr>
          <p:nvPr/>
        </p:nvSpPr>
        <p:spPr>
          <a:xfrm>
            <a:off x="7479609" y="3729663"/>
            <a:ext cx="3420000" cy="2325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2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Simple sign-up and apply on desktop and mobile devices with customizable fields to match your specific ATS needs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Source talent based on customizable search criteria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View, tag and add notes to candidate profiles and resumes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Create targeted email campaigns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Get alerts when people join and send job alerts to select members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31349" y="3323758"/>
            <a:ext cx="2729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Responsive Career Site</a:t>
            </a:r>
          </a:p>
        </p:txBody>
      </p:sp>
    </p:spTree>
    <p:extLst>
      <p:ext uri="{BB962C8B-B14F-4D97-AF65-F5344CB8AC3E}">
        <p14:creationId xmlns:p14="http://schemas.microsoft.com/office/powerpoint/2010/main" val="20723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5391331" y="1736957"/>
            <a:ext cx="1368979" cy="1354778"/>
          </a:xfrm>
          <a:prstGeom prst="ellipse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41642" y="1742028"/>
            <a:ext cx="1368979" cy="1354778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441020" y="1736957"/>
            <a:ext cx="1368979" cy="1354778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149" y="479901"/>
            <a:ext cx="7886700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Metrics and Analytics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337317" y="3912637"/>
            <a:ext cx="2293032" cy="26354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50" dirty="0">
                <a:latin typeface="Helvetica Neue" charset="0"/>
                <a:ea typeface="Helvetica Neue" charset="0"/>
                <a:cs typeface="Helvetica Neue" charset="0"/>
              </a:rPr>
              <a:t>Site traffic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50" dirty="0">
                <a:latin typeface="Helvetica Neue" charset="0"/>
                <a:ea typeface="Helvetica Neue" charset="0"/>
                <a:cs typeface="Helvetica Neue" charset="0"/>
              </a:rPr>
              <a:t>Job posting performance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50" dirty="0">
                <a:latin typeface="Helvetica Neue" charset="0"/>
                <a:ea typeface="Helvetica Neue" charset="0"/>
                <a:cs typeface="Helvetica Neue" charset="0"/>
              </a:rPr>
              <a:t>Conversion analytics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07082" y="6317439"/>
            <a:ext cx="2743200" cy="365125"/>
          </a:xfrm>
        </p:spPr>
        <p:txBody>
          <a:bodyPr/>
          <a:lstStyle/>
          <a:p>
            <a:fld id="{89DC39CF-FC38-6441-98A7-0C5C3EA892A8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49149" y="1225095"/>
            <a:ext cx="80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Capture the data necessary to recruit smarter, not harder.</a:t>
            </a: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8341642" y="3859933"/>
            <a:ext cx="2565930" cy="2593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Re-Tweets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Audience Growth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Followers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Ad/URL Clicks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Mentions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Favorites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5111576" y="3912637"/>
            <a:ext cx="2483678" cy="2650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Tx/>
              <a:buBlip>
                <a:blip r:embed="rId3"/>
              </a:buBlip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Talent engagement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Audience engagement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Growth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Demographic data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Experience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Education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Work history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Email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Open rate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Bounce unsubscribe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35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Conversion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endParaRPr lang="en-US" sz="11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43008" y="3197141"/>
            <a:ext cx="229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RESPONSIVE DESIGN CAREER WEBSITE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877776" y="3194183"/>
            <a:ext cx="229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SOCIAL NETWORKING CONTENT</a:t>
            </a:r>
            <a:endParaRPr lang="en-US" sz="1400" b="1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7465" y="3121269"/>
            <a:ext cx="2296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TALENT </a:t>
            </a:r>
          </a:p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COMMUNITY </a:t>
            </a:r>
          </a:p>
          <a:p>
            <a:pPr algn="ctr"/>
            <a:r>
              <a:rPr lang="en-US" sz="14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&amp; CRM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619254" y="2149988"/>
            <a:ext cx="996428" cy="576156"/>
            <a:chOff x="471488" y="2551113"/>
            <a:chExt cx="2505075" cy="1463675"/>
          </a:xfrm>
          <a:solidFill>
            <a:schemeClr val="bg1"/>
          </a:solidFill>
        </p:grpSpPr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471488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6 w 257"/>
                <a:gd name="T3" fmla="*/ 133 h 149"/>
                <a:gd name="T4" fmla="*/ 226 w 257"/>
                <a:gd name="T5" fmla="*/ 2 h 149"/>
                <a:gd name="T6" fmla="*/ 223 w 257"/>
                <a:gd name="T7" fmla="*/ 0 h 149"/>
                <a:gd name="T8" fmla="*/ 34 w 257"/>
                <a:gd name="T9" fmla="*/ 0 h 149"/>
                <a:gd name="T10" fmla="*/ 32 w 257"/>
                <a:gd name="T11" fmla="*/ 2 h 149"/>
                <a:gd name="T12" fmla="*/ 32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4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4 w 257"/>
                <a:gd name="T37" fmla="*/ 13 h 149"/>
                <a:gd name="T38" fmla="*/ 214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6" y="133"/>
                    <a:pt x="226" y="133"/>
                    <a:pt x="226" y="133"/>
                  </a:cubicBezTo>
                  <a:cubicBezTo>
                    <a:pt x="226" y="2"/>
                    <a:pt x="226" y="2"/>
                    <a:pt x="226" y="2"/>
                  </a:cubicBezTo>
                  <a:cubicBezTo>
                    <a:pt x="226" y="1"/>
                    <a:pt x="225" y="0"/>
                    <a:pt x="22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6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4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4" y="13"/>
                    <a:pt x="214" y="13"/>
                    <a:pt x="214" y="13"/>
                  </a:cubicBezTo>
                  <a:lnTo>
                    <a:pt x="21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0" name="Freeform 6"/>
            <p:cNvSpPr>
              <a:spLocks/>
            </p:cNvSpPr>
            <p:nvPr/>
          </p:nvSpPr>
          <p:spPr bwMode="auto">
            <a:xfrm>
              <a:off x="1104901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7" y="24"/>
                    <a:pt x="126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1104900" y="3158594"/>
              <a:ext cx="841806" cy="137353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1104900" y="3355444"/>
              <a:ext cx="841806" cy="137353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1104900" y="3552293"/>
              <a:ext cx="841806" cy="137353"/>
            </a:xfrm>
            <a:custGeom>
              <a:avLst/>
              <a:gdLst>
                <a:gd name="T0" fmla="*/ 72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2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2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2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2" y="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583528" y="2138695"/>
            <a:ext cx="782454" cy="652264"/>
            <a:chOff x="6929438" y="5226050"/>
            <a:chExt cx="1349375" cy="1136651"/>
          </a:xfrm>
          <a:solidFill>
            <a:schemeClr val="bg1"/>
          </a:solidFill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>
              <a:off x="6929438" y="5226050"/>
              <a:ext cx="1073150" cy="914400"/>
            </a:xfrm>
            <a:custGeom>
              <a:avLst/>
              <a:gdLst>
                <a:gd name="T0" fmla="*/ 105 w 121"/>
                <a:gd name="T1" fmla="*/ 81 h 103"/>
                <a:gd name="T2" fmla="*/ 121 w 121"/>
                <a:gd name="T3" fmla="*/ 65 h 103"/>
                <a:gd name="T4" fmla="*/ 121 w 121"/>
                <a:gd name="T5" fmla="*/ 16 h 103"/>
                <a:gd name="T6" fmla="*/ 105 w 121"/>
                <a:gd name="T7" fmla="*/ 0 h 103"/>
                <a:gd name="T8" fmla="*/ 16 w 121"/>
                <a:gd name="T9" fmla="*/ 0 h 103"/>
                <a:gd name="T10" fmla="*/ 0 w 121"/>
                <a:gd name="T11" fmla="*/ 16 h 103"/>
                <a:gd name="T12" fmla="*/ 0 w 121"/>
                <a:gd name="T13" fmla="*/ 65 h 103"/>
                <a:gd name="T14" fmla="*/ 16 w 121"/>
                <a:gd name="T15" fmla="*/ 81 h 103"/>
                <a:gd name="T16" fmla="*/ 27 w 121"/>
                <a:gd name="T17" fmla="*/ 81 h 103"/>
                <a:gd name="T18" fmla="*/ 27 w 121"/>
                <a:gd name="T19" fmla="*/ 98 h 103"/>
                <a:gd name="T20" fmla="*/ 31 w 121"/>
                <a:gd name="T21" fmla="*/ 102 h 103"/>
                <a:gd name="T22" fmla="*/ 36 w 121"/>
                <a:gd name="T23" fmla="*/ 101 h 103"/>
                <a:gd name="T24" fmla="*/ 57 w 121"/>
                <a:gd name="T25" fmla="*/ 81 h 103"/>
                <a:gd name="T26" fmla="*/ 105 w 121"/>
                <a:gd name="T27" fmla="*/ 8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03">
                  <a:moveTo>
                    <a:pt x="105" y="81"/>
                  </a:moveTo>
                  <a:cubicBezTo>
                    <a:pt x="114" y="81"/>
                    <a:pt x="121" y="74"/>
                    <a:pt x="121" y="6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7"/>
                    <a:pt x="114" y="0"/>
                    <a:pt x="10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4"/>
                    <a:pt x="7" y="81"/>
                    <a:pt x="16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100"/>
                    <a:pt x="29" y="102"/>
                    <a:pt x="31" y="102"/>
                  </a:cubicBezTo>
                  <a:cubicBezTo>
                    <a:pt x="33" y="103"/>
                    <a:pt x="35" y="102"/>
                    <a:pt x="36" y="101"/>
                  </a:cubicBezTo>
                  <a:cubicBezTo>
                    <a:pt x="57" y="81"/>
                    <a:pt x="57" y="81"/>
                    <a:pt x="57" y="81"/>
                  </a:cubicBezTo>
                  <a:lnTo>
                    <a:pt x="105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7372350" y="5599113"/>
              <a:ext cx="906463" cy="763588"/>
            </a:xfrm>
            <a:custGeom>
              <a:avLst/>
              <a:gdLst>
                <a:gd name="T0" fmla="*/ 87 w 102"/>
                <a:gd name="T1" fmla="*/ 0 h 86"/>
                <a:gd name="T2" fmla="*/ 79 w 102"/>
                <a:gd name="T3" fmla="*/ 0 h 86"/>
                <a:gd name="T4" fmla="*/ 79 w 102"/>
                <a:gd name="T5" fmla="*/ 23 h 86"/>
                <a:gd name="T6" fmla="*/ 55 w 102"/>
                <a:gd name="T7" fmla="*/ 47 h 86"/>
                <a:gd name="T8" fmla="*/ 10 w 102"/>
                <a:gd name="T9" fmla="*/ 47 h 86"/>
                <a:gd name="T10" fmla="*/ 0 w 102"/>
                <a:gd name="T11" fmla="*/ 56 h 86"/>
                <a:gd name="T12" fmla="*/ 14 w 102"/>
                <a:gd name="T13" fmla="*/ 68 h 86"/>
                <a:gd name="T14" fmla="*/ 54 w 102"/>
                <a:gd name="T15" fmla="*/ 68 h 86"/>
                <a:gd name="T16" fmla="*/ 70 w 102"/>
                <a:gd name="T17" fmla="*/ 85 h 86"/>
                <a:gd name="T18" fmla="*/ 76 w 102"/>
                <a:gd name="T19" fmla="*/ 86 h 86"/>
                <a:gd name="T20" fmla="*/ 79 w 102"/>
                <a:gd name="T21" fmla="*/ 81 h 86"/>
                <a:gd name="T22" fmla="*/ 79 w 102"/>
                <a:gd name="T23" fmla="*/ 68 h 86"/>
                <a:gd name="T24" fmla="*/ 87 w 102"/>
                <a:gd name="T25" fmla="*/ 68 h 86"/>
                <a:gd name="T26" fmla="*/ 102 w 102"/>
                <a:gd name="T27" fmla="*/ 54 h 86"/>
                <a:gd name="T28" fmla="*/ 102 w 102"/>
                <a:gd name="T29" fmla="*/ 14 h 86"/>
                <a:gd name="T30" fmla="*/ 87 w 102"/>
                <a:gd name="T3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86">
                  <a:moveTo>
                    <a:pt x="87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6"/>
                    <a:pt x="68" y="47"/>
                    <a:pt x="55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63"/>
                    <a:pt x="7" y="68"/>
                    <a:pt x="14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6"/>
                    <a:pt x="74" y="86"/>
                    <a:pt x="76" y="86"/>
                  </a:cubicBezTo>
                  <a:cubicBezTo>
                    <a:pt x="78" y="85"/>
                    <a:pt x="79" y="83"/>
                    <a:pt x="79" y="81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95" y="68"/>
                    <a:pt x="102" y="62"/>
                    <a:pt x="102" y="5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2" y="6"/>
                    <a:pt x="95" y="0"/>
                    <a:pt x="8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46056" y="2345916"/>
            <a:ext cx="337777" cy="546518"/>
            <a:chOff x="1911245" y="2147340"/>
            <a:chExt cx="299804" cy="490163"/>
          </a:xfrm>
        </p:grpSpPr>
        <p:sp>
          <p:nvSpPr>
            <p:cNvPr id="4" name="Rectangle 3"/>
            <p:cNvSpPr/>
            <p:nvPr/>
          </p:nvSpPr>
          <p:spPr>
            <a:xfrm>
              <a:off x="1911245" y="2147340"/>
              <a:ext cx="299804" cy="49016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6" name="Freeform 24"/>
            <p:cNvSpPr>
              <a:spLocks noEditPoints="1"/>
            </p:cNvSpPr>
            <p:nvPr/>
          </p:nvSpPr>
          <p:spPr bwMode="auto">
            <a:xfrm>
              <a:off x="1942271" y="2180589"/>
              <a:ext cx="240422" cy="422911"/>
            </a:xfrm>
            <a:custGeom>
              <a:avLst/>
              <a:gdLst>
                <a:gd name="T0" fmla="*/ 163 w 186"/>
                <a:gd name="T1" fmla="*/ 0 h 329"/>
                <a:gd name="T2" fmla="*/ 24 w 186"/>
                <a:gd name="T3" fmla="*/ 0 h 329"/>
                <a:gd name="T4" fmla="*/ 0 w 186"/>
                <a:gd name="T5" fmla="*/ 24 h 329"/>
                <a:gd name="T6" fmla="*/ 0 w 186"/>
                <a:gd name="T7" fmla="*/ 305 h 329"/>
                <a:gd name="T8" fmla="*/ 24 w 186"/>
                <a:gd name="T9" fmla="*/ 329 h 329"/>
                <a:gd name="T10" fmla="*/ 163 w 186"/>
                <a:gd name="T11" fmla="*/ 329 h 329"/>
                <a:gd name="T12" fmla="*/ 186 w 186"/>
                <a:gd name="T13" fmla="*/ 305 h 329"/>
                <a:gd name="T14" fmla="*/ 186 w 186"/>
                <a:gd name="T15" fmla="*/ 24 h 329"/>
                <a:gd name="T16" fmla="*/ 163 w 186"/>
                <a:gd name="T17" fmla="*/ 0 h 329"/>
                <a:gd name="T18" fmla="*/ 59 w 186"/>
                <a:gd name="T19" fmla="*/ 15 h 329"/>
                <a:gd name="T20" fmla="*/ 128 w 186"/>
                <a:gd name="T21" fmla="*/ 15 h 329"/>
                <a:gd name="T22" fmla="*/ 131 w 186"/>
                <a:gd name="T23" fmla="*/ 21 h 329"/>
                <a:gd name="T24" fmla="*/ 128 w 186"/>
                <a:gd name="T25" fmla="*/ 26 h 329"/>
                <a:gd name="T26" fmla="*/ 59 w 186"/>
                <a:gd name="T27" fmla="*/ 26 h 329"/>
                <a:gd name="T28" fmla="*/ 56 w 186"/>
                <a:gd name="T29" fmla="*/ 21 h 329"/>
                <a:gd name="T30" fmla="*/ 59 w 186"/>
                <a:gd name="T31" fmla="*/ 15 h 329"/>
                <a:gd name="T32" fmla="*/ 93 w 186"/>
                <a:gd name="T33" fmla="*/ 314 h 329"/>
                <a:gd name="T34" fmla="*/ 78 w 186"/>
                <a:gd name="T35" fmla="*/ 298 h 329"/>
                <a:gd name="T36" fmla="*/ 93 w 186"/>
                <a:gd name="T37" fmla="*/ 283 h 329"/>
                <a:gd name="T38" fmla="*/ 109 w 186"/>
                <a:gd name="T39" fmla="*/ 298 h 329"/>
                <a:gd name="T40" fmla="*/ 93 w 186"/>
                <a:gd name="T41" fmla="*/ 314 h 329"/>
                <a:gd name="T42" fmla="*/ 169 w 186"/>
                <a:gd name="T43" fmla="*/ 273 h 329"/>
                <a:gd name="T44" fmla="*/ 18 w 186"/>
                <a:gd name="T45" fmla="*/ 273 h 329"/>
                <a:gd name="T46" fmla="*/ 18 w 186"/>
                <a:gd name="T47" fmla="*/ 41 h 329"/>
                <a:gd name="T48" fmla="*/ 169 w 186"/>
                <a:gd name="T49" fmla="*/ 41 h 329"/>
                <a:gd name="T50" fmla="*/ 169 w 186"/>
                <a:gd name="T51" fmla="*/ 273 h 329"/>
                <a:gd name="T52" fmla="*/ 169 w 186"/>
                <a:gd name="T53" fmla="*/ 253 h 329"/>
                <a:gd name="T54" fmla="*/ 169 w 186"/>
                <a:gd name="T55" fmla="*/ 25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6" h="329">
                  <a:moveTo>
                    <a:pt x="16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318"/>
                    <a:pt x="11" y="329"/>
                    <a:pt x="24" y="329"/>
                  </a:cubicBezTo>
                  <a:cubicBezTo>
                    <a:pt x="163" y="329"/>
                    <a:pt x="163" y="329"/>
                    <a:pt x="163" y="329"/>
                  </a:cubicBezTo>
                  <a:cubicBezTo>
                    <a:pt x="176" y="329"/>
                    <a:pt x="186" y="318"/>
                    <a:pt x="186" y="305"/>
                  </a:cubicBezTo>
                  <a:cubicBezTo>
                    <a:pt x="186" y="24"/>
                    <a:pt x="186" y="24"/>
                    <a:pt x="186" y="24"/>
                  </a:cubicBezTo>
                  <a:cubicBezTo>
                    <a:pt x="186" y="11"/>
                    <a:pt x="176" y="0"/>
                    <a:pt x="163" y="0"/>
                  </a:cubicBezTo>
                  <a:close/>
                  <a:moveTo>
                    <a:pt x="59" y="15"/>
                  </a:move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31" y="17"/>
                    <a:pt x="131" y="21"/>
                  </a:cubicBezTo>
                  <a:cubicBezTo>
                    <a:pt x="131" y="24"/>
                    <a:pt x="129" y="26"/>
                    <a:pt x="128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6" y="24"/>
                    <a:pt x="56" y="21"/>
                  </a:cubicBezTo>
                  <a:cubicBezTo>
                    <a:pt x="56" y="17"/>
                    <a:pt x="57" y="15"/>
                    <a:pt x="59" y="15"/>
                  </a:cubicBezTo>
                  <a:close/>
                  <a:moveTo>
                    <a:pt x="93" y="314"/>
                  </a:moveTo>
                  <a:cubicBezTo>
                    <a:pt x="85" y="314"/>
                    <a:pt x="78" y="307"/>
                    <a:pt x="78" y="298"/>
                  </a:cubicBezTo>
                  <a:cubicBezTo>
                    <a:pt x="78" y="290"/>
                    <a:pt x="85" y="283"/>
                    <a:pt x="93" y="283"/>
                  </a:cubicBezTo>
                  <a:cubicBezTo>
                    <a:pt x="102" y="283"/>
                    <a:pt x="109" y="290"/>
                    <a:pt x="109" y="298"/>
                  </a:cubicBezTo>
                  <a:cubicBezTo>
                    <a:pt x="109" y="307"/>
                    <a:pt x="102" y="314"/>
                    <a:pt x="93" y="314"/>
                  </a:cubicBezTo>
                  <a:close/>
                  <a:moveTo>
                    <a:pt x="169" y="273"/>
                  </a:moveTo>
                  <a:cubicBezTo>
                    <a:pt x="18" y="273"/>
                    <a:pt x="18" y="273"/>
                    <a:pt x="18" y="27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69" y="41"/>
                    <a:pt x="169" y="41"/>
                    <a:pt x="169" y="41"/>
                  </a:cubicBezTo>
                  <a:lnTo>
                    <a:pt x="169" y="273"/>
                  </a:lnTo>
                  <a:close/>
                  <a:moveTo>
                    <a:pt x="169" y="253"/>
                  </a:moveTo>
                  <a:cubicBezTo>
                    <a:pt x="169" y="253"/>
                    <a:pt x="169" y="253"/>
                    <a:pt x="169" y="25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993900" y="2387600"/>
              <a:ext cx="1365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993900" y="2428875"/>
              <a:ext cx="1365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993900" y="2470150"/>
              <a:ext cx="136525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1995153" y="2270866"/>
              <a:ext cx="135272" cy="82948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7" y="24"/>
                    <a:pt x="126" y="2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31853" y="2041668"/>
            <a:ext cx="859053" cy="849087"/>
            <a:chOff x="2835275" y="2944813"/>
            <a:chExt cx="1279525" cy="1277937"/>
          </a:xfrm>
        </p:grpSpPr>
        <p:sp>
          <p:nvSpPr>
            <p:cNvPr id="35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4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4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901" y="487435"/>
            <a:ext cx="7886700" cy="7923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Flexible options for any budget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37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0127" y="6455449"/>
            <a:ext cx="5029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*Job Wrapping and SEO Campaigns can be added for an additional </a:t>
            </a:r>
            <a:r>
              <a:rPr lang="en-US" sz="800" i="1">
                <a:solidFill>
                  <a:schemeClr val="tx1">
                    <a:lumMod val="50000"/>
                    <a:lumOff val="50000"/>
                  </a:schemeClr>
                </a:solidFill>
              </a:rPr>
              <a:t>charge.                      </a:t>
            </a:r>
            <a:endParaRPr lang="en-US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841226"/>
              </p:ext>
            </p:extLst>
          </p:nvPr>
        </p:nvGraphicFramePr>
        <p:xfrm>
          <a:off x="1668680" y="1456096"/>
          <a:ext cx="8554819" cy="4900254"/>
        </p:xfrm>
        <a:graphic>
          <a:graphicData uri="http://schemas.openxmlformats.org/drawingml/2006/table">
            <a:tbl>
              <a:tblPr/>
              <a:tblGrid>
                <a:gridCol w="1327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383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5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41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00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1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SOLUTION </a:t>
                      </a:r>
                    </a:p>
                  </a:txBody>
                  <a:tcPr marL="7022" marR="7022" marT="70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FEATURES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STANDARD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PREMIUM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DELUXE 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87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Career </a:t>
                      </a:r>
                      <a:b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Website 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Responsive Designed Career Site with ATS Integration for job search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Franklin Gothic Book"/>
                      </a:endParaRPr>
                    </a:p>
                  </a:txBody>
                  <a:tcPr marT="54864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Employer content such as benefits and culture with video/audio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28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SEO Landing Pages with distribution feed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Responsive and SEO-friendly landing pages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XML feed for distribution </a:t>
                      </a:r>
                      <a:r>
                        <a:rPr lang="en-US" sz="95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  </a:t>
                      </a:r>
                      <a:r>
                        <a:rPr lang="en-US" sz="950" b="0" i="0" u="none" strike="noStrike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MassLive.com</a:t>
                      </a:r>
                      <a:r>
                        <a:rPr lang="en-US" sz="95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job </a:t>
                      </a:r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board and job aggregators*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4048">
                <a:tc vMerge="1"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Multiple calls to action for ATS and if purchased Talent Community 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0875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Networking Integration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Facebook Job Board - Facebook job search app 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8144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Franklin Gothic Book"/>
                      </a:endParaRPr>
                    </a:p>
                  </a:txBody>
                  <a:tcPr marT="54864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Twitter Job Feed - Career Twitter page with optimized job feed 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0875">
                <a:tc rowSpan="5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Talent Community </a:t>
                      </a:r>
                      <a:b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and CRM </a:t>
                      </a:r>
                    </a:p>
                    <a:p>
                      <a:pPr algn="l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Secure candidate profiles and data storage 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ATS integrated job matching/messaging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media talent profile creation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Custom profile templates, tags and email templates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36576" marB="3657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Recruiter alerts for qualified candidates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0875">
                <a:tc rowSpan="4"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Mobile Apply </a:t>
                      </a:r>
                    </a:p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Formats all ATS questions for mobile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Franklin Gothic Book"/>
                      </a:endParaRPr>
                    </a:p>
                  </a:txBody>
                  <a:tcPr marT="54864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apply functionality, and resume upload via Dropbox/Google Drive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54864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Social and email share of jobs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0875"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Book"/>
                      </a:endParaRPr>
                    </a:p>
                  </a:txBody>
                  <a:tcPr marT="54864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Google maps API integration for geo-targeted jobs and commuter time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1912039"/>
            <a:ext cx="160123" cy="160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2155273"/>
            <a:ext cx="160123" cy="160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2456870"/>
            <a:ext cx="160123" cy="160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2736614"/>
            <a:ext cx="160123" cy="160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961" y="3039429"/>
            <a:ext cx="160123" cy="160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3312508"/>
            <a:ext cx="160123" cy="1601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700" y="3681223"/>
            <a:ext cx="160123" cy="1601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1906993"/>
            <a:ext cx="160123" cy="1601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2150227"/>
            <a:ext cx="160123" cy="1601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2461778"/>
            <a:ext cx="160123" cy="1601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2731568"/>
            <a:ext cx="160123" cy="1601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3044340"/>
            <a:ext cx="160123" cy="1601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3355297"/>
            <a:ext cx="160123" cy="1601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3676177"/>
            <a:ext cx="160123" cy="1601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1936490"/>
            <a:ext cx="160123" cy="160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2179724"/>
            <a:ext cx="160123" cy="1601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2440116"/>
            <a:ext cx="160123" cy="1601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2761065"/>
            <a:ext cx="160123" cy="1601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3073837"/>
            <a:ext cx="160123" cy="1601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3334229"/>
            <a:ext cx="160123" cy="1601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3676177"/>
            <a:ext cx="160123" cy="1601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4" y="3976996"/>
            <a:ext cx="160123" cy="160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4239561"/>
            <a:ext cx="160123" cy="160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4516409"/>
            <a:ext cx="160123" cy="1601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4783825"/>
            <a:ext cx="160123" cy="1601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5044796"/>
            <a:ext cx="160123" cy="16012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5329582"/>
            <a:ext cx="160123" cy="1601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5593168"/>
            <a:ext cx="160123" cy="1601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5871296"/>
            <a:ext cx="160123" cy="1601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13" y="6156082"/>
            <a:ext cx="160123" cy="1601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3962304"/>
            <a:ext cx="160123" cy="1601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4243593"/>
            <a:ext cx="160123" cy="1601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4540816"/>
            <a:ext cx="160123" cy="1601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4797196"/>
            <a:ext cx="160123" cy="1601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395" y="5058880"/>
            <a:ext cx="160123" cy="1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14784" r="18571" b="2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21062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0360" y="2614823"/>
            <a:ext cx="4551280" cy="162835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VISIBILITY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8637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395" y="466124"/>
            <a:ext cx="7820869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Candidate 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395" y="1365268"/>
            <a:ext cx="10184105" cy="435133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Whether you are looking to raise general awareness of your company or target a specific pool of candidates, our 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Display Advertising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solutions offer a level of flexibility and customization to suit any need or budget</a:t>
            </a:r>
          </a:p>
          <a:p>
            <a:pPr>
              <a:spcBef>
                <a:spcPct val="0"/>
              </a:spcBef>
            </a:pP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With high impact options and advanced 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Candidate Targeting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capabilities, your message is sure to hit its mark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3" descr="C:\Users\mfranti\Box Sync\Madeline_Old H Drive\Images &amp; stock photos\graphics and backgrounds\strategy ge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47" y="3171960"/>
            <a:ext cx="8204200" cy="318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269" y="55469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A Local Leader with National Strength </a:t>
            </a:r>
            <a: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5793" y="6368435"/>
            <a:ext cx="2743200" cy="365125"/>
          </a:xfrm>
        </p:spPr>
        <p:txBody>
          <a:bodyPr/>
          <a:lstStyle/>
          <a:p>
            <a:fld id="{89DC39CF-FC38-6441-98A7-0C5C3EA892A8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72845" y="5043144"/>
            <a:ext cx="5973763" cy="1495654"/>
            <a:chOff x="-397060" y="1636504"/>
            <a:chExt cx="12421949" cy="3110089"/>
          </a:xfrm>
        </p:grpSpPr>
        <p:grpSp>
          <p:nvGrpSpPr>
            <p:cNvPr id="32" name="Group 31"/>
            <p:cNvGrpSpPr/>
            <p:nvPr/>
          </p:nvGrpSpPr>
          <p:grpSpPr>
            <a:xfrm>
              <a:off x="-397060" y="1659636"/>
              <a:ext cx="6376303" cy="2366759"/>
              <a:chOff x="7808092" y="3647807"/>
              <a:chExt cx="4093131" cy="151929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08092" y="4186827"/>
                <a:ext cx="2378326" cy="874852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9454522" y="3647807"/>
                <a:ext cx="2446701" cy="1315509"/>
              </a:xfrm>
              <a:prstGeom prst="rect">
                <a:avLst/>
              </a:prstGeom>
              <a:noFill/>
              <a:ln>
                <a:solidFill>
                  <a:schemeClr val="bg1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2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  <a:ea typeface="Source Sans Pro" charset="0"/>
                  <a:cs typeface="Source Sans Pro" charset="0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61852" y="4523328"/>
                <a:ext cx="1067990" cy="64377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6875659" y="1636504"/>
              <a:ext cx="5149230" cy="3110089"/>
              <a:chOff x="9748608" y="935600"/>
              <a:chExt cx="3172206" cy="191598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48608" y="935600"/>
                <a:ext cx="1915984" cy="191598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106168" y="1581092"/>
                <a:ext cx="814646" cy="814646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6738749" y="1644485"/>
            <a:ext cx="3476195" cy="1579876"/>
            <a:chOff x="6710361" y="803277"/>
            <a:chExt cx="3518666" cy="1599180"/>
          </a:xfrm>
        </p:grpSpPr>
        <p:pic>
          <p:nvPicPr>
            <p:cNvPr id="9" name="Picture 8" descr="http://upload.wikimedia.org/wikipedia/commons/0/08/Conde_Nast_logo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161" y="803277"/>
              <a:ext cx="1947866" cy="973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581" y="1766871"/>
              <a:ext cx="1655136" cy="457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361" y="1099429"/>
              <a:ext cx="1241350" cy="457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4348" y="1945256"/>
              <a:ext cx="960582" cy="45720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033" y="2510391"/>
            <a:ext cx="852907" cy="51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5141" t="8632" r="82704" b="12954"/>
          <a:stretch/>
        </p:blipFill>
        <p:spPr>
          <a:xfrm>
            <a:off x="5038295" y="3531288"/>
            <a:ext cx="523668" cy="714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82" y="1912472"/>
            <a:ext cx="903442" cy="4517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280" y="1950676"/>
            <a:ext cx="1237949" cy="32627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8519" y="1859594"/>
            <a:ext cx="935420" cy="35506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69316" y="3897353"/>
            <a:ext cx="1277254" cy="2724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1694" y="2658400"/>
            <a:ext cx="822095" cy="4580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14881" y="3571704"/>
            <a:ext cx="1115278" cy="4944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8"/>
          <a:srcRect b="23803"/>
          <a:stretch/>
        </p:blipFill>
        <p:spPr>
          <a:xfrm>
            <a:off x="1778570" y="3315421"/>
            <a:ext cx="1658749" cy="2907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6305" y="2789650"/>
            <a:ext cx="1031458" cy="41774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69165"/>
              </p:ext>
            </p:extLst>
          </p:nvPr>
        </p:nvGraphicFramePr>
        <p:xfrm>
          <a:off x="1756075" y="1388746"/>
          <a:ext cx="865936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96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79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LOCAL FOOT</a:t>
                      </a:r>
                      <a:r>
                        <a:rPr lang="en-US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PRINT</a:t>
                      </a:r>
                      <a:endParaRPr lang="en-US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NATIONAL AFFILIATES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934252"/>
              </p:ext>
            </p:extLst>
          </p:nvPr>
        </p:nvGraphicFramePr>
        <p:xfrm>
          <a:off x="3037759" y="5103770"/>
          <a:ext cx="609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DIGITAL</a:t>
                      </a:r>
                      <a:r>
                        <a:rPr lang="en-US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PARTNERS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61" y="3510600"/>
            <a:ext cx="1077229" cy="3595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637" y="3362743"/>
            <a:ext cx="1320511" cy="3103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54" y="4154139"/>
            <a:ext cx="1368333" cy="303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23231" y="554695"/>
            <a:ext cx="1660638" cy="63034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440" y="179005"/>
            <a:ext cx="7245351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How our data helps you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4218" y="6290529"/>
            <a:ext cx="2743200" cy="365125"/>
          </a:xfrm>
        </p:spPr>
        <p:txBody>
          <a:bodyPr/>
          <a:lstStyle/>
          <a:p>
            <a:fld id="{89DC39CF-FC38-6441-98A7-0C5C3EA892A8}" type="slidenum"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40</a:t>
            </a:fld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1100" y="759449"/>
            <a:ext cx="2569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AAAC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1AAAC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1AAAC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Location</a:t>
            </a: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Social Influencers</a:t>
            </a: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99933" y="690082"/>
            <a:ext cx="2517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1AAAC2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 smtClean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Ad interaction:</a:t>
            </a:r>
          </a:p>
          <a:p>
            <a:pPr algn="r"/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view, click</a:t>
            </a: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r"/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7" name="Elbow Connector 26"/>
          <p:cNvCxnSpPr/>
          <p:nvPr/>
        </p:nvCxnSpPr>
        <p:spPr>
          <a:xfrm flipV="1">
            <a:off x="2911062" y="1195161"/>
            <a:ext cx="1562278" cy="577597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3806474" y="1985563"/>
            <a:ext cx="666867" cy="378191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flipV="1">
            <a:off x="2648622" y="2656835"/>
            <a:ext cx="1711687" cy="404034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0800000">
            <a:off x="8800012" y="1089487"/>
            <a:ext cx="836022" cy="832786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 rot="10800000">
            <a:off x="8686981" y="2327454"/>
            <a:ext cx="852773" cy="796290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59681"/>
          <a:stretch/>
        </p:blipFill>
        <p:spPr>
          <a:xfrm>
            <a:off x="4484753" y="1014391"/>
            <a:ext cx="4190814" cy="54746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48" y="4689049"/>
            <a:ext cx="3234294" cy="1966605"/>
          </a:xfrm>
          <a:prstGeom prst="rect">
            <a:avLst/>
          </a:prstGeom>
        </p:spPr>
      </p:pic>
      <p:cxnSp>
        <p:nvCxnSpPr>
          <p:cNvPr id="46" name="Elbow Connector 45"/>
          <p:cNvCxnSpPr/>
          <p:nvPr/>
        </p:nvCxnSpPr>
        <p:spPr>
          <a:xfrm rot="16200000" flipH="1">
            <a:off x="3053955" y="3860157"/>
            <a:ext cx="1032282" cy="739897"/>
          </a:xfrm>
          <a:prstGeom prst="bentConnector3">
            <a:avLst>
              <a:gd name="adj1" fmla="val 50000"/>
            </a:avLst>
          </a:prstGeom>
          <a:ln w="19050">
            <a:solidFill>
              <a:srgbClr val="0A4E62"/>
            </a:solidFill>
            <a:prstDash val="sysDot"/>
            <a:miter lim="800000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684911" y="3062758"/>
            <a:ext cx="196644" cy="1730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449" y="1814756"/>
            <a:ext cx="1060894" cy="8840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39754" y="1737608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 Search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6028" y="2833489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Share</a:t>
            </a:r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5420" y="3320961"/>
            <a:ext cx="179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Comments</a:t>
            </a:r>
            <a:endParaRPr lang="en-US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674" y="466497"/>
            <a:ext cx="8888526" cy="7923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Multi-Platform Targeting Capabilities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41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3316" y="6457621"/>
            <a:ext cx="5029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*Job Wrapping and SEO Campaigns can be added for an additional charge.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91992"/>
              </p:ext>
            </p:extLst>
          </p:nvPr>
        </p:nvGraphicFramePr>
        <p:xfrm>
          <a:off x="1930399" y="1574795"/>
          <a:ext cx="8240250" cy="4588186"/>
        </p:xfrm>
        <a:graphic>
          <a:graphicData uri="http://schemas.openxmlformats.org/drawingml/2006/table">
            <a:tbl>
              <a:tblPr/>
              <a:tblGrid>
                <a:gridCol w="43142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06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06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96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49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8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TARGETING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DESKTOP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STANDARD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PREMIUM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DELUXE 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GEO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DMA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434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State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City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Zip</a:t>
                      </a:r>
                      <a:endParaRPr lang="en-US" sz="95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Demo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Gender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Age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HHI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Content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Site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Section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1727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Page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404" y="2132410"/>
            <a:ext cx="171488" cy="171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2450689"/>
            <a:ext cx="171488" cy="171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404" y="2413452"/>
            <a:ext cx="171488" cy="1714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2134922"/>
            <a:ext cx="171488" cy="171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2450689"/>
            <a:ext cx="171488" cy="171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2450689"/>
            <a:ext cx="171488" cy="1714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56" y="2757750"/>
            <a:ext cx="171488" cy="17148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404" y="2757750"/>
            <a:ext cx="171488" cy="1714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642" y="2766234"/>
            <a:ext cx="171488" cy="17148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2780793"/>
            <a:ext cx="171488" cy="1714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3073706"/>
            <a:ext cx="171488" cy="1714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56" y="3074956"/>
            <a:ext cx="171488" cy="17148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3081779"/>
            <a:ext cx="171488" cy="17148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3080915"/>
            <a:ext cx="171488" cy="17148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56" y="3381807"/>
            <a:ext cx="171488" cy="17148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56" y="3380673"/>
            <a:ext cx="171488" cy="17148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234" y="3390505"/>
            <a:ext cx="171488" cy="1714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4029628"/>
            <a:ext cx="171488" cy="17148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56" y="4026449"/>
            <a:ext cx="171488" cy="17148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56" y="4029628"/>
            <a:ext cx="171488" cy="1714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4029628"/>
            <a:ext cx="171488" cy="17148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3386477"/>
            <a:ext cx="171488" cy="1714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4659025"/>
            <a:ext cx="171488" cy="17148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56" y="4328116"/>
            <a:ext cx="171488" cy="17148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4338338"/>
            <a:ext cx="171488" cy="17148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4366275"/>
            <a:ext cx="171488" cy="17148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4334494"/>
            <a:ext cx="171488" cy="1714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56" y="4654152"/>
            <a:ext cx="171488" cy="17148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4654152"/>
            <a:ext cx="171488" cy="1714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4659025"/>
            <a:ext cx="171488" cy="17148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56" y="5310381"/>
            <a:ext cx="171488" cy="17148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307" y="5272344"/>
            <a:ext cx="171488" cy="17148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29" y="5283904"/>
            <a:ext cx="171488" cy="17148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5283904"/>
            <a:ext cx="171488" cy="1714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5618091"/>
            <a:ext cx="171488" cy="17148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404" y="5596781"/>
            <a:ext cx="171488" cy="17148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03" y="5614230"/>
            <a:ext cx="171488" cy="17148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5614230"/>
            <a:ext cx="171488" cy="1714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456" y="5890536"/>
            <a:ext cx="171488" cy="17148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307" y="5890536"/>
            <a:ext cx="171488" cy="17148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003" y="5888605"/>
            <a:ext cx="171488" cy="17148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941" y="5893343"/>
            <a:ext cx="171488" cy="1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005" y="468074"/>
            <a:ext cx="9005774" cy="7923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Multi-Platform Targeting Capabilities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98544"/>
              </p:ext>
            </p:extLst>
          </p:nvPr>
        </p:nvGraphicFramePr>
        <p:xfrm>
          <a:off x="1943099" y="1503424"/>
          <a:ext cx="8229600" cy="4351275"/>
        </p:xfrm>
        <a:graphic>
          <a:graphicData uri="http://schemas.openxmlformats.org/drawingml/2006/table">
            <a:tbl>
              <a:tblPr/>
              <a:tblGrid>
                <a:gridCol w="4308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93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93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83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37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045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TARGETING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DESKTOP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STANDARD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PREMIUM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DELUXE  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Behavioral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Actions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863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Interest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Intent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Other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Day-Part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Frequency Cap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OS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Device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Browser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Re-messaging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5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2042932"/>
            <a:ext cx="219262" cy="219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2418176"/>
            <a:ext cx="219262" cy="2192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2407793"/>
            <a:ext cx="219262" cy="219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2048385"/>
            <a:ext cx="219262" cy="2192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2415421"/>
            <a:ext cx="219262" cy="2192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5597716"/>
            <a:ext cx="219262" cy="2192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2756747"/>
            <a:ext cx="219262" cy="21926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919" y="2745797"/>
            <a:ext cx="219262" cy="21926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2751834"/>
            <a:ext cx="219262" cy="219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2415835"/>
            <a:ext cx="219262" cy="2192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3095144"/>
            <a:ext cx="219262" cy="21926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3095144"/>
            <a:ext cx="219262" cy="21926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3095144"/>
            <a:ext cx="219262" cy="21926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2750809"/>
            <a:ext cx="219262" cy="21926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4163139"/>
            <a:ext cx="219262" cy="21926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4163140"/>
            <a:ext cx="219262" cy="21926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4171451"/>
            <a:ext cx="219262" cy="21926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3799740"/>
            <a:ext cx="219262" cy="21926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060" y="4541597"/>
            <a:ext cx="219262" cy="21926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4541597"/>
            <a:ext cx="219262" cy="21926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4539157"/>
            <a:ext cx="219262" cy="21926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4165566"/>
            <a:ext cx="219262" cy="21926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4864464"/>
            <a:ext cx="219262" cy="2192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4864464"/>
            <a:ext cx="219262" cy="21926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4864464"/>
            <a:ext cx="219262" cy="21926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4539157"/>
            <a:ext cx="219262" cy="21926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5593440"/>
            <a:ext cx="219262" cy="21926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751" y="5597716"/>
            <a:ext cx="219262" cy="219262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5597716"/>
            <a:ext cx="219262" cy="219262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5231090"/>
            <a:ext cx="219262" cy="21926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5231090"/>
            <a:ext cx="219262" cy="21926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751" y="5231090"/>
            <a:ext cx="219262" cy="21926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5231090"/>
            <a:ext cx="219262" cy="21926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4870634"/>
            <a:ext cx="219262" cy="219262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427" y="3808609"/>
            <a:ext cx="219262" cy="21926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633" y="3799740"/>
            <a:ext cx="219262" cy="219262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76" y="3805330"/>
            <a:ext cx="219262" cy="21926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ED1C2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190" y="3095144"/>
            <a:ext cx="219262" cy="2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389" y="486250"/>
            <a:ext cx="7820869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Display</a:t>
            </a:r>
            <a:r>
              <a:rPr lang="en-US" sz="4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389" y="1299803"/>
            <a:ext cx="5087111" cy="4128963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spcAft>
                <a:spcPts val="25"/>
              </a:spcAft>
              <a:buNone/>
              <a:defRPr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Attract passive and active jobseekers with eye-catching ads that give your business prominence on the  homepage, content pages, run-of-site or job section homepage.*</a:t>
            </a:r>
          </a:p>
          <a:p>
            <a:pPr marL="0" indent="0">
              <a:spcBef>
                <a:spcPct val="0"/>
              </a:spcBef>
              <a:spcAft>
                <a:spcPts val="25"/>
              </a:spcAft>
              <a:buNone/>
              <a:defRPr/>
            </a:pPr>
            <a:endParaRPr lang="en-US" sz="1750" b="1" dirty="0">
              <a:solidFill>
                <a:srgbClr val="5B9BD5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spcBef>
                <a:spcPct val="0"/>
              </a:spcBef>
              <a:spcAft>
                <a:spcPts val="25"/>
              </a:spcAft>
              <a:buNone/>
              <a:defRPr/>
            </a:pPr>
            <a:r>
              <a:rPr lang="en-US" sz="175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Standard Units*</a:t>
            </a:r>
            <a:endParaRPr lang="en-US" sz="175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515937" lvl="1" indent="-285750">
              <a:spcBef>
                <a:spcPct val="0"/>
              </a:spcBef>
              <a:spcAft>
                <a:spcPts val="25"/>
              </a:spcAft>
              <a:buFont typeface="Arial" charset="0"/>
              <a:buChar char="•"/>
              <a:defRPr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Leaderboard 728x90 </a:t>
            </a:r>
          </a:p>
          <a:p>
            <a:pPr marL="515937" lvl="1" indent="-285750">
              <a:spcBef>
                <a:spcPct val="0"/>
              </a:spcBef>
              <a:spcAft>
                <a:spcPts val="25"/>
              </a:spcAft>
              <a:buFont typeface="Arial" charset="0"/>
              <a:buChar char="•"/>
              <a:defRPr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Rectangle 300x250</a:t>
            </a:r>
          </a:p>
          <a:p>
            <a:pPr marL="515937" lvl="1" indent="-285750">
              <a:spcBef>
                <a:spcPct val="0"/>
              </a:spcBef>
              <a:spcAft>
                <a:spcPts val="25"/>
              </a:spcAft>
              <a:buFont typeface="Arial" charset="0"/>
              <a:buChar char="•"/>
              <a:defRPr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Skyscraper 160x600</a:t>
            </a:r>
          </a:p>
          <a:p>
            <a:pPr marL="515937" lvl="1" indent="-285750">
              <a:spcBef>
                <a:spcPct val="0"/>
              </a:spcBef>
              <a:spcAft>
                <a:spcPts val="25"/>
              </a:spcAft>
              <a:buFont typeface="Arial" charset="0"/>
              <a:buChar char="•"/>
              <a:defRPr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Half Page Rectangle 300x600 </a:t>
            </a:r>
          </a:p>
          <a:p>
            <a:pPr lvl="1">
              <a:spcBef>
                <a:spcPct val="0"/>
              </a:spcBef>
              <a:spcAft>
                <a:spcPts val="25"/>
              </a:spcAft>
              <a:defRPr/>
            </a:pPr>
            <a:endParaRPr lang="en-US" sz="175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>
              <a:spcBef>
                <a:spcPct val="0"/>
              </a:spcBef>
              <a:spcAft>
                <a:spcPts val="25"/>
              </a:spcAft>
              <a:buNone/>
            </a:pPr>
            <a:r>
              <a:rPr lang="en-US" sz="175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Rich Media</a:t>
            </a:r>
          </a:p>
          <a:p>
            <a:pPr marL="0" indent="0">
              <a:spcBef>
                <a:spcPct val="0"/>
              </a:spcBef>
              <a:spcAft>
                <a:spcPts val="25"/>
              </a:spcAft>
              <a:buNone/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Leverage the power of animation, audio or video for greater engagement and higher ROI</a:t>
            </a:r>
          </a:p>
          <a:p>
            <a:pPr marL="0" indent="0">
              <a:spcBef>
                <a:spcPts val="1200"/>
              </a:spcBef>
              <a:spcAft>
                <a:spcPts val="25"/>
              </a:spcAft>
              <a:buNone/>
            </a:pPr>
            <a:r>
              <a:rPr lang="en-US" sz="175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Section Impact Units</a:t>
            </a:r>
          </a:p>
          <a:p>
            <a:pPr marL="550862" indent="-285750">
              <a:spcBef>
                <a:spcPct val="0"/>
              </a:spcBef>
              <a:spcAft>
                <a:spcPts val="25"/>
              </a:spcAft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Takeover</a:t>
            </a:r>
          </a:p>
          <a:p>
            <a:pPr marL="550862" indent="-285750">
              <a:spcBef>
                <a:spcPct val="0"/>
              </a:spcBef>
              <a:spcAft>
                <a:spcPts val="25"/>
              </a:spcAft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Sliding Billboard</a:t>
            </a:r>
          </a:p>
          <a:p>
            <a:pPr marL="550862" indent="-285750">
              <a:spcBef>
                <a:spcPct val="0"/>
              </a:spcBef>
              <a:spcAft>
                <a:spcPts val="25"/>
              </a:spcAft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Corner Peel</a:t>
            </a:r>
          </a:p>
          <a:p>
            <a:pPr marL="550862" indent="-285750">
              <a:spcBef>
                <a:spcPct val="0"/>
              </a:spcBef>
              <a:spcAft>
                <a:spcPts val="25"/>
              </a:spcAft>
            </a:pPr>
            <a:r>
              <a:rPr lang="en-US" sz="1750" dirty="0">
                <a:latin typeface="Helvetica Neue" charset="0"/>
                <a:ea typeface="Helvetica Neue" charset="0"/>
                <a:cs typeface="Helvetica Neue" charset="0"/>
              </a:rPr>
              <a:t>Ovation 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0424" y="6365288"/>
            <a:ext cx="488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5"/>
              </a:spcAft>
              <a:defRPr/>
            </a:pP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*Static</a:t>
            </a:r>
            <a:r>
              <a:rPr lang="en-US" sz="1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and/or animated IAB standard sizes. Ads are not served on the jobs search results page nor jobs detail page.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10"/>
          <a:stretch/>
        </p:blipFill>
        <p:spPr>
          <a:xfrm>
            <a:off x="6048462" y="761299"/>
            <a:ext cx="4835438" cy="52059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14090" y="572329"/>
            <a:ext cx="3504181" cy="752617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14038" y="1769133"/>
            <a:ext cx="1584659" cy="1324884"/>
          </a:xfrm>
          <a:prstGeom prst="rect">
            <a:avLst/>
          </a:prstGeom>
          <a:noFill/>
          <a:ln w="381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64" y="774362"/>
            <a:ext cx="2819404" cy="348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7" y="1879283"/>
            <a:ext cx="1325502" cy="11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98" y="420683"/>
            <a:ext cx="10515600" cy="94007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Re-messaging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9582" y="6347437"/>
            <a:ext cx="2057400" cy="3313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4" name="TextBox 40"/>
          <p:cNvSpPr txBox="1">
            <a:spLocks noChangeArrowheads="1"/>
          </p:cNvSpPr>
          <p:nvPr/>
        </p:nvSpPr>
        <p:spPr bwMode="auto">
          <a:xfrm>
            <a:off x="3839293" y="5037446"/>
            <a:ext cx="2023819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anchor="t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13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BEHAVIORAL</a:t>
            </a:r>
            <a:r>
              <a:rPr lang="en-US" sz="1300" b="1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300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Zero </a:t>
            </a:r>
            <a:r>
              <a:rPr lang="en-US" sz="1300">
                <a:latin typeface="Helvetica Neue" charset="0"/>
                <a:ea typeface="Helvetica Neue" charset="0"/>
                <a:cs typeface="Helvetica Neue" charset="0"/>
              </a:rPr>
              <a:t>in </a:t>
            </a:r>
            <a:r>
              <a:rPr lang="en-US" sz="1300" smtClean="0">
                <a:latin typeface="Helvetica Neue" charset="0"/>
                <a:ea typeface="Helvetica Neue" charset="0"/>
                <a:cs typeface="Helvetica Neue" charset="0"/>
              </a:rPr>
              <a:t>on websites </a:t>
            </a: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your target audience as visited recently or frequently</a:t>
            </a:r>
          </a:p>
        </p:txBody>
      </p:sp>
      <p:sp>
        <p:nvSpPr>
          <p:cNvPr id="65" name="TextBox 44"/>
          <p:cNvSpPr txBox="1">
            <a:spLocks noChangeArrowheads="1"/>
          </p:cNvSpPr>
          <p:nvPr/>
        </p:nvSpPr>
        <p:spPr bwMode="auto">
          <a:xfrm>
            <a:off x="8671140" y="5037446"/>
            <a:ext cx="1821772" cy="11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anchor="t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1300" b="1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>REMESSAGING</a:t>
            </a:r>
            <a:r>
              <a:rPr lang="en-US" sz="1300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300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Present your ad again to your target on our premium partner networks</a:t>
            </a:r>
          </a:p>
        </p:txBody>
      </p:sp>
      <p:sp>
        <p:nvSpPr>
          <p:cNvPr id="68" name="TextBox 42"/>
          <p:cNvSpPr txBox="1">
            <a:spLocks noChangeArrowheads="1"/>
          </p:cNvSpPr>
          <p:nvPr/>
        </p:nvSpPr>
        <p:spPr bwMode="auto">
          <a:xfrm>
            <a:off x="1520595" y="5093233"/>
            <a:ext cx="1783487" cy="97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anchor="t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13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GEO</a:t>
            </a:r>
            <a:br>
              <a:rPr lang="en-US" sz="13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Target candidates by location (ZIP code, state, region, DMA)</a:t>
            </a:r>
          </a:p>
        </p:txBody>
      </p:sp>
      <p:sp>
        <p:nvSpPr>
          <p:cNvPr id="69" name="TextBox 43"/>
          <p:cNvSpPr txBox="1">
            <a:spLocks noChangeArrowheads="1"/>
          </p:cNvSpPr>
          <p:nvPr/>
        </p:nvSpPr>
        <p:spPr bwMode="auto">
          <a:xfrm>
            <a:off x="6256979" y="5001311"/>
            <a:ext cx="1906250" cy="11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anchor="t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sz="1300" b="1" dirty="0">
                <a:solidFill>
                  <a:srgbClr val="5B9BD5"/>
                </a:solidFill>
                <a:latin typeface="Helvetica Neue" charset="0"/>
                <a:ea typeface="Helvetica Neue" charset="0"/>
                <a:cs typeface="Helvetica Neue" charset="0"/>
              </a:rPr>
              <a:t>CONTENT</a:t>
            </a:r>
            <a:r>
              <a:rPr lang="en-US" sz="1300" b="1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300" b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300" dirty="0">
                <a:latin typeface="Helvetica Neue" charset="0"/>
                <a:ea typeface="Helvetica Neue" charset="0"/>
                <a:cs typeface="Helvetica Neue" charset="0"/>
              </a:rPr>
              <a:t>Get your target’s attention by reaching them where they’re most engaged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76"/>
          <a:stretch/>
        </p:blipFill>
        <p:spPr>
          <a:xfrm>
            <a:off x="1926718" y="1307940"/>
            <a:ext cx="4784234" cy="2569578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380669" y="4475358"/>
            <a:ext cx="2063341" cy="1702950"/>
          </a:xfrm>
          <a:prstGeom prst="rect">
            <a:avLst/>
          </a:prstGeom>
          <a:noFill/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788095" y="4480934"/>
            <a:ext cx="2063341" cy="1702950"/>
          </a:xfrm>
          <a:prstGeom prst="rect">
            <a:avLst/>
          </a:prstGeom>
          <a:noFill/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168444" y="4472879"/>
            <a:ext cx="2063341" cy="1702950"/>
          </a:xfrm>
          <a:prstGeom prst="rect">
            <a:avLst/>
          </a:prstGeom>
          <a:noFill/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551937" y="4472879"/>
            <a:ext cx="2063341" cy="1702950"/>
          </a:xfrm>
          <a:prstGeom prst="rect">
            <a:avLst/>
          </a:prstGeom>
          <a:noFill/>
          <a:ln w="28575">
            <a:solidFill>
              <a:srgbClr val="66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87" name="Group 18"/>
          <p:cNvGrpSpPr>
            <a:grpSpLocks noChangeAspect="1"/>
          </p:cNvGrpSpPr>
          <p:nvPr/>
        </p:nvGrpSpPr>
        <p:grpSpPr bwMode="auto">
          <a:xfrm>
            <a:off x="9312326" y="4532800"/>
            <a:ext cx="530174" cy="545619"/>
            <a:chOff x="3245" y="2253"/>
            <a:chExt cx="1888" cy="1943"/>
          </a:xfrm>
          <a:solidFill>
            <a:srgbClr val="8CB990"/>
          </a:solidFill>
        </p:grpSpPr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3251" y="2253"/>
              <a:ext cx="1882" cy="780"/>
            </a:xfrm>
            <a:custGeom>
              <a:avLst/>
              <a:gdLst>
                <a:gd name="T0" fmla="*/ 337 w 342"/>
                <a:gd name="T1" fmla="*/ 21 h 142"/>
                <a:gd name="T2" fmla="*/ 329 w 342"/>
                <a:gd name="T3" fmla="*/ 22 h 142"/>
                <a:gd name="T4" fmla="*/ 298 w 342"/>
                <a:gd name="T5" fmla="*/ 54 h 142"/>
                <a:gd name="T6" fmla="*/ 172 w 342"/>
                <a:gd name="T7" fmla="*/ 0 h 142"/>
                <a:gd name="T8" fmla="*/ 141 w 342"/>
                <a:gd name="T9" fmla="*/ 3 h 142"/>
                <a:gd name="T10" fmla="*/ 1 w 342"/>
                <a:gd name="T11" fmla="*/ 133 h 142"/>
                <a:gd name="T12" fmla="*/ 2 w 342"/>
                <a:gd name="T13" fmla="*/ 139 h 142"/>
                <a:gd name="T14" fmla="*/ 8 w 342"/>
                <a:gd name="T15" fmla="*/ 142 h 142"/>
                <a:gd name="T16" fmla="*/ 56 w 342"/>
                <a:gd name="T17" fmla="*/ 142 h 142"/>
                <a:gd name="T18" fmla="*/ 63 w 342"/>
                <a:gd name="T19" fmla="*/ 137 h 142"/>
                <a:gd name="T20" fmla="*/ 152 w 342"/>
                <a:gd name="T21" fmla="*/ 62 h 142"/>
                <a:gd name="T22" fmla="*/ 172 w 342"/>
                <a:gd name="T23" fmla="*/ 61 h 142"/>
                <a:gd name="T24" fmla="*/ 255 w 342"/>
                <a:gd name="T25" fmla="*/ 96 h 142"/>
                <a:gd name="T26" fmla="*/ 223 w 342"/>
                <a:gd name="T27" fmla="*/ 128 h 142"/>
                <a:gd name="T28" fmla="*/ 222 w 342"/>
                <a:gd name="T29" fmla="*/ 136 h 142"/>
                <a:gd name="T30" fmla="*/ 229 w 342"/>
                <a:gd name="T31" fmla="*/ 141 h 142"/>
                <a:gd name="T32" fmla="*/ 335 w 342"/>
                <a:gd name="T33" fmla="*/ 141 h 142"/>
                <a:gd name="T34" fmla="*/ 342 w 342"/>
                <a:gd name="T35" fmla="*/ 134 h 142"/>
                <a:gd name="T36" fmla="*/ 342 w 342"/>
                <a:gd name="T37" fmla="*/ 28 h 142"/>
                <a:gd name="T38" fmla="*/ 337 w 342"/>
                <a:gd name="T39" fmla="*/ 21 h 142"/>
                <a:gd name="T40" fmla="*/ 337 w 342"/>
                <a:gd name="T41" fmla="*/ 21 h 142"/>
                <a:gd name="T42" fmla="*/ 337 w 342"/>
                <a:gd name="T43" fmla="*/ 2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2" h="142">
                  <a:moveTo>
                    <a:pt x="337" y="21"/>
                  </a:moveTo>
                  <a:cubicBezTo>
                    <a:pt x="335" y="19"/>
                    <a:pt x="331" y="20"/>
                    <a:pt x="329" y="22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64" y="19"/>
                    <a:pt x="220" y="0"/>
                    <a:pt x="172" y="0"/>
                  </a:cubicBezTo>
                  <a:cubicBezTo>
                    <a:pt x="162" y="0"/>
                    <a:pt x="151" y="1"/>
                    <a:pt x="141" y="3"/>
                  </a:cubicBezTo>
                  <a:cubicBezTo>
                    <a:pt x="73" y="14"/>
                    <a:pt x="18" y="65"/>
                    <a:pt x="1" y="133"/>
                  </a:cubicBezTo>
                  <a:cubicBezTo>
                    <a:pt x="0" y="135"/>
                    <a:pt x="1" y="137"/>
                    <a:pt x="2" y="139"/>
                  </a:cubicBezTo>
                  <a:cubicBezTo>
                    <a:pt x="4" y="141"/>
                    <a:pt x="6" y="142"/>
                    <a:pt x="8" y="142"/>
                  </a:cubicBezTo>
                  <a:cubicBezTo>
                    <a:pt x="56" y="142"/>
                    <a:pt x="56" y="142"/>
                    <a:pt x="56" y="142"/>
                  </a:cubicBezTo>
                  <a:cubicBezTo>
                    <a:pt x="59" y="142"/>
                    <a:pt x="62" y="140"/>
                    <a:pt x="63" y="137"/>
                  </a:cubicBezTo>
                  <a:cubicBezTo>
                    <a:pt x="77" y="99"/>
                    <a:pt x="112" y="69"/>
                    <a:pt x="152" y="62"/>
                  </a:cubicBezTo>
                  <a:cubicBezTo>
                    <a:pt x="158" y="61"/>
                    <a:pt x="165" y="61"/>
                    <a:pt x="172" y="61"/>
                  </a:cubicBezTo>
                  <a:cubicBezTo>
                    <a:pt x="203" y="61"/>
                    <a:pt x="233" y="73"/>
                    <a:pt x="255" y="96"/>
                  </a:cubicBezTo>
                  <a:cubicBezTo>
                    <a:pt x="223" y="128"/>
                    <a:pt x="223" y="128"/>
                    <a:pt x="223" y="128"/>
                  </a:cubicBezTo>
                  <a:cubicBezTo>
                    <a:pt x="221" y="130"/>
                    <a:pt x="220" y="134"/>
                    <a:pt x="222" y="136"/>
                  </a:cubicBezTo>
                  <a:cubicBezTo>
                    <a:pt x="223" y="139"/>
                    <a:pt x="226" y="141"/>
                    <a:pt x="229" y="141"/>
                  </a:cubicBezTo>
                  <a:cubicBezTo>
                    <a:pt x="335" y="141"/>
                    <a:pt x="335" y="141"/>
                    <a:pt x="335" y="141"/>
                  </a:cubicBezTo>
                  <a:cubicBezTo>
                    <a:pt x="339" y="141"/>
                    <a:pt x="342" y="138"/>
                    <a:pt x="342" y="134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42" y="25"/>
                    <a:pt x="340" y="22"/>
                    <a:pt x="337" y="21"/>
                  </a:cubicBezTo>
                  <a:close/>
                  <a:moveTo>
                    <a:pt x="337" y="21"/>
                  </a:moveTo>
                  <a:cubicBezTo>
                    <a:pt x="337" y="21"/>
                    <a:pt x="337" y="21"/>
                    <a:pt x="337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3245" y="3417"/>
              <a:ext cx="1877" cy="779"/>
            </a:xfrm>
            <a:custGeom>
              <a:avLst/>
              <a:gdLst>
                <a:gd name="T0" fmla="*/ 334 w 341"/>
                <a:gd name="T1" fmla="*/ 0 h 142"/>
                <a:gd name="T2" fmla="*/ 286 w 341"/>
                <a:gd name="T3" fmla="*/ 0 h 142"/>
                <a:gd name="T4" fmla="*/ 279 w 341"/>
                <a:gd name="T5" fmla="*/ 5 h 142"/>
                <a:gd name="T6" fmla="*/ 190 w 341"/>
                <a:gd name="T7" fmla="*/ 79 h 142"/>
                <a:gd name="T8" fmla="*/ 170 w 341"/>
                <a:gd name="T9" fmla="*/ 81 h 142"/>
                <a:gd name="T10" fmla="*/ 87 w 341"/>
                <a:gd name="T11" fmla="*/ 45 h 142"/>
                <a:gd name="T12" fmla="*/ 118 w 341"/>
                <a:gd name="T13" fmla="*/ 13 h 142"/>
                <a:gd name="T14" fmla="*/ 120 w 341"/>
                <a:gd name="T15" fmla="*/ 5 h 142"/>
                <a:gd name="T16" fmla="*/ 113 w 341"/>
                <a:gd name="T17" fmla="*/ 1 h 142"/>
                <a:gd name="T18" fmla="*/ 7 w 341"/>
                <a:gd name="T19" fmla="*/ 1 h 142"/>
                <a:gd name="T20" fmla="*/ 0 w 341"/>
                <a:gd name="T21" fmla="*/ 8 h 142"/>
                <a:gd name="T22" fmla="*/ 0 w 341"/>
                <a:gd name="T23" fmla="*/ 114 h 142"/>
                <a:gd name="T24" fmla="*/ 4 w 341"/>
                <a:gd name="T25" fmla="*/ 121 h 142"/>
                <a:gd name="T26" fmla="*/ 13 w 341"/>
                <a:gd name="T27" fmla="*/ 119 h 142"/>
                <a:gd name="T28" fmla="*/ 44 w 341"/>
                <a:gd name="T29" fmla="*/ 88 h 142"/>
                <a:gd name="T30" fmla="*/ 170 w 341"/>
                <a:gd name="T31" fmla="*/ 142 h 142"/>
                <a:gd name="T32" fmla="*/ 200 w 341"/>
                <a:gd name="T33" fmla="*/ 139 h 142"/>
                <a:gd name="T34" fmla="*/ 341 w 341"/>
                <a:gd name="T35" fmla="*/ 9 h 142"/>
                <a:gd name="T36" fmla="*/ 340 w 341"/>
                <a:gd name="T37" fmla="*/ 3 h 142"/>
                <a:gd name="T38" fmla="*/ 334 w 341"/>
                <a:gd name="T39" fmla="*/ 0 h 142"/>
                <a:gd name="T40" fmla="*/ 334 w 341"/>
                <a:gd name="T41" fmla="*/ 0 h 142"/>
                <a:gd name="T42" fmla="*/ 334 w 341"/>
                <a:gd name="T4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1" h="142">
                  <a:moveTo>
                    <a:pt x="334" y="0"/>
                  </a:moveTo>
                  <a:cubicBezTo>
                    <a:pt x="286" y="0"/>
                    <a:pt x="286" y="0"/>
                    <a:pt x="286" y="0"/>
                  </a:cubicBezTo>
                  <a:cubicBezTo>
                    <a:pt x="283" y="0"/>
                    <a:pt x="280" y="2"/>
                    <a:pt x="279" y="5"/>
                  </a:cubicBezTo>
                  <a:cubicBezTo>
                    <a:pt x="265" y="43"/>
                    <a:pt x="230" y="72"/>
                    <a:pt x="190" y="79"/>
                  </a:cubicBezTo>
                  <a:cubicBezTo>
                    <a:pt x="183" y="80"/>
                    <a:pt x="177" y="81"/>
                    <a:pt x="170" y="81"/>
                  </a:cubicBezTo>
                  <a:cubicBezTo>
                    <a:pt x="138" y="81"/>
                    <a:pt x="109" y="68"/>
                    <a:pt x="87" y="45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21" y="11"/>
                    <a:pt x="121" y="8"/>
                    <a:pt x="120" y="5"/>
                  </a:cubicBezTo>
                  <a:cubicBezTo>
                    <a:pt x="119" y="2"/>
                    <a:pt x="116" y="1"/>
                    <a:pt x="113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3" y="1"/>
                    <a:pt x="0" y="4"/>
                    <a:pt x="0" y="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7"/>
                    <a:pt x="2" y="120"/>
                    <a:pt x="4" y="121"/>
                  </a:cubicBezTo>
                  <a:cubicBezTo>
                    <a:pt x="7" y="122"/>
                    <a:pt x="10" y="122"/>
                    <a:pt x="13" y="119"/>
                  </a:cubicBezTo>
                  <a:cubicBezTo>
                    <a:pt x="44" y="88"/>
                    <a:pt x="44" y="88"/>
                    <a:pt x="44" y="88"/>
                  </a:cubicBezTo>
                  <a:cubicBezTo>
                    <a:pt x="77" y="123"/>
                    <a:pt x="122" y="142"/>
                    <a:pt x="170" y="142"/>
                  </a:cubicBezTo>
                  <a:cubicBezTo>
                    <a:pt x="180" y="142"/>
                    <a:pt x="190" y="141"/>
                    <a:pt x="200" y="139"/>
                  </a:cubicBezTo>
                  <a:cubicBezTo>
                    <a:pt x="268" y="127"/>
                    <a:pt x="324" y="76"/>
                    <a:pt x="341" y="9"/>
                  </a:cubicBezTo>
                  <a:cubicBezTo>
                    <a:pt x="341" y="7"/>
                    <a:pt x="341" y="5"/>
                    <a:pt x="340" y="3"/>
                  </a:cubicBezTo>
                  <a:cubicBezTo>
                    <a:pt x="338" y="1"/>
                    <a:pt x="336" y="0"/>
                    <a:pt x="334" y="0"/>
                  </a:cubicBezTo>
                  <a:close/>
                  <a:moveTo>
                    <a:pt x="334" y="0"/>
                  </a:moveTo>
                  <a:cubicBezTo>
                    <a:pt x="334" y="0"/>
                    <a:pt x="334" y="0"/>
                    <a:pt x="3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90" name="Freeform 24"/>
          <p:cNvSpPr>
            <a:spLocks noEditPoints="1"/>
          </p:cNvSpPr>
          <p:nvPr/>
        </p:nvSpPr>
        <p:spPr bwMode="auto">
          <a:xfrm>
            <a:off x="2056212" y="4565469"/>
            <a:ext cx="712254" cy="474204"/>
          </a:xfrm>
          <a:custGeom>
            <a:avLst/>
            <a:gdLst>
              <a:gd name="T0" fmla="*/ 723 w 860"/>
              <a:gd name="T1" fmla="*/ 387 h 677"/>
              <a:gd name="T2" fmla="*/ 854 w 860"/>
              <a:gd name="T3" fmla="*/ 657 h 677"/>
              <a:gd name="T4" fmla="*/ 842 w 860"/>
              <a:gd name="T5" fmla="*/ 677 h 677"/>
              <a:gd name="T6" fmla="*/ 18 w 860"/>
              <a:gd name="T7" fmla="*/ 677 h 677"/>
              <a:gd name="T8" fmla="*/ 5 w 860"/>
              <a:gd name="T9" fmla="*/ 657 h 677"/>
              <a:gd name="T10" fmla="*/ 137 w 860"/>
              <a:gd name="T11" fmla="*/ 387 h 677"/>
              <a:gd name="T12" fmla="*/ 149 w 860"/>
              <a:gd name="T13" fmla="*/ 380 h 677"/>
              <a:gd name="T14" fmla="*/ 262 w 860"/>
              <a:gd name="T15" fmla="*/ 380 h 677"/>
              <a:gd name="T16" fmla="*/ 272 w 860"/>
              <a:gd name="T17" fmla="*/ 384 h 677"/>
              <a:gd name="T18" fmla="*/ 295 w 860"/>
              <a:gd name="T19" fmla="*/ 410 h 677"/>
              <a:gd name="T20" fmla="*/ 318 w 860"/>
              <a:gd name="T21" fmla="*/ 435 h 677"/>
              <a:gd name="T22" fmla="*/ 184 w 860"/>
              <a:gd name="T23" fmla="*/ 435 h 677"/>
              <a:gd name="T24" fmla="*/ 171 w 860"/>
              <a:gd name="T25" fmla="*/ 443 h 677"/>
              <a:gd name="T26" fmla="*/ 84 w 860"/>
              <a:gd name="T27" fmla="*/ 622 h 677"/>
              <a:gd name="T28" fmla="*/ 775 w 860"/>
              <a:gd name="T29" fmla="*/ 622 h 677"/>
              <a:gd name="T30" fmla="*/ 688 w 860"/>
              <a:gd name="T31" fmla="*/ 443 h 677"/>
              <a:gd name="T32" fmla="*/ 676 w 860"/>
              <a:gd name="T33" fmla="*/ 435 h 677"/>
              <a:gd name="T34" fmla="*/ 542 w 860"/>
              <a:gd name="T35" fmla="*/ 435 h 677"/>
              <a:gd name="T36" fmla="*/ 564 w 860"/>
              <a:gd name="T37" fmla="*/ 410 h 677"/>
              <a:gd name="T38" fmla="*/ 587 w 860"/>
              <a:gd name="T39" fmla="*/ 384 h 677"/>
              <a:gd name="T40" fmla="*/ 598 w 860"/>
              <a:gd name="T41" fmla="*/ 380 h 677"/>
              <a:gd name="T42" fmla="*/ 711 w 860"/>
              <a:gd name="T43" fmla="*/ 380 h 677"/>
              <a:gd name="T44" fmla="*/ 723 w 860"/>
              <a:gd name="T45" fmla="*/ 387 h 677"/>
              <a:gd name="T46" fmla="*/ 623 w 860"/>
              <a:gd name="T47" fmla="*/ 203 h 677"/>
              <a:gd name="T48" fmla="*/ 442 w 860"/>
              <a:gd name="T49" fmla="*/ 520 h 677"/>
              <a:gd name="T50" fmla="*/ 417 w 860"/>
              <a:gd name="T51" fmla="*/ 520 h 677"/>
              <a:gd name="T52" fmla="*/ 240 w 860"/>
              <a:gd name="T53" fmla="*/ 243 h 677"/>
              <a:gd name="T54" fmla="*/ 411 w 860"/>
              <a:gd name="T55" fmla="*/ 11 h 677"/>
              <a:gd name="T56" fmla="*/ 623 w 860"/>
              <a:gd name="T57" fmla="*/ 203 h 677"/>
              <a:gd name="T58" fmla="*/ 532 w 860"/>
              <a:gd name="T59" fmla="*/ 203 h 677"/>
              <a:gd name="T60" fmla="*/ 430 w 860"/>
              <a:gd name="T61" fmla="*/ 101 h 677"/>
              <a:gd name="T62" fmla="*/ 328 w 860"/>
              <a:gd name="T63" fmla="*/ 203 h 677"/>
              <a:gd name="T64" fmla="*/ 430 w 860"/>
              <a:gd name="T65" fmla="*/ 305 h 677"/>
              <a:gd name="T66" fmla="*/ 532 w 860"/>
              <a:gd name="T67" fmla="*/ 203 h 677"/>
              <a:gd name="T68" fmla="*/ 532 w 860"/>
              <a:gd name="T69" fmla="*/ 203 h 677"/>
              <a:gd name="T70" fmla="*/ 532 w 860"/>
              <a:gd name="T71" fmla="*/ 203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60" h="677">
                <a:moveTo>
                  <a:pt x="723" y="387"/>
                </a:moveTo>
                <a:cubicBezTo>
                  <a:pt x="854" y="657"/>
                  <a:pt x="854" y="657"/>
                  <a:pt x="854" y="657"/>
                </a:cubicBezTo>
                <a:cubicBezTo>
                  <a:pt x="860" y="668"/>
                  <a:pt x="854" y="677"/>
                  <a:pt x="842" y="677"/>
                </a:cubicBezTo>
                <a:cubicBezTo>
                  <a:pt x="18" y="677"/>
                  <a:pt x="18" y="677"/>
                  <a:pt x="18" y="677"/>
                </a:cubicBezTo>
                <a:cubicBezTo>
                  <a:pt x="5" y="677"/>
                  <a:pt x="0" y="668"/>
                  <a:pt x="5" y="657"/>
                </a:cubicBezTo>
                <a:cubicBezTo>
                  <a:pt x="137" y="387"/>
                  <a:pt x="137" y="387"/>
                  <a:pt x="137" y="387"/>
                </a:cubicBezTo>
                <a:cubicBezTo>
                  <a:pt x="139" y="383"/>
                  <a:pt x="144" y="380"/>
                  <a:pt x="149" y="380"/>
                </a:cubicBezTo>
                <a:cubicBezTo>
                  <a:pt x="262" y="380"/>
                  <a:pt x="262" y="380"/>
                  <a:pt x="262" y="380"/>
                </a:cubicBezTo>
                <a:cubicBezTo>
                  <a:pt x="265" y="380"/>
                  <a:pt x="270" y="382"/>
                  <a:pt x="272" y="384"/>
                </a:cubicBezTo>
                <a:cubicBezTo>
                  <a:pt x="280" y="393"/>
                  <a:pt x="288" y="402"/>
                  <a:pt x="295" y="410"/>
                </a:cubicBezTo>
                <a:cubicBezTo>
                  <a:pt x="303" y="419"/>
                  <a:pt x="310" y="427"/>
                  <a:pt x="318" y="435"/>
                </a:cubicBezTo>
                <a:cubicBezTo>
                  <a:pt x="184" y="435"/>
                  <a:pt x="184" y="435"/>
                  <a:pt x="184" y="435"/>
                </a:cubicBezTo>
                <a:cubicBezTo>
                  <a:pt x="179" y="435"/>
                  <a:pt x="173" y="439"/>
                  <a:pt x="171" y="443"/>
                </a:cubicBezTo>
                <a:cubicBezTo>
                  <a:pt x="84" y="622"/>
                  <a:pt x="84" y="622"/>
                  <a:pt x="84" y="622"/>
                </a:cubicBezTo>
                <a:cubicBezTo>
                  <a:pt x="775" y="622"/>
                  <a:pt x="775" y="622"/>
                  <a:pt x="775" y="622"/>
                </a:cubicBezTo>
                <a:cubicBezTo>
                  <a:pt x="688" y="443"/>
                  <a:pt x="688" y="443"/>
                  <a:pt x="688" y="443"/>
                </a:cubicBezTo>
                <a:cubicBezTo>
                  <a:pt x="686" y="439"/>
                  <a:pt x="681" y="435"/>
                  <a:pt x="676" y="435"/>
                </a:cubicBezTo>
                <a:cubicBezTo>
                  <a:pt x="542" y="435"/>
                  <a:pt x="542" y="435"/>
                  <a:pt x="542" y="435"/>
                </a:cubicBezTo>
                <a:cubicBezTo>
                  <a:pt x="549" y="427"/>
                  <a:pt x="557" y="419"/>
                  <a:pt x="564" y="410"/>
                </a:cubicBezTo>
                <a:cubicBezTo>
                  <a:pt x="572" y="402"/>
                  <a:pt x="580" y="393"/>
                  <a:pt x="587" y="384"/>
                </a:cubicBezTo>
                <a:cubicBezTo>
                  <a:pt x="590" y="382"/>
                  <a:pt x="594" y="380"/>
                  <a:pt x="598" y="380"/>
                </a:cubicBezTo>
                <a:cubicBezTo>
                  <a:pt x="711" y="380"/>
                  <a:pt x="711" y="380"/>
                  <a:pt x="711" y="380"/>
                </a:cubicBezTo>
                <a:cubicBezTo>
                  <a:pt x="715" y="380"/>
                  <a:pt x="721" y="383"/>
                  <a:pt x="723" y="387"/>
                </a:cubicBezTo>
                <a:close/>
                <a:moveTo>
                  <a:pt x="623" y="203"/>
                </a:moveTo>
                <a:cubicBezTo>
                  <a:pt x="623" y="350"/>
                  <a:pt x="500" y="378"/>
                  <a:pt x="442" y="520"/>
                </a:cubicBezTo>
                <a:cubicBezTo>
                  <a:pt x="438" y="531"/>
                  <a:pt x="422" y="531"/>
                  <a:pt x="417" y="520"/>
                </a:cubicBezTo>
                <a:cubicBezTo>
                  <a:pt x="365" y="392"/>
                  <a:pt x="260" y="357"/>
                  <a:pt x="240" y="243"/>
                </a:cubicBezTo>
                <a:cubicBezTo>
                  <a:pt x="220" y="131"/>
                  <a:pt x="298" y="21"/>
                  <a:pt x="411" y="11"/>
                </a:cubicBezTo>
                <a:cubicBezTo>
                  <a:pt x="526" y="0"/>
                  <a:pt x="623" y="90"/>
                  <a:pt x="623" y="203"/>
                </a:cubicBezTo>
                <a:close/>
                <a:moveTo>
                  <a:pt x="532" y="203"/>
                </a:moveTo>
                <a:cubicBezTo>
                  <a:pt x="532" y="147"/>
                  <a:pt x="486" y="101"/>
                  <a:pt x="430" y="101"/>
                </a:cubicBezTo>
                <a:cubicBezTo>
                  <a:pt x="373" y="101"/>
                  <a:pt x="328" y="147"/>
                  <a:pt x="328" y="203"/>
                </a:cubicBezTo>
                <a:cubicBezTo>
                  <a:pt x="328" y="259"/>
                  <a:pt x="373" y="305"/>
                  <a:pt x="430" y="305"/>
                </a:cubicBezTo>
                <a:cubicBezTo>
                  <a:pt x="486" y="305"/>
                  <a:pt x="532" y="259"/>
                  <a:pt x="532" y="203"/>
                </a:cubicBezTo>
                <a:close/>
                <a:moveTo>
                  <a:pt x="532" y="203"/>
                </a:moveTo>
                <a:cubicBezTo>
                  <a:pt x="532" y="203"/>
                  <a:pt x="532" y="203"/>
                  <a:pt x="532" y="203"/>
                </a:cubicBezTo>
              </a:path>
            </a:pathLst>
          </a:custGeom>
          <a:solidFill>
            <a:srgbClr val="ED1C2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ED1C2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1" name="Group 90"/>
          <p:cNvGrpSpPr>
            <a:grpSpLocks noChangeAspect="1"/>
          </p:cNvGrpSpPr>
          <p:nvPr/>
        </p:nvGrpSpPr>
        <p:grpSpPr bwMode="auto">
          <a:xfrm>
            <a:off x="6813347" y="4557789"/>
            <a:ext cx="773533" cy="464119"/>
            <a:chOff x="3486" y="791"/>
            <a:chExt cx="2120" cy="1272"/>
          </a:xfrm>
          <a:solidFill>
            <a:srgbClr val="5B9BD5"/>
          </a:solidFill>
        </p:grpSpPr>
        <p:sp>
          <p:nvSpPr>
            <p:cNvPr id="93" name="Freeform 14"/>
            <p:cNvSpPr>
              <a:spLocks noEditPoints="1"/>
            </p:cNvSpPr>
            <p:nvPr/>
          </p:nvSpPr>
          <p:spPr bwMode="auto">
            <a:xfrm>
              <a:off x="3486" y="791"/>
              <a:ext cx="2120" cy="1272"/>
            </a:xfrm>
            <a:custGeom>
              <a:avLst/>
              <a:gdLst>
                <a:gd name="T0" fmla="*/ 297 w 298"/>
                <a:gd name="T1" fmla="*/ 85 h 178"/>
                <a:gd name="T2" fmla="*/ 150 w 298"/>
                <a:gd name="T3" fmla="*/ 0 h 178"/>
                <a:gd name="T4" fmla="*/ 3 w 298"/>
                <a:gd name="T5" fmla="*/ 83 h 178"/>
                <a:gd name="T6" fmla="*/ 0 w 298"/>
                <a:gd name="T7" fmla="*/ 86 h 178"/>
                <a:gd name="T8" fmla="*/ 0 w 298"/>
                <a:gd name="T9" fmla="*/ 89 h 178"/>
                <a:gd name="T10" fmla="*/ 0 w 298"/>
                <a:gd name="T11" fmla="*/ 93 h 178"/>
                <a:gd name="T12" fmla="*/ 3 w 298"/>
                <a:gd name="T13" fmla="*/ 95 h 178"/>
                <a:gd name="T14" fmla="*/ 150 w 298"/>
                <a:gd name="T15" fmla="*/ 178 h 178"/>
                <a:gd name="T16" fmla="*/ 297 w 298"/>
                <a:gd name="T17" fmla="*/ 93 h 178"/>
                <a:gd name="T18" fmla="*/ 297 w 298"/>
                <a:gd name="T19" fmla="*/ 85 h 178"/>
                <a:gd name="T20" fmla="*/ 86 w 298"/>
                <a:gd name="T21" fmla="*/ 90 h 178"/>
                <a:gd name="T22" fmla="*/ 150 w 298"/>
                <a:gd name="T23" fmla="*/ 25 h 178"/>
                <a:gd name="T24" fmla="*/ 215 w 298"/>
                <a:gd name="T25" fmla="*/ 90 h 178"/>
                <a:gd name="T26" fmla="*/ 150 w 298"/>
                <a:gd name="T27" fmla="*/ 155 h 178"/>
                <a:gd name="T28" fmla="*/ 86 w 298"/>
                <a:gd name="T29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8" h="178">
                  <a:moveTo>
                    <a:pt x="297" y="85"/>
                  </a:moveTo>
                  <a:cubicBezTo>
                    <a:pt x="294" y="82"/>
                    <a:pt x="234" y="0"/>
                    <a:pt x="150" y="0"/>
                  </a:cubicBezTo>
                  <a:cubicBezTo>
                    <a:pt x="74" y="0"/>
                    <a:pt x="15" y="69"/>
                    <a:pt x="3" y="83"/>
                  </a:cubicBezTo>
                  <a:cubicBezTo>
                    <a:pt x="2" y="84"/>
                    <a:pt x="1" y="85"/>
                    <a:pt x="0" y="86"/>
                  </a:cubicBezTo>
                  <a:cubicBezTo>
                    <a:pt x="0" y="87"/>
                    <a:pt x="0" y="88"/>
                    <a:pt x="0" y="89"/>
                  </a:cubicBezTo>
                  <a:cubicBezTo>
                    <a:pt x="0" y="90"/>
                    <a:pt x="0" y="92"/>
                    <a:pt x="0" y="93"/>
                  </a:cubicBezTo>
                  <a:cubicBezTo>
                    <a:pt x="1" y="94"/>
                    <a:pt x="2" y="95"/>
                    <a:pt x="3" y="95"/>
                  </a:cubicBezTo>
                  <a:cubicBezTo>
                    <a:pt x="15" y="110"/>
                    <a:pt x="74" y="178"/>
                    <a:pt x="150" y="178"/>
                  </a:cubicBezTo>
                  <a:cubicBezTo>
                    <a:pt x="234" y="178"/>
                    <a:pt x="294" y="97"/>
                    <a:pt x="297" y="93"/>
                  </a:cubicBezTo>
                  <a:cubicBezTo>
                    <a:pt x="298" y="91"/>
                    <a:pt x="298" y="88"/>
                    <a:pt x="297" y="85"/>
                  </a:cubicBezTo>
                  <a:close/>
                  <a:moveTo>
                    <a:pt x="86" y="90"/>
                  </a:moveTo>
                  <a:cubicBezTo>
                    <a:pt x="86" y="54"/>
                    <a:pt x="115" y="25"/>
                    <a:pt x="150" y="25"/>
                  </a:cubicBezTo>
                  <a:cubicBezTo>
                    <a:pt x="186" y="25"/>
                    <a:pt x="215" y="54"/>
                    <a:pt x="215" y="90"/>
                  </a:cubicBezTo>
                  <a:cubicBezTo>
                    <a:pt x="215" y="126"/>
                    <a:pt x="186" y="155"/>
                    <a:pt x="150" y="155"/>
                  </a:cubicBezTo>
                  <a:cubicBezTo>
                    <a:pt x="115" y="155"/>
                    <a:pt x="86" y="126"/>
                    <a:pt x="86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4" name="Freeform 15"/>
            <p:cNvSpPr>
              <a:spLocks noEditPoints="1"/>
            </p:cNvSpPr>
            <p:nvPr/>
          </p:nvSpPr>
          <p:spPr bwMode="auto">
            <a:xfrm>
              <a:off x="4269" y="1148"/>
              <a:ext cx="576" cy="572"/>
            </a:xfrm>
            <a:custGeom>
              <a:avLst/>
              <a:gdLst>
                <a:gd name="T0" fmla="*/ 81 w 81"/>
                <a:gd name="T1" fmla="*/ 4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81 w 81"/>
                <a:gd name="T9" fmla="*/ 40 h 80"/>
                <a:gd name="T10" fmla="*/ 53 w 81"/>
                <a:gd name="T11" fmla="*/ 16 h 80"/>
                <a:gd name="T12" fmla="*/ 66 w 81"/>
                <a:gd name="T13" fmla="*/ 29 h 80"/>
                <a:gd name="T14" fmla="*/ 53 w 81"/>
                <a:gd name="T15" fmla="*/ 42 h 80"/>
                <a:gd name="T16" fmla="*/ 40 w 81"/>
                <a:gd name="T17" fmla="*/ 29 h 80"/>
                <a:gd name="T18" fmla="*/ 53 w 81"/>
                <a:gd name="T19" fmla="*/ 1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0">
                  <a:moveTo>
                    <a:pt x="81" y="40"/>
                  </a:moveTo>
                  <a:cubicBezTo>
                    <a:pt x="81" y="18"/>
                    <a:pt x="63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3" y="80"/>
                    <a:pt x="81" y="62"/>
                    <a:pt x="81" y="40"/>
                  </a:cubicBezTo>
                  <a:close/>
                  <a:moveTo>
                    <a:pt x="53" y="16"/>
                  </a:moveTo>
                  <a:cubicBezTo>
                    <a:pt x="60" y="16"/>
                    <a:pt x="66" y="21"/>
                    <a:pt x="66" y="29"/>
                  </a:cubicBezTo>
                  <a:cubicBezTo>
                    <a:pt x="66" y="36"/>
                    <a:pt x="60" y="42"/>
                    <a:pt x="53" y="42"/>
                  </a:cubicBezTo>
                  <a:cubicBezTo>
                    <a:pt x="45" y="42"/>
                    <a:pt x="40" y="36"/>
                    <a:pt x="40" y="29"/>
                  </a:cubicBezTo>
                  <a:cubicBezTo>
                    <a:pt x="40" y="21"/>
                    <a:pt x="45" y="16"/>
                    <a:pt x="5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6342" y="4499659"/>
            <a:ext cx="615255" cy="570461"/>
            <a:chOff x="3243263" y="676275"/>
            <a:chExt cx="919162" cy="919163"/>
          </a:xfrm>
          <a:solidFill>
            <a:srgbClr val="666666"/>
          </a:solidFill>
        </p:grpSpPr>
        <p:sp>
          <p:nvSpPr>
            <p:cNvPr id="102" name="Freeform 21"/>
            <p:cNvSpPr>
              <a:spLocks/>
            </p:cNvSpPr>
            <p:nvPr/>
          </p:nvSpPr>
          <p:spPr bwMode="auto">
            <a:xfrm>
              <a:off x="3243263" y="769938"/>
              <a:ext cx="823913" cy="825500"/>
            </a:xfrm>
            <a:custGeom>
              <a:avLst/>
              <a:gdLst>
                <a:gd name="T0" fmla="*/ 66 w 131"/>
                <a:gd name="T1" fmla="*/ 131 h 131"/>
                <a:gd name="T2" fmla="*/ 131 w 131"/>
                <a:gd name="T3" fmla="*/ 65 h 131"/>
                <a:gd name="T4" fmla="*/ 124 w 131"/>
                <a:gd name="T5" fmla="*/ 35 h 131"/>
                <a:gd name="T6" fmla="*/ 122 w 131"/>
                <a:gd name="T7" fmla="*/ 35 h 131"/>
                <a:gd name="T8" fmla="*/ 121 w 131"/>
                <a:gd name="T9" fmla="*/ 35 h 131"/>
                <a:gd name="T10" fmla="*/ 113 w 131"/>
                <a:gd name="T11" fmla="*/ 34 h 131"/>
                <a:gd name="T12" fmla="*/ 107 w 131"/>
                <a:gd name="T13" fmla="*/ 40 h 131"/>
                <a:gd name="T14" fmla="*/ 114 w 131"/>
                <a:gd name="T15" fmla="*/ 65 h 131"/>
                <a:gd name="T16" fmla="*/ 66 w 131"/>
                <a:gd name="T17" fmla="*/ 113 h 131"/>
                <a:gd name="T18" fmla="*/ 18 w 131"/>
                <a:gd name="T19" fmla="*/ 65 h 131"/>
                <a:gd name="T20" fmla="*/ 66 w 131"/>
                <a:gd name="T21" fmla="*/ 17 h 131"/>
                <a:gd name="T22" fmla="*/ 91 w 131"/>
                <a:gd name="T23" fmla="*/ 24 h 131"/>
                <a:gd name="T24" fmla="*/ 97 w 131"/>
                <a:gd name="T25" fmla="*/ 19 h 131"/>
                <a:gd name="T26" fmla="*/ 96 w 131"/>
                <a:gd name="T27" fmla="*/ 9 h 131"/>
                <a:gd name="T28" fmla="*/ 96 w 131"/>
                <a:gd name="T29" fmla="*/ 7 h 131"/>
                <a:gd name="T30" fmla="*/ 66 w 131"/>
                <a:gd name="T31" fmla="*/ 0 h 131"/>
                <a:gd name="T32" fmla="*/ 0 w 131"/>
                <a:gd name="T33" fmla="*/ 65 h 131"/>
                <a:gd name="T34" fmla="*/ 66 w 131"/>
                <a:gd name="T3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1" h="131">
                  <a:moveTo>
                    <a:pt x="66" y="131"/>
                  </a:moveTo>
                  <a:cubicBezTo>
                    <a:pt x="102" y="131"/>
                    <a:pt x="131" y="101"/>
                    <a:pt x="131" y="65"/>
                  </a:cubicBezTo>
                  <a:cubicBezTo>
                    <a:pt x="131" y="54"/>
                    <a:pt x="129" y="44"/>
                    <a:pt x="124" y="35"/>
                  </a:cubicBezTo>
                  <a:cubicBezTo>
                    <a:pt x="123" y="35"/>
                    <a:pt x="123" y="35"/>
                    <a:pt x="122" y="35"/>
                  </a:cubicBezTo>
                  <a:cubicBezTo>
                    <a:pt x="122" y="35"/>
                    <a:pt x="121" y="35"/>
                    <a:pt x="121" y="35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1" y="47"/>
                    <a:pt x="114" y="56"/>
                    <a:pt x="114" y="65"/>
                  </a:cubicBezTo>
                  <a:cubicBezTo>
                    <a:pt x="114" y="92"/>
                    <a:pt x="92" y="113"/>
                    <a:pt x="66" y="113"/>
                  </a:cubicBezTo>
                  <a:cubicBezTo>
                    <a:pt x="39" y="113"/>
                    <a:pt x="18" y="92"/>
                    <a:pt x="18" y="65"/>
                  </a:cubicBezTo>
                  <a:cubicBezTo>
                    <a:pt x="18" y="39"/>
                    <a:pt x="39" y="17"/>
                    <a:pt x="66" y="17"/>
                  </a:cubicBezTo>
                  <a:cubicBezTo>
                    <a:pt x="75" y="17"/>
                    <a:pt x="84" y="20"/>
                    <a:pt x="91" y="24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6" y="9"/>
                    <a:pt x="96" y="8"/>
                    <a:pt x="96" y="7"/>
                  </a:cubicBezTo>
                  <a:cubicBezTo>
                    <a:pt x="87" y="2"/>
                    <a:pt x="77" y="0"/>
                    <a:pt x="66" y="0"/>
                  </a:cubicBezTo>
                  <a:cubicBezTo>
                    <a:pt x="30" y="0"/>
                    <a:pt x="0" y="29"/>
                    <a:pt x="0" y="65"/>
                  </a:cubicBezTo>
                  <a:cubicBezTo>
                    <a:pt x="0" y="101"/>
                    <a:pt x="30" y="131"/>
                    <a:pt x="66" y="13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3" name="Freeform 22"/>
            <p:cNvSpPr>
              <a:spLocks/>
            </p:cNvSpPr>
            <p:nvPr/>
          </p:nvSpPr>
          <p:spPr bwMode="auto">
            <a:xfrm>
              <a:off x="3457575" y="977900"/>
              <a:ext cx="401638" cy="403225"/>
            </a:xfrm>
            <a:custGeom>
              <a:avLst/>
              <a:gdLst>
                <a:gd name="T0" fmla="*/ 32 w 64"/>
                <a:gd name="T1" fmla="*/ 15 h 64"/>
                <a:gd name="T2" fmla="*/ 33 w 64"/>
                <a:gd name="T3" fmla="*/ 15 h 64"/>
                <a:gd name="T4" fmla="*/ 45 w 64"/>
                <a:gd name="T5" fmla="*/ 3 h 64"/>
                <a:gd name="T6" fmla="*/ 45 w 64"/>
                <a:gd name="T7" fmla="*/ 3 h 64"/>
                <a:gd name="T8" fmla="*/ 32 w 64"/>
                <a:gd name="T9" fmla="*/ 0 h 64"/>
                <a:gd name="T10" fmla="*/ 0 w 64"/>
                <a:gd name="T11" fmla="*/ 32 h 64"/>
                <a:gd name="T12" fmla="*/ 32 w 64"/>
                <a:gd name="T13" fmla="*/ 64 h 64"/>
                <a:gd name="T14" fmla="*/ 64 w 64"/>
                <a:gd name="T15" fmla="*/ 32 h 64"/>
                <a:gd name="T16" fmla="*/ 61 w 64"/>
                <a:gd name="T17" fmla="*/ 19 h 64"/>
                <a:gd name="T18" fmla="*/ 61 w 64"/>
                <a:gd name="T19" fmla="*/ 19 h 64"/>
                <a:gd name="T20" fmla="*/ 49 w 64"/>
                <a:gd name="T21" fmla="*/ 31 h 64"/>
                <a:gd name="T22" fmla="*/ 49 w 64"/>
                <a:gd name="T23" fmla="*/ 32 h 64"/>
                <a:gd name="T24" fmla="*/ 32 w 64"/>
                <a:gd name="T25" fmla="*/ 49 h 64"/>
                <a:gd name="T26" fmla="*/ 15 w 64"/>
                <a:gd name="T27" fmla="*/ 32 h 64"/>
                <a:gd name="T28" fmla="*/ 32 w 64"/>
                <a:gd name="T29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" h="64">
                  <a:moveTo>
                    <a:pt x="32" y="15"/>
                  </a:moveTo>
                  <a:cubicBezTo>
                    <a:pt x="32" y="15"/>
                    <a:pt x="33" y="15"/>
                    <a:pt x="33" y="15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1" y="1"/>
                    <a:pt x="37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27"/>
                    <a:pt x="63" y="23"/>
                    <a:pt x="61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9" y="31"/>
                    <a:pt x="49" y="32"/>
                    <a:pt x="49" y="32"/>
                  </a:cubicBezTo>
                  <a:cubicBezTo>
                    <a:pt x="49" y="42"/>
                    <a:pt x="41" y="49"/>
                    <a:pt x="32" y="49"/>
                  </a:cubicBezTo>
                  <a:cubicBezTo>
                    <a:pt x="22" y="49"/>
                    <a:pt x="15" y="42"/>
                    <a:pt x="15" y="32"/>
                  </a:cubicBezTo>
                  <a:cubicBezTo>
                    <a:pt x="15" y="23"/>
                    <a:pt x="23" y="15"/>
                    <a:pt x="32" y="15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4" name="Freeform 23"/>
            <p:cNvSpPr>
              <a:spLocks/>
            </p:cNvSpPr>
            <p:nvPr/>
          </p:nvSpPr>
          <p:spPr bwMode="auto">
            <a:xfrm>
              <a:off x="3657600" y="676275"/>
              <a:ext cx="504825" cy="503238"/>
            </a:xfrm>
            <a:custGeom>
              <a:avLst/>
              <a:gdLst>
                <a:gd name="T0" fmla="*/ 67 w 80"/>
                <a:gd name="T1" fmla="*/ 22 h 80"/>
                <a:gd name="T2" fmla="*/ 71 w 80"/>
                <a:gd name="T3" fmla="*/ 18 h 80"/>
                <a:gd name="T4" fmla="*/ 71 w 80"/>
                <a:gd name="T5" fmla="*/ 12 h 80"/>
                <a:gd name="T6" fmla="*/ 68 w 80"/>
                <a:gd name="T7" fmla="*/ 9 h 80"/>
                <a:gd name="T8" fmla="*/ 65 w 80"/>
                <a:gd name="T9" fmla="*/ 8 h 80"/>
                <a:gd name="T10" fmla="*/ 62 w 80"/>
                <a:gd name="T11" fmla="*/ 9 h 80"/>
                <a:gd name="T12" fmla="*/ 58 w 80"/>
                <a:gd name="T13" fmla="*/ 13 h 80"/>
                <a:gd name="T14" fmla="*/ 57 w 80"/>
                <a:gd name="T15" fmla="*/ 2 h 80"/>
                <a:gd name="T16" fmla="*/ 55 w 80"/>
                <a:gd name="T17" fmla="*/ 0 h 80"/>
                <a:gd name="T18" fmla="*/ 54 w 80"/>
                <a:gd name="T19" fmla="*/ 1 h 80"/>
                <a:gd name="T20" fmla="*/ 37 w 80"/>
                <a:gd name="T21" fmla="*/ 18 h 80"/>
                <a:gd name="T22" fmla="*/ 34 w 80"/>
                <a:gd name="T23" fmla="*/ 24 h 80"/>
                <a:gd name="T24" fmla="*/ 34 w 80"/>
                <a:gd name="T25" fmla="*/ 25 h 80"/>
                <a:gd name="T26" fmla="*/ 35 w 80"/>
                <a:gd name="T27" fmla="*/ 36 h 80"/>
                <a:gd name="T28" fmla="*/ 29 w 80"/>
                <a:gd name="T29" fmla="*/ 42 h 80"/>
                <a:gd name="T30" fmla="*/ 18 w 80"/>
                <a:gd name="T31" fmla="*/ 53 h 80"/>
                <a:gd name="T32" fmla="*/ 17 w 80"/>
                <a:gd name="T33" fmla="*/ 54 h 80"/>
                <a:gd name="T34" fmla="*/ 6 w 80"/>
                <a:gd name="T35" fmla="*/ 65 h 80"/>
                <a:gd name="T36" fmla="*/ 1 w 80"/>
                <a:gd name="T37" fmla="*/ 70 h 80"/>
                <a:gd name="T38" fmla="*/ 0 w 80"/>
                <a:gd name="T39" fmla="*/ 72 h 80"/>
                <a:gd name="T40" fmla="*/ 0 w 80"/>
                <a:gd name="T41" fmla="*/ 76 h 80"/>
                <a:gd name="T42" fmla="*/ 4 w 80"/>
                <a:gd name="T43" fmla="*/ 80 h 80"/>
                <a:gd name="T44" fmla="*/ 4 w 80"/>
                <a:gd name="T45" fmla="*/ 80 h 80"/>
                <a:gd name="T46" fmla="*/ 8 w 80"/>
                <a:gd name="T47" fmla="*/ 80 h 80"/>
                <a:gd name="T48" fmla="*/ 11 w 80"/>
                <a:gd name="T49" fmla="*/ 79 h 80"/>
                <a:gd name="T50" fmla="*/ 45 w 80"/>
                <a:gd name="T51" fmla="*/ 44 h 80"/>
                <a:gd name="T52" fmla="*/ 55 w 80"/>
                <a:gd name="T53" fmla="*/ 45 h 80"/>
                <a:gd name="T54" fmla="*/ 55 w 80"/>
                <a:gd name="T55" fmla="*/ 45 h 80"/>
                <a:gd name="T56" fmla="*/ 56 w 80"/>
                <a:gd name="T57" fmla="*/ 45 h 80"/>
                <a:gd name="T58" fmla="*/ 61 w 80"/>
                <a:gd name="T59" fmla="*/ 43 h 80"/>
                <a:gd name="T60" fmla="*/ 79 w 80"/>
                <a:gd name="T61" fmla="*/ 25 h 80"/>
                <a:gd name="T62" fmla="*/ 78 w 80"/>
                <a:gd name="T63" fmla="*/ 23 h 80"/>
                <a:gd name="T64" fmla="*/ 67 w 80"/>
                <a:gd name="T65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0" h="80">
                  <a:moveTo>
                    <a:pt x="67" y="22"/>
                  </a:moveTo>
                  <a:cubicBezTo>
                    <a:pt x="71" y="18"/>
                    <a:pt x="71" y="18"/>
                    <a:pt x="71" y="18"/>
                  </a:cubicBezTo>
                  <a:cubicBezTo>
                    <a:pt x="73" y="16"/>
                    <a:pt x="73" y="13"/>
                    <a:pt x="71" y="12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8"/>
                    <a:pt x="66" y="8"/>
                    <a:pt x="65" y="8"/>
                  </a:cubicBezTo>
                  <a:cubicBezTo>
                    <a:pt x="64" y="8"/>
                    <a:pt x="63" y="8"/>
                    <a:pt x="62" y="9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7" y="1"/>
                    <a:pt x="56" y="0"/>
                    <a:pt x="55" y="0"/>
                  </a:cubicBezTo>
                  <a:cubicBezTo>
                    <a:pt x="55" y="0"/>
                    <a:pt x="54" y="0"/>
                    <a:pt x="54" y="1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5" y="20"/>
                    <a:pt x="34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1"/>
                    <a:pt x="0" y="7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4" y="80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9" y="80"/>
                    <a:pt x="10" y="79"/>
                    <a:pt x="11" y="79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8" y="45"/>
                    <a:pt x="60" y="44"/>
                    <a:pt x="61" y="43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80" y="24"/>
                    <a:pt x="79" y="23"/>
                    <a:pt x="78" y="23"/>
                  </a:cubicBezTo>
                  <a:lnTo>
                    <a:pt x="67" y="2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76"/>
          <a:stretch/>
        </p:blipFill>
        <p:spPr>
          <a:xfrm>
            <a:off x="5358481" y="1632029"/>
            <a:ext cx="4784234" cy="2569578"/>
          </a:xfrm>
          <a:prstGeom prst="rect">
            <a:avLst/>
          </a:prstGeom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198" y="1877344"/>
            <a:ext cx="2706341" cy="16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6910356" y="2280405"/>
            <a:ext cx="1628278" cy="161371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latin typeface="Arial Narrow"/>
            </a:endParaRPr>
          </a:p>
        </p:txBody>
      </p:sp>
      <p:sp>
        <p:nvSpPr>
          <p:cNvPr id="116" name="TextBox 10"/>
          <p:cNvSpPr txBox="1">
            <a:spLocks noChangeArrowheads="1"/>
          </p:cNvSpPr>
          <p:nvPr/>
        </p:nvSpPr>
        <p:spPr bwMode="auto">
          <a:xfrm>
            <a:off x="7132305" y="2273100"/>
            <a:ext cx="11843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" dirty="0">
                <a:solidFill>
                  <a:schemeClr val="bg1"/>
                </a:solidFill>
                <a:latin typeface="Arial Narrow"/>
              </a:rPr>
              <a:t>YOUR AD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023656" y="3127898"/>
            <a:ext cx="671814" cy="441942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latin typeface="Arial Narrow"/>
            </a:endParaRPr>
          </a:p>
        </p:txBody>
      </p:sp>
      <p:sp>
        <p:nvSpPr>
          <p:cNvPr id="118" name="TextBox 35"/>
          <p:cNvSpPr txBox="1">
            <a:spLocks noChangeArrowheads="1"/>
          </p:cNvSpPr>
          <p:nvPr/>
        </p:nvSpPr>
        <p:spPr bwMode="auto">
          <a:xfrm>
            <a:off x="8008552" y="3261198"/>
            <a:ext cx="7134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" dirty="0">
                <a:solidFill>
                  <a:schemeClr val="bg1"/>
                </a:solidFill>
                <a:latin typeface="Arial Narrow"/>
              </a:rPr>
              <a:t>YOUR AD</a:t>
            </a:r>
          </a:p>
        </p:txBody>
      </p:sp>
      <p:sp>
        <p:nvSpPr>
          <p:cNvPr id="119" name="TextBox 24"/>
          <p:cNvSpPr txBox="1">
            <a:spLocks noChangeArrowheads="1"/>
          </p:cNvSpPr>
          <p:nvPr/>
        </p:nvSpPr>
        <p:spPr bwMode="auto">
          <a:xfrm>
            <a:off x="2746326" y="3769210"/>
            <a:ext cx="27593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Job seekers view your website</a:t>
            </a:r>
          </a:p>
        </p:txBody>
      </p:sp>
      <p:sp>
        <p:nvSpPr>
          <p:cNvPr id="120" name="TextBox 26"/>
          <p:cNvSpPr txBox="1">
            <a:spLocks noChangeArrowheads="1"/>
          </p:cNvSpPr>
          <p:nvPr/>
        </p:nvSpPr>
        <p:spPr bwMode="auto">
          <a:xfrm>
            <a:off x="5909372" y="4076474"/>
            <a:ext cx="36302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Job seekers are invited back to your site as they browse </a:t>
            </a:r>
            <a:r>
              <a:rPr lang="en-US" sz="1050" dirty="0" err="1">
                <a:latin typeface="Helvetica" charset="0"/>
                <a:ea typeface="Helvetica" charset="0"/>
                <a:cs typeface="Helvetica" charset="0"/>
              </a:rPr>
              <a:t>MassLive.com</a:t>
            </a:r>
            <a:r>
              <a:rPr lang="en-US" sz="1050" dirty="0">
                <a:latin typeface="Helvetica" charset="0"/>
                <a:ea typeface="Helvetica" charset="0"/>
                <a:cs typeface="Helvetica" charset="0"/>
              </a:rPr>
              <a:t> or our Extended Reach network</a:t>
            </a:r>
          </a:p>
        </p:txBody>
      </p:sp>
      <p:sp>
        <p:nvSpPr>
          <p:cNvPr id="121" name="Right Arrow 120"/>
          <p:cNvSpPr/>
          <p:nvPr/>
        </p:nvSpPr>
        <p:spPr>
          <a:xfrm>
            <a:off x="5798661" y="2425306"/>
            <a:ext cx="609857" cy="440632"/>
          </a:xfrm>
          <a:prstGeom prst="rightArrow">
            <a:avLst>
              <a:gd name="adj1" fmla="val 50000"/>
              <a:gd name="adj2" fmla="val 63793"/>
            </a:avLst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3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886" y="1558635"/>
            <a:ext cx="2695608" cy="1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" name="Group 17"/>
          <p:cNvGrpSpPr>
            <a:grpSpLocks/>
          </p:cNvGrpSpPr>
          <p:nvPr/>
        </p:nvGrpSpPr>
        <p:grpSpPr bwMode="auto">
          <a:xfrm>
            <a:off x="3686750" y="2756626"/>
            <a:ext cx="1104609" cy="184666"/>
            <a:chOff x="6555046" y="3505200"/>
            <a:chExt cx="771007" cy="368934"/>
          </a:xfrm>
        </p:grpSpPr>
        <p:sp>
          <p:nvSpPr>
            <p:cNvPr id="131" name="Rounded Rectangle 130"/>
            <p:cNvSpPr/>
            <p:nvPr/>
          </p:nvSpPr>
          <p:spPr>
            <a:xfrm>
              <a:off x="6686720" y="3530512"/>
              <a:ext cx="520350" cy="280019"/>
            </a:xfrm>
            <a:prstGeom prst="roundRect">
              <a:avLst/>
            </a:prstGeom>
            <a:solidFill>
              <a:srgbClr val="66666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32" name="TextBox 19"/>
            <p:cNvSpPr txBox="1">
              <a:spLocks noChangeArrowheads="1"/>
            </p:cNvSpPr>
            <p:nvPr/>
          </p:nvSpPr>
          <p:spPr bwMode="auto">
            <a:xfrm>
              <a:off x="6555046" y="3505200"/>
              <a:ext cx="771007" cy="36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APPLY NOW</a:t>
              </a:r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3911759" y="2506327"/>
            <a:ext cx="65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3911759" y="2551785"/>
            <a:ext cx="65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911759" y="2597241"/>
            <a:ext cx="65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3911759" y="2460871"/>
            <a:ext cx="6545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32"/>
          <p:cNvSpPr txBox="1">
            <a:spLocks noChangeArrowheads="1"/>
          </p:cNvSpPr>
          <p:nvPr/>
        </p:nvSpPr>
        <p:spPr bwMode="auto">
          <a:xfrm>
            <a:off x="2843517" y="1803136"/>
            <a:ext cx="28342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Your Job Site</a:t>
            </a:r>
          </a:p>
        </p:txBody>
      </p:sp>
      <p:sp>
        <p:nvSpPr>
          <p:cNvPr id="130" name="TextBox 33"/>
          <p:cNvSpPr txBox="1">
            <a:spLocks noChangeArrowheads="1"/>
          </p:cNvSpPr>
          <p:nvPr/>
        </p:nvSpPr>
        <p:spPr bwMode="auto">
          <a:xfrm>
            <a:off x="2852609" y="2170318"/>
            <a:ext cx="283425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Open Position</a:t>
            </a:r>
          </a:p>
        </p:txBody>
      </p:sp>
    </p:spTree>
    <p:extLst>
      <p:ext uri="{BB962C8B-B14F-4D97-AF65-F5344CB8AC3E}">
        <p14:creationId xmlns:p14="http://schemas.microsoft.com/office/powerpoint/2010/main" val="4370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113" y="506820"/>
            <a:ext cx="7820869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113" y="1299162"/>
            <a:ext cx="4383225" cy="5368041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000" dirty="0"/>
              <a:t>Provide jobseekers with information about your company, culture, and current employees through a </a:t>
            </a:r>
            <a:r>
              <a:rPr lang="en-US" sz="2000" b="1" dirty="0"/>
              <a:t>Pre-Roll Video</a:t>
            </a:r>
            <a:r>
              <a:rPr lang="en-US" sz="2000" dirty="0"/>
              <a:t>, or give them details on specific career opportunities.</a:t>
            </a:r>
          </a:p>
          <a:p>
            <a:pPr marL="0" indent="0">
              <a:spcBef>
                <a:spcPct val="0"/>
              </a:spcBef>
              <a:buNone/>
            </a:pPr>
            <a:endParaRPr 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/>
              <a:t>Appearing on the extended network, the 15 or 30 second video provides you the opportunity to stand out from competitors and extend your brand.</a:t>
            </a:r>
          </a:p>
          <a:p>
            <a:pPr marL="0" indent="0">
              <a:spcBef>
                <a:spcPct val="0"/>
              </a:spcBef>
              <a:buNone/>
            </a:pPr>
            <a:endParaRPr 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/>
              <a:t>Your video provides candidates with more insight on why your company or a specific role may be the right fit for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 descr="GettyImages_145062154.jpg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/>
          <a:stretch/>
        </p:blipFill>
        <p:spPr>
          <a:xfrm>
            <a:off x="5609202" y="1299162"/>
            <a:ext cx="6002795" cy="44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7" t="22819" r="9809" b="2804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921062"/>
            <a:ext cx="12192000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110" y="2944981"/>
            <a:ext cx="3979780" cy="9680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10903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526" y="481358"/>
            <a:ext cx="7886700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Client name: Campaign Overview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28030"/>
              </p:ext>
            </p:extLst>
          </p:nvPr>
        </p:nvGraphicFramePr>
        <p:xfrm>
          <a:off x="1866899" y="1516124"/>
          <a:ext cx="8750022" cy="4541773"/>
        </p:xfrm>
        <a:graphic>
          <a:graphicData uri="http://schemas.openxmlformats.org/drawingml/2006/table">
            <a:tbl>
              <a:tblPr/>
              <a:tblGrid>
                <a:gridCol w="45811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38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838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14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96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3646">
                <a:tc>
                  <a:txBody>
                    <a:bodyPr/>
                    <a:lstStyle/>
                    <a:p>
                      <a:pPr marL="120650" indent="0" algn="l" fontAlgn="b">
                        <a:tabLst/>
                      </a:pP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EMPLOYER CAMPAIGN</a:t>
                      </a: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7022" marR="7022" marT="7022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Job Postings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784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Enhancements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Optimization &amp; Distribution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SMO, Basic,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Plus, Premium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Branding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8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COST:</a:t>
                      </a:r>
                    </a:p>
                  </a:txBody>
                  <a:tcPr marT="54864" marB="5029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1AAAC2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T="54864" marB="50292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78" y="470688"/>
            <a:ext cx="3733800" cy="79234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1" t="25344" r="22222" b="24429"/>
          <a:stretch/>
        </p:blipFill>
        <p:spPr>
          <a:xfrm>
            <a:off x="2473920" y="1488117"/>
            <a:ext cx="7465195" cy="4669966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/>
        </p:nvGrpSpPr>
        <p:grpSpPr>
          <a:xfrm>
            <a:off x="4313145" y="2026534"/>
            <a:ext cx="3786743" cy="1926215"/>
            <a:chOff x="-500979" y="1339217"/>
            <a:chExt cx="3892472" cy="3088886"/>
          </a:xfrm>
        </p:grpSpPr>
        <p:sp>
          <p:nvSpPr>
            <p:cNvPr id="7" name="Title 3"/>
            <p:cNvSpPr txBox="1">
              <a:spLocks/>
            </p:cNvSpPr>
            <p:nvPr/>
          </p:nvSpPr>
          <p:spPr>
            <a:xfrm>
              <a:off x="-500977" y="1339217"/>
              <a:ext cx="2882354" cy="46377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3600" b="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Matt </a:t>
              </a:r>
              <a:r>
                <a:rPr lang="en-US" sz="3200" b="0" dirty="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Rist</a:t>
              </a:r>
              <a:endParaRPr lang="en-US" sz="32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" name="Title 3"/>
            <p:cNvSpPr txBox="1">
              <a:spLocks/>
            </p:cNvSpPr>
            <p:nvPr/>
          </p:nvSpPr>
          <p:spPr>
            <a:xfrm>
              <a:off x="-500979" y="3162890"/>
              <a:ext cx="3892471" cy="126521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sz="2000" b="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413.433.7426</a:t>
              </a:r>
            </a:p>
            <a:p>
              <a:pPr>
                <a:lnSpc>
                  <a:spcPct val="120000"/>
                </a:lnSpc>
              </a:pPr>
              <a:r>
                <a:rPr lang="en-US" sz="2000" b="0" dirty="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mrist@masslive.com</a:t>
              </a:r>
              <a:endParaRPr lang="en-US" sz="2000" b="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" name="Title 3"/>
            <p:cNvSpPr txBox="1">
              <a:spLocks/>
            </p:cNvSpPr>
            <p:nvPr/>
          </p:nvSpPr>
          <p:spPr>
            <a:xfrm>
              <a:off x="-500979" y="2468315"/>
              <a:ext cx="3892472" cy="98258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5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Bebas Neue" charset="0"/>
                  <a:ea typeface="Bebas Neue" charset="0"/>
                  <a:cs typeface="Bebas Neue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000" b="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Digital Media Strategist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2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393700"/>
            <a:ext cx="10515600" cy="99218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" charset="0"/>
                <a:ea typeface="Helvetica" charset="0"/>
                <a:cs typeface="Helvetica" charset="0"/>
              </a:rPr>
              <a:t>APPENDIX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341" y="519901"/>
            <a:ext cx="7886700" cy="79234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Candidate Journey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Connector 7"/>
          <p:cNvCxnSpPr>
            <a:endCxn id="42" idx="2"/>
          </p:cNvCxnSpPr>
          <p:nvPr/>
        </p:nvCxnSpPr>
        <p:spPr>
          <a:xfrm>
            <a:off x="2001795" y="2421925"/>
            <a:ext cx="542420" cy="2053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2544215" y="1872542"/>
            <a:ext cx="1102872" cy="1102870"/>
          </a:xfrm>
          <a:prstGeom prst="ellipse">
            <a:avLst/>
          </a:prstGeom>
          <a:solidFill>
            <a:srgbClr val="8CB99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36755" y="3247858"/>
            <a:ext cx="1917792" cy="3386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>Grow 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>Audience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100" b="1" dirty="0">
                <a:latin typeface="Helvetica Neue" charset="0"/>
                <a:ea typeface="Helvetica Neue" charset="0"/>
                <a:cs typeface="Helvetica Neue" charset="0"/>
              </a:rPr>
              <a:t>Consideration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Get noticed through frequent and consistent exposure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What does your brand mean to candidates?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Are both active and passive candidates aware of your career opportunities?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Is your reputation online what you want it to be?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838503" y="2186316"/>
            <a:ext cx="514298" cy="428228"/>
            <a:chOff x="889000" y="2752725"/>
            <a:chExt cx="1157288" cy="963613"/>
          </a:xfrm>
          <a:solidFill>
            <a:schemeClr val="bg1"/>
          </a:solidFill>
        </p:grpSpPr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889000" y="2752725"/>
              <a:ext cx="723900" cy="963613"/>
            </a:xfrm>
            <a:custGeom>
              <a:avLst/>
              <a:gdLst>
                <a:gd name="T0" fmla="*/ 114 w 115"/>
                <a:gd name="T1" fmla="*/ 124 h 153"/>
                <a:gd name="T2" fmla="*/ 94 w 115"/>
                <a:gd name="T3" fmla="*/ 8 h 153"/>
                <a:gd name="T4" fmla="*/ 89 w 115"/>
                <a:gd name="T5" fmla="*/ 1 h 153"/>
                <a:gd name="T6" fmla="*/ 82 w 115"/>
                <a:gd name="T7" fmla="*/ 4 h 153"/>
                <a:gd name="T8" fmla="*/ 57 w 115"/>
                <a:gd name="T9" fmla="*/ 36 h 153"/>
                <a:gd name="T10" fmla="*/ 26 w 115"/>
                <a:gd name="T11" fmla="*/ 56 h 153"/>
                <a:gd name="T12" fmla="*/ 21 w 115"/>
                <a:gd name="T13" fmla="*/ 57 h 153"/>
                <a:gd name="T14" fmla="*/ 16 w 115"/>
                <a:gd name="T15" fmla="*/ 57 h 153"/>
                <a:gd name="T16" fmla="*/ 6 w 115"/>
                <a:gd name="T17" fmla="*/ 63 h 153"/>
                <a:gd name="T18" fmla="*/ 1 w 115"/>
                <a:gd name="T19" fmla="*/ 88 h 153"/>
                <a:gd name="T20" fmla="*/ 13 w 115"/>
                <a:gd name="T21" fmla="*/ 111 h 153"/>
                <a:gd name="T22" fmla="*/ 23 w 115"/>
                <a:gd name="T23" fmla="*/ 150 h 153"/>
                <a:gd name="T24" fmla="*/ 23 w 115"/>
                <a:gd name="T25" fmla="*/ 150 h 153"/>
                <a:gd name="T26" fmla="*/ 23 w 115"/>
                <a:gd name="T27" fmla="*/ 150 h 153"/>
                <a:gd name="T28" fmla="*/ 38 w 115"/>
                <a:gd name="T29" fmla="*/ 144 h 153"/>
                <a:gd name="T30" fmla="*/ 33 w 115"/>
                <a:gd name="T31" fmla="*/ 110 h 153"/>
                <a:gd name="T32" fmla="*/ 39 w 115"/>
                <a:gd name="T33" fmla="*/ 110 h 153"/>
                <a:gd name="T34" fmla="*/ 43 w 115"/>
                <a:gd name="T35" fmla="*/ 118 h 153"/>
                <a:gd name="T36" fmla="*/ 47 w 115"/>
                <a:gd name="T37" fmla="*/ 122 h 153"/>
                <a:gd name="T38" fmla="*/ 51 w 115"/>
                <a:gd name="T39" fmla="*/ 118 h 153"/>
                <a:gd name="T40" fmla="*/ 51 w 115"/>
                <a:gd name="T41" fmla="*/ 113 h 153"/>
                <a:gd name="T42" fmla="*/ 65 w 115"/>
                <a:gd name="T43" fmla="*/ 117 h 153"/>
                <a:gd name="T44" fmla="*/ 71 w 115"/>
                <a:gd name="T45" fmla="*/ 120 h 153"/>
                <a:gd name="T46" fmla="*/ 99 w 115"/>
                <a:gd name="T47" fmla="*/ 137 h 153"/>
                <a:gd name="T48" fmla="*/ 103 w 115"/>
                <a:gd name="T49" fmla="*/ 137 h 153"/>
                <a:gd name="T50" fmla="*/ 115 w 115"/>
                <a:gd name="T51" fmla="*/ 135 h 153"/>
                <a:gd name="T52" fmla="*/ 114 w 115"/>
                <a:gd name="T53" fmla="*/ 12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153">
                  <a:moveTo>
                    <a:pt x="114" y="124"/>
                  </a:moveTo>
                  <a:cubicBezTo>
                    <a:pt x="113" y="116"/>
                    <a:pt x="94" y="8"/>
                    <a:pt x="94" y="8"/>
                  </a:cubicBezTo>
                  <a:cubicBezTo>
                    <a:pt x="93" y="5"/>
                    <a:pt x="93" y="0"/>
                    <a:pt x="89" y="1"/>
                  </a:cubicBezTo>
                  <a:cubicBezTo>
                    <a:pt x="86" y="1"/>
                    <a:pt x="83" y="3"/>
                    <a:pt x="82" y="4"/>
                  </a:cubicBezTo>
                  <a:cubicBezTo>
                    <a:pt x="78" y="10"/>
                    <a:pt x="57" y="36"/>
                    <a:pt x="57" y="36"/>
                  </a:cubicBezTo>
                  <a:cubicBezTo>
                    <a:pt x="49" y="43"/>
                    <a:pt x="40" y="50"/>
                    <a:pt x="26" y="56"/>
                  </a:cubicBezTo>
                  <a:cubicBezTo>
                    <a:pt x="24" y="57"/>
                    <a:pt x="23" y="57"/>
                    <a:pt x="21" y="57"/>
                  </a:cubicBezTo>
                  <a:cubicBezTo>
                    <a:pt x="19" y="57"/>
                    <a:pt x="17" y="56"/>
                    <a:pt x="16" y="57"/>
                  </a:cubicBezTo>
                  <a:cubicBezTo>
                    <a:pt x="12" y="57"/>
                    <a:pt x="9" y="59"/>
                    <a:pt x="6" y="63"/>
                  </a:cubicBezTo>
                  <a:cubicBezTo>
                    <a:pt x="2" y="69"/>
                    <a:pt x="0" y="78"/>
                    <a:pt x="1" y="88"/>
                  </a:cubicBezTo>
                  <a:cubicBezTo>
                    <a:pt x="2" y="98"/>
                    <a:pt x="7" y="107"/>
                    <a:pt x="13" y="111"/>
                  </a:cubicBezTo>
                  <a:cubicBezTo>
                    <a:pt x="13" y="117"/>
                    <a:pt x="15" y="139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7" y="153"/>
                    <a:pt x="36" y="149"/>
                    <a:pt x="38" y="144"/>
                  </a:cubicBezTo>
                  <a:cubicBezTo>
                    <a:pt x="31" y="124"/>
                    <a:pt x="33" y="111"/>
                    <a:pt x="33" y="110"/>
                  </a:cubicBezTo>
                  <a:cubicBezTo>
                    <a:pt x="35" y="110"/>
                    <a:pt x="38" y="110"/>
                    <a:pt x="39" y="110"/>
                  </a:cubicBezTo>
                  <a:cubicBezTo>
                    <a:pt x="40" y="111"/>
                    <a:pt x="43" y="118"/>
                    <a:pt x="43" y="118"/>
                  </a:cubicBezTo>
                  <a:cubicBezTo>
                    <a:pt x="43" y="120"/>
                    <a:pt x="45" y="122"/>
                    <a:pt x="47" y="122"/>
                  </a:cubicBezTo>
                  <a:cubicBezTo>
                    <a:pt x="49" y="122"/>
                    <a:pt x="51" y="120"/>
                    <a:pt x="51" y="118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56" y="114"/>
                    <a:pt x="61" y="116"/>
                    <a:pt x="65" y="117"/>
                  </a:cubicBezTo>
                  <a:cubicBezTo>
                    <a:pt x="67" y="118"/>
                    <a:pt x="69" y="119"/>
                    <a:pt x="71" y="120"/>
                  </a:cubicBezTo>
                  <a:cubicBezTo>
                    <a:pt x="78" y="124"/>
                    <a:pt x="95" y="134"/>
                    <a:pt x="99" y="137"/>
                  </a:cubicBezTo>
                  <a:cubicBezTo>
                    <a:pt x="100" y="137"/>
                    <a:pt x="101" y="137"/>
                    <a:pt x="103" y="137"/>
                  </a:cubicBezTo>
                  <a:cubicBezTo>
                    <a:pt x="107" y="138"/>
                    <a:pt x="115" y="137"/>
                    <a:pt x="115" y="135"/>
                  </a:cubicBezTo>
                  <a:cubicBezTo>
                    <a:pt x="114" y="130"/>
                    <a:pt x="114" y="128"/>
                    <a:pt x="114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6"/>
            <p:cNvSpPr>
              <a:spLocks/>
            </p:cNvSpPr>
            <p:nvPr/>
          </p:nvSpPr>
          <p:spPr bwMode="auto">
            <a:xfrm>
              <a:off x="1549400" y="3036888"/>
              <a:ext cx="125413" cy="314325"/>
            </a:xfrm>
            <a:custGeom>
              <a:avLst/>
              <a:gdLst>
                <a:gd name="T0" fmla="*/ 19 w 20"/>
                <a:gd name="T1" fmla="*/ 44 h 50"/>
                <a:gd name="T2" fmla="*/ 16 w 20"/>
                <a:gd name="T3" fmla="*/ 49 h 50"/>
                <a:gd name="T4" fmla="*/ 11 w 20"/>
                <a:gd name="T5" fmla="*/ 49 h 50"/>
                <a:gd name="T6" fmla="*/ 7 w 20"/>
                <a:gd name="T7" fmla="*/ 46 h 50"/>
                <a:gd name="T8" fmla="*/ 0 w 20"/>
                <a:gd name="T9" fmla="*/ 6 h 50"/>
                <a:gd name="T10" fmla="*/ 4 w 20"/>
                <a:gd name="T11" fmla="*/ 1 h 50"/>
                <a:gd name="T12" fmla="*/ 8 w 20"/>
                <a:gd name="T13" fmla="*/ 0 h 50"/>
                <a:gd name="T14" fmla="*/ 13 w 20"/>
                <a:gd name="T15" fmla="*/ 4 h 50"/>
                <a:gd name="T16" fmla="*/ 19 w 20"/>
                <a:gd name="T17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50">
                  <a:moveTo>
                    <a:pt x="19" y="44"/>
                  </a:moveTo>
                  <a:cubicBezTo>
                    <a:pt x="19" y="46"/>
                    <a:pt x="18" y="48"/>
                    <a:pt x="16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50"/>
                    <a:pt x="7" y="48"/>
                    <a:pt x="7" y="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2"/>
                    <a:pt x="13" y="4"/>
                  </a:cubicBezTo>
                  <a:cubicBezTo>
                    <a:pt x="17" y="13"/>
                    <a:pt x="20" y="33"/>
                    <a:pt x="19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7"/>
            <p:cNvSpPr>
              <a:spLocks/>
            </p:cNvSpPr>
            <p:nvPr/>
          </p:nvSpPr>
          <p:spPr bwMode="auto">
            <a:xfrm>
              <a:off x="1725613" y="3081338"/>
              <a:ext cx="320675" cy="112713"/>
            </a:xfrm>
            <a:custGeom>
              <a:avLst/>
              <a:gdLst>
                <a:gd name="T0" fmla="*/ 5 w 51"/>
                <a:gd name="T1" fmla="*/ 18 h 18"/>
                <a:gd name="T2" fmla="*/ 0 w 51"/>
                <a:gd name="T3" fmla="*/ 14 h 18"/>
                <a:gd name="T4" fmla="*/ 5 w 51"/>
                <a:gd name="T5" fmla="*/ 7 h 18"/>
                <a:gd name="T6" fmla="*/ 44 w 51"/>
                <a:gd name="T7" fmla="*/ 0 h 18"/>
                <a:gd name="T8" fmla="*/ 51 w 51"/>
                <a:gd name="T9" fmla="*/ 5 h 18"/>
                <a:gd name="T10" fmla="*/ 46 w 51"/>
                <a:gd name="T11" fmla="*/ 11 h 18"/>
                <a:gd name="T12" fmla="*/ 6 w 51"/>
                <a:gd name="T13" fmla="*/ 18 h 18"/>
                <a:gd name="T14" fmla="*/ 5 w 51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8">
                  <a:moveTo>
                    <a:pt x="5" y="18"/>
                  </a:moveTo>
                  <a:cubicBezTo>
                    <a:pt x="3" y="18"/>
                    <a:pt x="1" y="16"/>
                    <a:pt x="0" y="14"/>
                  </a:cubicBezTo>
                  <a:cubicBezTo>
                    <a:pt x="0" y="11"/>
                    <a:pt x="2" y="8"/>
                    <a:pt x="5" y="7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51" y="8"/>
                    <a:pt x="49" y="10"/>
                    <a:pt x="46" y="1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8"/>
            <p:cNvSpPr>
              <a:spLocks/>
            </p:cNvSpPr>
            <p:nvPr/>
          </p:nvSpPr>
          <p:spPr bwMode="auto">
            <a:xfrm>
              <a:off x="1700213" y="2822575"/>
              <a:ext cx="227013" cy="246063"/>
            </a:xfrm>
            <a:custGeom>
              <a:avLst/>
              <a:gdLst>
                <a:gd name="T0" fmla="*/ 6 w 36"/>
                <a:gd name="T1" fmla="*/ 39 h 39"/>
                <a:gd name="T2" fmla="*/ 2 w 36"/>
                <a:gd name="T3" fmla="*/ 38 h 39"/>
                <a:gd name="T4" fmla="*/ 2 w 36"/>
                <a:gd name="T5" fmla="*/ 31 h 39"/>
                <a:gd name="T6" fmla="*/ 26 w 36"/>
                <a:gd name="T7" fmla="*/ 3 h 39"/>
                <a:gd name="T8" fmla="*/ 33 w 36"/>
                <a:gd name="T9" fmla="*/ 2 h 39"/>
                <a:gd name="T10" fmla="*/ 34 w 36"/>
                <a:gd name="T11" fmla="*/ 10 h 39"/>
                <a:gd name="T12" fmla="*/ 10 w 36"/>
                <a:gd name="T13" fmla="*/ 38 h 39"/>
                <a:gd name="T14" fmla="*/ 6 w 36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9">
                  <a:moveTo>
                    <a:pt x="6" y="39"/>
                  </a:moveTo>
                  <a:cubicBezTo>
                    <a:pt x="5" y="39"/>
                    <a:pt x="3" y="39"/>
                    <a:pt x="2" y="38"/>
                  </a:cubicBezTo>
                  <a:cubicBezTo>
                    <a:pt x="0" y="36"/>
                    <a:pt x="0" y="33"/>
                    <a:pt x="2" y="3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1"/>
                    <a:pt x="31" y="0"/>
                    <a:pt x="33" y="2"/>
                  </a:cubicBezTo>
                  <a:cubicBezTo>
                    <a:pt x="35" y="4"/>
                    <a:pt x="36" y="8"/>
                    <a:pt x="34" y="1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9"/>
                    <a:pt x="7" y="39"/>
                    <a:pt x="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9"/>
            <p:cNvSpPr>
              <a:spLocks/>
            </p:cNvSpPr>
            <p:nvPr/>
          </p:nvSpPr>
          <p:spPr bwMode="auto">
            <a:xfrm>
              <a:off x="1731963" y="3251200"/>
              <a:ext cx="288925" cy="169863"/>
            </a:xfrm>
            <a:custGeom>
              <a:avLst/>
              <a:gdLst>
                <a:gd name="T0" fmla="*/ 40 w 46"/>
                <a:gd name="T1" fmla="*/ 27 h 27"/>
                <a:gd name="T2" fmla="*/ 37 w 46"/>
                <a:gd name="T3" fmla="*/ 27 h 27"/>
                <a:gd name="T4" fmla="*/ 4 w 46"/>
                <a:gd name="T5" fmla="*/ 11 h 27"/>
                <a:gd name="T6" fmla="*/ 2 w 46"/>
                <a:gd name="T7" fmla="*/ 3 h 27"/>
                <a:gd name="T8" fmla="*/ 9 w 46"/>
                <a:gd name="T9" fmla="*/ 1 h 27"/>
                <a:gd name="T10" fmla="*/ 42 w 46"/>
                <a:gd name="T11" fmla="*/ 17 h 27"/>
                <a:gd name="T12" fmla="*/ 44 w 46"/>
                <a:gd name="T13" fmla="*/ 24 h 27"/>
                <a:gd name="T14" fmla="*/ 40 w 46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27">
                  <a:moveTo>
                    <a:pt x="40" y="27"/>
                  </a:moveTo>
                  <a:cubicBezTo>
                    <a:pt x="39" y="27"/>
                    <a:pt x="38" y="27"/>
                    <a:pt x="37" y="27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9"/>
                    <a:pt x="0" y="6"/>
                    <a:pt x="2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8"/>
                    <a:pt x="46" y="21"/>
                    <a:pt x="44" y="24"/>
                  </a:cubicBezTo>
                  <a:cubicBezTo>
                    <a:pt x="43" y="26"/>
                    <a:pt x="42" y="27"/>
                    <a:pt x="4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350158" y="1373004"/>
            <a:ext cx="149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AWARENESS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4571253" y="1865453"/>
            <a:ext cx="1102872" cy="1102870"/>
          </a:xfrm>
          <a:prstGeom prst="ellipse">
            <a:avLst/>
          </a:prstGeom>
          <a:solidFill>
            <a:srgbClr val="ED1C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163793" y="3240770"/>
            <a:ext cx="1917792" cy="252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Drive 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Engagement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100" b="1" dirty="0">
                <a:latin typeface="Helvetica Neue" charset="0"/>
                <a:ea typeface="Helvetica Neue" charset="0"/>
                <a:cs typeface="Helvetica Neue" charset="0"/>
              </a:rPr>
              <a:t>Research and Validation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Give an applicant a reason to choose your company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Do people consider you as a place for employment?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What do you offer that others don’t?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178745" y="1365915"/>
            <a:ext cx="1887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CONSIDERATION</a:t>
            </a:r>
            <a:endParaRPr lang="en-US" sz="1600" dirty="0">
              <a:solidFill>
                <a:srgbClr val="ED1C2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580810" y="1865453"/>
            <a:ext cx="1102872" cy="1102870"/>
          </a:xfrm>
          <a:prstGeom prst="ellipse">
            <a:avLst/>
          </a:prstGeom>
          <a:solidFill>
            <a:srgbClr val="6666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86868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261954" y="3240770"/>
            <a:ext cx="1740584" cy="252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Call </a:t>
            </a:r>
          </a:p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To Action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100" b="1" dirty="0">
                <a:latin typeface="Helvetica Neue" charset="0"/>
                <a:ea typeface="Helvetica Neue" charset="0"/>
                <a:cs typeface="Helvetica Neue" charset="0"/>
              </a:rPr>
              <a:t>Apply Now Stage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Create urgency and make</a:t>
            </a:r>
            <a:b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it easy to apply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Is it easy to find and apply for jobs with your organization?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Is your site mobile friendly?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351423" y="1365915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CONVERSION</a:t>
            </a:r>
            <a:endParaRPr lang="en-US" sz="1600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8608201" y="1858364"/>
            <a:ext cx="1102872" cy="1102870"/>
          </a:xfrm>
          <a:prstGeom prst="ellipse">
            <a:avLst/>
          </a:prstGeom>
          <a:solidFill>
            <a:srgbClr val="4F81B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8285920" y="3233681"/>
            <a:ext cx="1690966" cy="308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Create a Loyal Following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1100" b="1" dirty="0">
                <a:latin typeface="Helvetica Neue" charset="0"/>
                <a:ea typeface="Helvetica Neue" charset="0"/>
                <a:cs typeface="Helvetica Neue" charset="0"/>
              </a:rPr>
              <a:t>Future Referrals </a:t>
            </a:r>
          </a:p>
          <a:p>
            <a:pPr algn="ctr">
              <a:lnSpc>
                <a:spcPct val="110000"/>
              </a:lnSpc>
            </a:pP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Sharing </a:t>
            </a:r>
          </a:p>
          <a:p>
            <a:pPr algn="ctr">
              <a:spcAft>
                <a:spcPts val="600"/>
              </a:spcAft>
            </a:pPr>
            <a:r>
              <a:rPr lang="en-US" sz="1000" i="1" dirty="0">
                <a:latin typeface="Helvetica Neue" charset="0"/>
                <a:ea typeface="Helvetica Neue" charset="0"/>
                <a:cs typeface="Helvetica Neue" charset="0"/>
              </a:rPr>
              <a:t>and storytelling</a:t>
            </a:r>
          </a:p>
          <a:p>
            <a:pPr marL="171450" indent="-171450">
              <a:spcAft>
                <a:spcPts val="600"/>
              </a:spcAft>
              <a:buFont typeface="Arial" charset="0"/>
              <a:buChar char="•"/>
            </a:pP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Do employees consider your company a great place to work?</a:t>
            </a:r>
          </a:p>
          <a:p>
            <a:pPr marL="171450" indent="-171450">
              <a:lnSpc>
                <a:spcPct val="11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1150" dirty="0">
                <a:latin typeface="Helvetica Neue" charset="0"/>
                <a:ea typeface="Helvetica Neue" charset="0"/>
                <a:cs typeface="Helvetica Neue" charset="0"/>
              </a:rPr>
              <a:t>What do your employees say about your company?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455944" y="1358826"/>
            <a:ext cx="1354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ADVOCACY</a:t>
            </a:r>
            <a:endParaRPr lang="en-US" sz="160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7" name="Freeform 16"/>
          <p:cNvSpPr>
            <a:spLocks noEditPoints="1"/>
          </p:cNvSpPr>
          <p:nvPr/>
        </p:nvSpPr>
        <p:spPr bwMode="auto">
          <a:xfrm>
            <a:off x="4913214" y="2185303"/>
            <a:ext cx="420786" cy="420784"/>
          </a:xfrm>
          <a:custGeom>
            <a:avLst/>
            <a:gdLst>
              <a:gd name="T0" fmla="*/ 134 w 135"/>
              <a:gd name="T1" fmla="*/ 119 h 135"/>
              <a:gd name="T2" fmla="*/ 101 w 135"/>
              <a:gd name="T3" fmla="*/ 86 h 135"/>
              <a:gd name="T4" fmla="*/ 101 w 135"/>
              <a:gd name="T5" fmla="*/ 86 h 135"/>
              <a:gd name="T6" fmla="*/ 99 w 135"/>
              <a:gd name="T7" fmla="*/ 85 h 135"/>
              <a:gd name="T8" fmla="*/ 97 w 135"/>
              <a:gd name="T9" fmla="*/ 86 h 135"/>
              <a:gd name="T10" fmla="*/ 96 w 135"/>
              <a:gd name="T11" fmla="*/ 87 h 135"/>
              <a:gd name="T12" fmla="*/ 88 w 135"/>
              <a:gd name="T13" fmla="*/ 79 h 135"/>
              <a:gd name="T14" fmla="*/ 98 w 135"/>
              <a:gd name="T15" fmla="*/ 50 h 135"/>
              <a:gd name="T16" fmla="*/ 49 w 135"/>
              <a:gd name="T17" fmla="*/ 0 h 135"/>
              <a:gd name="T18" fmla="*/ 0 w 135"/>
              <a:gd name="T19" fmla="*/ 50 h 135"/>
              <a:gd name="T20" fmla="*/ 49 w 135"/>
              <a:gd name="T21" fmla="*/ 99 h 135"/>
              <a:gd name="T22" fmla="*/ 79 w 135"/>
              <a:gd name="T23" fmla="*/ 89 h 135"/>
              <a:gd name="T24" fmla="*/ 79 w 135"/>
              <a:gd name="T25" fmla="*/ 90 h 135"/>
              <a:gd name="T26" fmla="*/ 86 w 135"/>
              <a:gd name="T27" fmla="*/ 96 h 135"/>
              <a:gd name="T28" fmla="*/ 86 w 135"/>
              <a:gd name="T29" fmla="*/ 97 h 135"/>
              <a:gd name="T30" fmla="*/ 86 w 135"/>
              <a:gd name="T31" fmla="*/ 102 h 135"/>
              <a:gd name="T32" fmla="*/ 119 w 135"/>
              <a:gd name="T33" fmla="*/ 134 h 135"/>
              <a:gd name="T34" fmla="*/ 119 w 135"/>
              <a:gd name="T35" fmla="*/ 135 h 135"/>
              <a:gd name="T36" fmla="*/ 124 w 135"/>
              <a:gd name="T37" fmla="*/ 134 h 135"/>
              <a:gd name="T38" fmla="*/ 134 w 135"/>
              <a:gd name="T39" fmla="*/ 124 h 135"/>
              <a:gd name="T40" fmla="*/ 134 w 135"/>
              <a:gd name="T41" fmla="*/ 119 h 135"/>
              <a:gd name="T42" fmla="*/ 49 w 135"/>
              <a:gd name="T43" fmla="*/ 87 h 135"/>
              <a:gd name="T44" fmla="*/ 12 w 135"/>
              <a:gd name="T45" fmla="*/ 50 h 135"/>
              <a:gd name="T46" fmla="*/ 49 w 135"/>
              <a:gd name="T47" fmla="*/ 12 h 135"/>
              <a:gd name="T48" fmla="*/ 86 w 135"/>
              <a:gd name="T49" fmla="*/ 50 h 135"/>
              <a:gd name="T50" fmla="*/ 49 w 135"/>
              <a:gd name="T51" fmla="*/ 8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5" h="135">
                <a:moveTo>
                  <a:pt x="134" y="119"/>
                </a:moveTo>
                <a:cubicBezTo>
                  <a:pt x="101" y="86"/>
                  <a:pt x="101" y="86"/>
                  <a:pt x="101" y="86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0" y="86"/>
                  <a:pt x="100" y="85"/>
                  <a:pt x="99" y="85"/>
                </a:cubicBezTo>
                <a:cubicBezTo>
                  <a:pt x="98" y="85"/>
                  <a:pt x="97" y="86"/>
                  <a:pt x="97" y="86"/>
                </a:cubicBezTo>
                <a:cubicBezTo>
                  <a:pt x="96" y="87"/>
                  <a:pt x="96" y="87"/>
                  <a:pt x="96" y="87"/>
                </a:cubicBezTo>
                <a:cubicBezTo>
                  <a:pt x="88" y="79"/>
                  <a:pt x="88" y="79"/>
                  <a:pt x="88" y="79"/>
                </a:cubicBezTo>
                <a:cubicBezTo>
                  <a:pt x="95" y="71"/>
                  <a:pt x="98" y="61"/>
                  <a:pt x="98" y="50"/>
                </a:cubicBezTo>
                <a:cubicBezTo>
                  <a:pt x="98" y="22"/>
                  <a:pt x="76" y="0"/>
                  <a:pt x="49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99"/>
                  <a:pt x="49" y="99"/>
                </a:cubicBezTo>
                <a:cubicBezTo>
                  <a:pt x="60" y="99"/>
                  <a:pt x="71" y="95"/>
                  <a:pt x="79" y="89"/>
                </a:cubicBezTo>
                <a:cubicBezTo>
                  <a:pt x="79" y="90"/>
                  <a:pt x="79" y="90"/>
                  <a:pt x="79" y="90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7"/>
                  <a:pt x="86" y="97"/>
                  <a:pt x="86" y="97"/>
                </a:cubicBezTo>
                <a:cubicBezTo>
                  <a:pt x="85" y="98"/>
                  <a:pt x="85" y="100"/>
                  <a:pt x="86" y="102"/>
                </a:cubicBezTo>
                <a:cubicBezTo>
                  <a:pt x="119" y="134"/>
                  <a:pt x="119" y="134"/>
                  <a:pt x="119" y="134"/>
                </a:cubicBezTo>
                <a:cubicBezTo>
                  <a:pt x="119" y="134"/>
                  <a:pt x="119" y="135"/>
                  <a:pt x="119" y="135"/>
                </a:cubicBezTo>
                <a:cubicBezTo>
                  <a:pt x="121" y="135"/>
                  <a:pt x="122" y="135"/>
                  <a:pt x="124" y="134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5" y="122"/>
                  <a:pt x="135" y="120"/>
                  <a:pt x="134" y="119"/>
                </a:cubicBezTo>
                <a:close/>
                <a:moveTo>
                  <a:pt x="49" y="87"/>
                </a:moveTo>
                <a:cubicBezTo>
                  <a:pt x="29" y="87"/>
                  <a:pt x="12" y="70"/>
                  <a:pt x="12" y="50"/>
                </a:cubicBezTo>
                <a:cubicBezTo>
                  <a:pt x="12" y="29"/>
                  <a:pt x="29" y="12"/>
                  <a:pt x="49" y="12"/>
                </a:cubicBezTo>
                <a:cubicBezTo>
                  <a:pt x="70" y="12"/>
                  <a:pt x="86" y="29"/>
                  <a:pt x="86" y="50"/>
                </a:cubicBezTo>
                <a:cubicBezTo>
                  <a:pt x="86" y="70"/>
                  <a:pt x="70" y="87"/>
                  <a:pt x="49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365760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67944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70128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>
            <a:off x="9733005" y="2426044"/>
            <a:ext cx="542420" cy="2053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4"/>
          <p:cNvGrpSpPr>
            <a:grpSpLocks noChangeAspect="1"/>
          </p:cNvGrpSpPr>
          <p:nvPr/>
        </p:nvGrpSpPr>
        <p:grpSpPr bwMode="auto">
          <a:xfrm>
            <a:off x="8958848" y="2130000"/>
            <a:ext cx="413752" cy="453922"/>
            <a:chOff x="2763" y="683"/>
            <a:chExt cx="824" cy="904"/>
          </a:xfrm>
          <a:solidFill>
            <a:schemeClr val="bg1"/>
          </a:solidFill>
        </p:grpSpPr>
        <p:sp>
          <p:nvSpPr>
            <p:cNvPr id="102" name="Freeform 15"/>
            <p:cNvSpPr>
              <a:spLocks/>
            </p:cNvSpPr>
            <p:nvPr/>
          </p:nvSpPr>
          <p:spPr bwMode="auto">
            <a:xfrm>
              <a:off x="2928" y="683"/>
              <a:ext cx="659" cy="904"/>
            </a:xfrm>
            <a:custGeom>
              <a:avLst/>
              <a:gdLst>
                <a:gd name="T0" fmla="*/ 92 w 92"/>
                <a:gd name="T1" fmla="*/ 64 h 126"/>
                <a:gd name="T2" fmla="*/ 82 w 92"/>
                <a:gd name="T3" fmla="*/ 53 h 126"/>
                <a:gd name="T4" fmla="*/ 53 w 92"/>
                <a:gd name="T5" fmla="*/ 53 h 126"/>
                <a:gd name="T6" fmla="*/ 50 w 92"/>
                <a:gd name="T7" fmla="*/ 47 h 126"/>
                <a:gd name="T8" fmla="*/ 59 w 92"/>
                <a:gd name="T9" fmla="*/ 23 h 126"/>
                <a:gd name="T10" fmla="*/ 49 w 92"/>
                <a:gd name="T11" fmla="*/ 0 h 126"/>
                <a:gd name="T12" fmla="*/ 42 w 92"/>
                <a:gd name="T13" fmla="*/ 8 h 126"/>
                <a:gd name="T14" fmla="*/ 35 w 92"/>
                <a:gd name="T15" fmla="*/ 31 h 126"/>
                <a:gd name="T16" fmla="*/ 16 w 92"/>
                <a:gd name="T17" fmla="*/ 60 h 126"/>
                <a:gd name="T18" fmla="*/ 7 w 92"/>
                <a:gd name="T19" fmla="*/ 69 h 126"/>
                <a:gd name="T20" fmla="*/ 0 w 92"/>
                <a:gd name="T21" fmla="*/ 69 h 126"/>
                <a:gd name="T22" fmla="*/ 0 w 92"/>
                <a:gd name="T23" fmla="*/ 117 h 126"/>
                <a:gd name="T24" fmla="*/ 14 w 92"/>
                <a:gd name="T25" fmla="*/ 117 h 126"/>
                <a:gd name="T26" fmla="*/ 46 w 92"/>
                <a:gd name="T27" fmla="*/ 126 h 126"/>
                <a:gd name="T28" fmla="*/ 70 w 92"/>
                <a:gd name="T29" fmla="*/ 126 h 126"/>
                <a:gd name="T30" fmla="*/ 80 w 92"/>
                <a:gd name="T31" fmla="*/ 116 h 126"/>
                <a:gd name="T32" fmla="*/ 78 w 92"/>
                <a:gd name="T33" fmla="*/ 110 h 126"/>
                <a:gd name="T34" fmla="*/ 86 w 92"/>
                <a:gd name="T35" fmla="*/ 100 h 126"/>
                <a:gd name="T36" fmla="*/ 83 w 92"/>
                <a:gd name="T37" fmla="*/ 92 h 126"/>
                <a:gd name="T38" fmla="*/ 88 w 92"/>
                <a:gd name="T39" fmla="*/ 83 h 126"/>
                <a:gd name="T40" fmla="*/ 84 w 92"/>
                <a:gd name="T41" fmla="*/ 74 h 126"/>
                <a:gd name="T42" fmla="*/ 92 w 92"/>
                <a:gd name="T4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cubicBezTo>
                    <a:pt x="92" y="57"/>
                    <a:pt x="86" y="53"/>
                    <a:pt x="82" y="53"/>
                  </a:cubicBezTo>
                  <a:cubicBezTo>
                    <a:pt x="79" y="53"/>
                    <a:pt x="56" y="53"/>
                    <a:pt x="53" y="53"/>
                  </a:cubicBezTo>
                  <a:cubicBezTo>
                    <a:pt x="50" y="53"/>
                    <a:pt x="47" y="52"/>
                    <a:pt x="50" y="47"/>
                  </a:cubicBezTo>
                  <a:cubicBezTo>
                    <a:pt x="52" y="42"/>
                    <a:pt x="59" y="40"/>
                    <a:pt x="59" y="23"/>
                  </a:cubicBezTo>
                  <a:cubicBezTo>
                    <a:pt x="59" y="6"/>
                    <a:pt x="53" y="0"/>
                    <a:pt x="49" y="0"/>
                  </a:cubicBezTo>
                  <a:cubicBezTo>
                    <a:pt x="44" y="0"/>
                    <a:pt x="42" y="3"/>
                    <a:pt x="42" y="8"/>
                  </a:cubicBezTo>
                  <a:cubicBezTo>
                    <a:pt x="42" y="12"/>
                    <a:pt x="41" y="24"/>
                    <a:pt x="35" y="31"/>
                  </a:cubicBezTo>
                  <a:cubicBezTo>
                    <a:pt x="28" y="38"/>
                    <a:pt x="18" y="56"/>
                    <a:pt x="16" y="60"/>
                  </a:cubicBezTo>
                  <a:cubicBezTo>
                    <a:pt x="14" y="64"/>
                    <a:pt x="11" y="69"/>
                    <a:pt x="7" y="69"/>
                  </a:cubicBezTo>
                  <a:cubicBezTo>
                    <a:pt x="4" y="69"/>
                    <a:pt x="0" y="69"/>
                    <a:pt x="0" y="6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3" y="117"/>
                    <a:pt x="14" y="117"/>
                  </a:cubicBezTo>
                  <a:cubicBezTo>
                    <a:pt x="25" y="117"/>
                    <a:pt x="32" y="126"/>
                    <a:pt x="46" y="126"/>
                  </a:cubicBezTo>
                  <a:cubicBezTo>
                    <a:pt x="54" y="126"/>
                    <a:pt x="67" y="126"/>
                    <a:pt x="70" y="126"/>
                  </a:cubicBezTo>
                  <a:cubicBezTo>
                    <a:pt x="74" y="126"/>
                    <a:pt x="80" y="123"/>
                    <a:pt x="80" y="116"/>
                  </a:cubicBezTo>
                  <a:cubicBezTo>
                    <a:pt x="80" y="114"/>
                    <a:pt x="79" y="112"/>
                    <a:pt x="78" y="110"/>
                  </a:cubicBezTo>
                  <a:cubicBezTo>
                    <a:pt x="82" y="110"/>
                    <a:pt x="86" y="106"/>
                    <a:pt x="86" y="100"/>
                  </a:cubicBezTo>
                  <a:cubicBezTo>
                    <a:pt x="86" y="96"/>
                    <a:pt x="85" y="94"/>
                    <a:pt x="83" y="92"/>
                  </a:cubicBezTo>
                  <a:cubicBezTo>
                    <a:pt x="86" y="91"/>
                    <a:pt x="88" y="87"/>
                    <a:pt x="88" y="83"/>
                  </a:cubicBezTo>
                  <a:cubicBezTo>
                    <a:pt x="88" y="79"/>
                    <a:pt x="86" y="76"/>
                    <a:pt x="84" y="74"/>
                  </a:cubicBezTo>
                  <a:cubicBezTo>
                    <a:pt x="87" y="73"/>
                    <a:pt x="92" y="70"/>
                    <a:pt x="9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16"/>
            <p:cNvSpPr>
              <a:spLocks noChangeArrowheads="1"/>
            </p:cNvSpPr>
            <p:nvPr/>
          </p:nvSpPr>
          <p:spPr bwMode="auto">
            <a:xfrm>
              <a:off x="2763" y="1164"/>
              <a:ext cx="129" cy="4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4" name="Group 4"/>
          <p:cNvGrpSpPr>
            <a:grpSpLocks noChangeAspect="1"/>
          </p:cNvGrpSpPr>
          <p:nvPr/>
        </p:nvGrpSpPr>
        <p:grpSpPr bwMode="auto">
          <a:xfrm>
            <a:off x="6915151" y="2168570"/>
            <a:ext cx="440690" cy="454616"/>
            <a:chOff x="356" y="399"/>
            <a:chExt cx="1519" cy="1567"/>
          </a:xfrm>
          <a:solidFill>
            <a:schemeClr val="bg1"/>
          </a:solidFill>
        </p:grpSpPr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356" y="1004"/>
              <a:ext cx="899" cy="962"/>
            </a:xfrm>
            <a:custGeom>
              <a:avLst/>
              <a:gdLst>
                <a:gd name="T0" fmla="*/ 124 w 126"/>
                <a:gd name="T1" fmla="*/ 2 h 135"/>
                <a:gd name="T2" fmla="*/ 117 w 126"/>
                <a:gd name="T3" fmla="*/ 1 h 135"/>
                <a:gd name="T4" fmla="*/ 4 w 126"/>
                <a:gd name="T5" fmla="*/ 51 h 135"/>
                <a:gd name="T6" fmla="*/ 0 w 126"/>
                <a:gd name="T7" fmla="*/ 57 h 135"/>
                <a:gd name="T8" fmla="*/ 4 w 126"/>
                <a:gd name="T9" fmla="*/ 63 h 135"/>
                <a:gd name="T10" fmla="*/ 42 w 126"/>
                <a:gd name="T11" fmla="*/ 74 h 135"/>
                <a:gd name="T12" fmla="*/ 12 w 126"/>
                <a:gd name="T13" fmla="*/ 109 h 135"/>
                <a:gd name="T14" fmla="*/ 14 w 126"/>
                <a:gd name="T15" fmla="*/ 131 h 135"/>
                <a:gd name="T16" fmla="*/ 25 w 126"/>
                <a:gd name="T17" fmla="*/ 135 h 135"/>
                <a:gd name="T18" fmla="*/ 37 w 126"/>
                <a:gd name="T19" fmla="*/ 130 h 135"/>
                <a:gd name="T20" fmla="*/ 67 w 126"/>
                <a:gd name="T21" fmla="*/ 94 h 135"/>
                <a:gd name="T22" fmla="*/ 67 w 126"/>
                <a:gd name="T23" fmla="*/ 95 h 135"/>
                <a:gd name="T24" fmla="*/ 83 w 126"/>
                <a:gd name="T25" fmla="*/ 131 h 135"/>
                <a:gd name="T26" fmla="*/ 90 w 126"/>
                <a:gd name="T27" fmla="*/ 133 h 135"/>
                <a:gd name="T28" fmla="*/ 95 w 126"/>
                <a:gd name="T29" fmla="*/ 128 h 135"/>
                <a:gd name="T30" fmla="*/ 126 w 126"/>
                <a:gd name="T31" fmla="*/ 9 h 135"/>
                <a:gd name="T32" fmla="*/ 124 w 126"/>
                <a:gd name="T33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35">
                  <a:moveTo>
                    <a:pt x="124" y="2"/>
                  </a:moveTo>
                  <a:cubicBezTo>
                    <a:pt x="122" y="1"/>
                    <a:pt x="119" y="0"/>
                    <a:pt x="117" y="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2" y="52"/>
                    <a:pt x="0" y="55"/>
                    <a:pt x="0" y="57"/>
                  </a:cubicBezTo>
                  <a:cubicBezTo>
                    <a:pt x="0" y="60"/>
                    <a:pt x="2" y="62"/>
                    <a:pt x="4" y="6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7" y="116"/>
                    <a:pt x="8" y="126"/>
                    <a:pt x="14" y="131"/>
                  </a:cubicBezTo>
                  <a:cubicBezTo>
                    <a:pt x="17" y="134"/>
                    <a:pt x="21" y="135"/>
                    <a:pt x="25" y="135"/>
                  </a:cubicBezTo>
                  <a:cubicBezTo>
                    <a:pt x="29" y="135"/>
                    <a:pt x="34" y="133"/>
                    <a:pt x="37" y="130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5" y="133"/>
                    <a:pt x="87" y="134"/>
                    <a:pt x="90" y="133"/>
                  </a:cubicBezTo>
                  <a:cubicBezTo>
                    <a:pt x="92" y="133"/>
                    <a:pt x="94" y="131"/>
                    <a:pt x="95" y="12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7"/>
                    <a:pt x="125" y="4"/>
                    <a:pt x="1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591" y="841"/>
              <a:ext cx="364" cy="178"/>
            </a:xfrm>
            <a:custGeom>
              <a:avLst/>
              <a:gdLst>
                <a:gd name="T0" fmla="*/ 6 w 51"/>
                <a:gd name="T1" fmla="*/ 16 h 25"/>
                <a:gd name="T2" fmla="*/ 41 w 51"/>
                <a:gd name="T3" fmla="*/ 25 h 25"/>
                <a:gd name="T4" fmla="*/ 43 w 51"/>
                <a:gd name="T5" fmla="*/ 25 h 25"/>
                <a:gd name="T6" fmla="*/ 50 w 51"/>
                <a:gd name="T7" fmla="*/ 20 h 25"/>
                <a:gd name="T8" fmla="*/ 45 w 51"/>
                <a:gd name="T9" fmla="*/ 11 h 25"/>
                <a:gd name="T10" fmla="*/ 10 w 51"/>
                <a:gd name="T11" fmla="*/ 1 h 25"/>
                <a:gd name="T12" fmla="*/ 1 w 51"/>
                <a:gd name="T13" fmla="*/ 7 h 25"/>
                <a:gd name="T14" fmla="*/ 6 w 51"/>
                <a:gd name="T15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5">
                  <a:moveTo>
                    <a:pt x="6" y="16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2" y="25"/>
                    <a:pt x="42" y="25"/>
                    <a:pt x="43" y="25"/>
                  </a:cubicBezTo>
                  <a:cubicBezTo>
                    <a:pt x="46" y="25"/>
                    <a:pt x="49" y="23"/>
                    <a:pt x="50" y="20"/>
                  </a:cubicBezTo>
                  <a:cubicBezTo>
                    <a:pt x="51" y="16"/>
                    <a:pt x="49" y="12"/>
                    <a:pt x="45" y="1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2" y="3"/>
                    <a:pt x="1" y="7"/>
                  </a:cubicBezTo>
                  <a:cubicBezTo>
                    <a:pt x="0" y="11"/>
                    <a:pt x="2" y="15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777" y="399"/>
              <a:ext cx="342" cy="420"/>
            </a:xfrm>
            <a:custGeom>
              <a:avLst/>
              <a:gdLst>
                <a:gd name="T0" fmla="*/ 34 w 48"/>
                <a:gd name="T1" fmla="*/ 56 h 59"/>
                <a:gd name="T2" fmla="*/ 40 w 48"/>
                <a:gd name="T3" fmla="*/ 59 h 59"/>
                <a:gd name="T4" fmla="*/ 44 w 48"/>
                <a:gd name="T5" fmla="*/ 57 h 59"/>
                <a:gd name="T6" fmla="*/ 46 w 48"/>
                <a:gd name="T7" fmla="*/ 47 h 59"/>
                <a:gd name="T8" fmla="*/ 14 w 48"/>
                <a:gd name="T9" fmla="*/ 4 h 59"/>
                <a:gd name="T10" fmla="*/ 4 w 48"/>
                <a:gd name="T11" fmla="*/ 2 h 59"/>
                <a:gd name="T12" fmla="*/ 2 w 48"/>
                <a:gd name="T13" fmla="*/ 13 h 59"/>
                <a:gd name="T14" fmla="*/ 34 w 48"/>
                <a:gd name="T1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9">
                  <a:moveTo>
                    <a:pt x="34" y="56"/>
                  </a:moveTo>
                  <a:cubicBezTo>
                    <a:pt x="36" y="58"/>
                    <a:pt x="38" y="59"/>
                    <a:pt x="40" y="59"/>
                  </a:cubicBezTo>
                  <a:cubicBezTo>
                    <a:pt x="41" y="59"/>
                    <a:pt x="43" y="58"/>
                    <a:pt x="44" y="57"/>
                  </a:cubicBezTo>
                  <a:cubicBezTo>
                    <a:pt x="48" y="55"/>
                    <a:pt x="48" y="50"/>
                    <a:pt x="46" y="4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"/>
                    <a:pt x="7" y="0"/>
                    <a:pt x="4" y="2"/>
                  </a:cubicBezTo>
                  <a:cubicBezTo>
                    <a:pt x="1" y="5"/>
                    <a:pt x="0" y="9"/>
                    <a:pt x="2" y="13"/>
                  </a:cubicBezTo>
                  <a:lnTo>
                    <a:pt x="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262" y="420"/>
              <a:ext cx="178" cy="335"/>
            </a:xfrm>
            <a:custGeom>
              <a:avLst/>
              <a:gdLst>
                <a:gd name="T0" fmla="*/ 15 w 25"/>
                <a:gd name="T1" fmla="*/ 41 h 47"/>
                <a:gd name="T2" fmla="*/ 24 w 25"/>
                <a:gd name="T3" fmla="*/ 10 h 47"/>
                <a:gd name="T4" fmla="*/ 19 w 25"/>
                <a:gd name="T5" fmla="*/ 1 h 47"/>
                <a:gd name="T6" fmla="*/ 10 w 25"/>
                <a:gd name="T7" fmla="*/ 6 h 47"/>
                <a:gd name="T8" fmla="*/ 1 w 25"/>
                <a:gd name="T9" fmla="*/ 37 h 47"/>
                <a:gd name="T10" fmla="*/ 6 w 25"/>
                <a:gd name="T11" fmla="*/ 46 h 47"/>
                <a:gd name="T12" fmla="*/ 8 w 25"/>
                <a:gd name="T13" fmla="*/ 47 h 47"/>
                <a:gd name="T14" fmla="*/ 15 w 25"/>
                <a:gd name="T15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15" y="41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5" y="6"/>
                    <a:pt x="23" y="2"/>
                    <a:pt x="19" y="1"/>
                  </a:cubicBezTo>
                  <a:cubicBezTo>
                    <a:pt x="15" y="0"/>
                    <a:pt x="11" y="2"/>
                    <a:pt x="10" y="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1"/>
                    <a:pt x="2" y="45"/>
                    <a:pt x="6" y="46"/>
                  </a:cubicBezTo>
                  <a:cubicBezTo>
                    <a:pt x="7" y="46"/>
                    <a:pt x="7" y="47"/>
                    <a:pt x="8" y="47"/>
                  </a:cubicBezTo>
                  <a:cubicBezTo>
                    <a:pt x="11" y="47"/>
                    <a:pt x="14" y="44"/>
                    <a:pt x="1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454" y="613"/>
              <a:ext cx="421" cy="349"/>
            </a:xfrm>
            <a:custGeom>
              <a:avLst/>
              <a:gdLst>
                <a:gd name="T0" fmla="*/ 8 w 59"/>
                <a:gd name="T1" fmla="*/ 49 h 49"/>
                <a:gd name="T2" fmla="*/ 12 w 59"/>
                <a:gd name="T3" fmla="*/ 47 h 49"/>
                <a:gd name="T4" fmla="*/ 55 w 59"/>
                <a:gd name="T5" fmla="*/ 14 h 49"/>
                <a:gd name="T6" fmla="*/ 57 w 59"/>
                <a:gd name="T7" fmla="*/ 4 h 49"/>
                <a:gd name="T8" fmla="*/ 47 w 59"/>
                <a:gd name="T9" fmla="*/ 3 h 49"/>
                <a:gd name="T10" fmla="*/ 4 w 59"/>
                <a:gd name="T11" fmla="*/ 35 h 49"/>
                <a:gd name="T12" fmla="*/ 2 w 59"/>
                <a:gd name="T13" fmla="*/ 46 h 49"/>
                <a:gd name="T14" fmla="*/ 8 w 59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9">
                  <a:moveTo>
                    <a:pt x="8" y="49"/>
                  </a:moveTo>
                  <a:cubicBezTo>
                    <a:pt x="10" y="49"/>
                    <a:pt x="11" y="48"/>
                    <a:pt x="12" y="47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9" y="12"/>
                    <a:pt x="59" y="7"/>
                    <a:pt x="57" y="4"/>
                  </a:cubicBezTo>
                  <a:cubicBezTo>
                    <a:pt x="54" y="1"/>
                    <a:pt x="50" y="0"/>
                    <a:pt x="47" y="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8"/>
                    <a:pt x="0" y="42"/>
                    <a:pt x="2" y="46"/>
                  </a:cubicBezTo>
                  <a:cubicBezTo>
                    <a:pt x="4" y="48"/>
                    <a:pt x="6" y="49"/>
                    <a:pt x="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504" y="1104"/>
              <a:ext cx="357" cy="171"/>
            </a:xfrm>
            <a:custGeom>
              <a:avLst/>
              <a:gdLst>
                <a:gd name="T0" fmla="*/ 44 w 50"/>
                <a:gd name="T1" fmla="*/ 9 h 24"/>
                <a:gd name="T2" fmla="*/ 10 w 50"/>
                <a:gd name="T3" fmla="*/ 1 h 24"/>
                <a:gd name="T4" fmla="*/ 1 w 50"/>
                <a:gd name="T5" fmla="*/ 6 h 24"/>
                <a:gd name="T6" fmla="*/ 7 w 50"/>
                <a:gd name="T7" fmla="*/ 15 h 24"/>
                <a:gd name="T8" fmla="*/ 41 w 50"/>
                <a:gd name="T9" fmla="*/ 24 h 24"/>
                <a:gd name="T10" fmla="*/ 42 w 50"/>
                <a:gd name="T11" fmla="*/ 24 h 24"/>
                <a:gd name="T12" fmla="*/ 49 w 50"/>
                <a:gd name="T13" fmla="*/ 18 h 24"/>
                <a:gd name="T14" fmla="*/ 44 w 50"/>
                <a:gd name="T15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4">
                  <a:moveTo>
                    <a:pt x="44" y="9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2" y="2"/>
                    <a:pt x="1" y="6"/>
                  </a:cubicBezTo>
                  <a:cubicBezTo>
                    <a:pt x="0" y="10"/>
                    <a:pt x="3" y="14"/>
                    <a:pt x="7" y="1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2" y="24"/>
                    <a:pt x="42" y="24"/>
                  </a:cubicBezTo>
                  <a:cubicBezTo>
                    <a:pt x="46" y="24"/>
                    <a:pt x="49" y="22"/>
                    <a:pt x="49" y="18"/>
                  </a:cubicBezTo>
                  <a:cubicBezTo>
                    <a:pt x="50" y="14"/>
                    <a:pt x="48" y="10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319" y="1296"/>
              <a:ext cx="335" cy="414"/>
            </a:xfrm>
            <a:custGeom>
              <a:avLst/>
              <a:gdLst>
                <a:gd name="T0" fmla="*/ 14 w 47"/>
                <a:gd name="T1" fmla="*/ 4 h 58"/>
                <a:gd name="T2" fmla="*/ 4 w 47"/>
                <a:gd name="T3" fmla="*/ 3 h 58"/>
                <a:gd name="T4" fmla="*/ 2 w 47"/>
                <a:gd name="T5" fmla="*/ 13 h 58"/>
                <a:gd name="T6" fmla="*/ 32 w 47"/>
                <a:gd name="T7" fmla="*/ 55 h 58"/>
                <a:gd name="T8" fmla="*/ 38 w 47"/>
                <a:gd name="T9" fmla="*/ 58 h 58"/>
                <a:gd name="T10" fmla="*/ 43 w 47"/>
                <a:gd name="T11" fmla="*/ 56 h 58"/>
                <a:gd name="T12" fmla="*/ 44 w 47"/>
                <a:gd name="T13" fmla="*/ 46 h 58"/>
                <a:gd name="T14" fmla="*/ 14 w 47"/>
                <a:gd name="T15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8">
                  <a:moveTo>
                    <a:pt x="14" y="4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0" y="5"/>
                    <a:pt x="0" y="10"/>
                    <a:pt x="2" y="13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4" y="56"/>
                    <a:pt x="36" y="58"/>
                    <a:pt x="38" y="58"/>
                  </a:cubicBezTo>
                  <a:cubicBezTo>
                    <a:pt x="40" y="58"/>
                    <a:pt x="41" y="57"/>
                    <a:pt x="43" y="56"/>
                  </a:cubicBezTo>
                  <a:cubicBezTo>
                    <a:pt x="46" y="54"/>
                    <a:pt x="47" y="49"/>
                    <a:pt x="44" y="46"/>
                  </a:cubicBez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14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2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65697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1921062"/>
            <a:ext cx="12192001" cy="3015878"/>
          </a:xfrm>
          <a:prstGeom prst="rect">
            <a:avLst/>
          </a:prstGeom>
          <a:solidFill>
            <a:schemeClr val="accent1">
              <a:lumMod val="75000"/>
              <a:alpha val="67000"/>
            </a:schemeClr>
          </a:solidFill>
          <a:ln>
            <a:noFill/>
          </a:ln>
          <a:effectLst>
            <a:outerShdw blurRad="40000" dist="23000" dir="5400000" rotWithShape="0">
              <a:schemeClr val="accent1"/>
            </a:outerShdw>
            <a:reflection stA="35000"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3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491" y="2693118"/>
            <a:ext cx="6419016" cy="14717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REAL-TIME JOB MATCHING™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PUTS QUALITY FIRST</a:t>
            </a:r>
          </a:p>
        </p:txBody>
      </p:sp>
    </p:spTree>
    <p:extLst>
      <p:ext uri="{BB962C8B-B14F-4D97-AF65-F5344CB8AC3E}">
        <p14:creationId xmlns:p14="http://schemas.microsoft.com/office/powerpoint/2010/main" val="9288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1106" y="1854733"/>
            <a:ext cx="5297985" cy="4303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Helvetica Neue" charset="0"/>
                <a:ea typeface="Helvetica Neue" charset="0"/>
                <a:cs typeface="Helvetica Neue" charset="0"/>
              </a:rPr>
              <a:t>Job Match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Recommendations</a:t>
            </a:r>
            <a:endParaRPr lang="en-US" b="1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Promotes positions to an active audience of matched candidates based on their profile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Skills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Experience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Education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Job Preferences </a:t>
            </a:r>
          </a:p>
          <a:p>
            <a:pPr lvl="1"/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Job Matches are updated in real-time when: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Job Seeker updates profile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After an apply process</a:t>
            </a:r>
          </a:p>
          <a:p>
            <a:pPr lvl="1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As new jobs are posted on the network or updated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1108" y="465692"/>
            <a:ext cx="10903191" cy="79234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Targets qualified job seekers online for the duration of the post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641107" y="1160214"/>
            <a:ext cx="10903191" cy="792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Know your job is being promoted to qualified candidates as they initiate or refresh their search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39"/>
          <a:stretch/>
        </p:blipFill>
        <p:spPr>
          <a:xfrm>
            <a:off x="6092702" y="2124426"/>
            <a:ext cx="5097208" cy="3763691"/>
          </a:xfrm>
          <a:prstGeom prst="rect">
            <a:avLst/>
          </a:prstGeom>
          <a:ln w="25400" cap="sq">
            <a:solidFill>
              <a:srgbClr val="4F81BD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177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04900" y="1786872"/>
            <a:ext cx="4983075" cy="4525028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Promotes 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your job in Match Alert emails sent to candidates who match your job requirements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Reaches both locally and nationally matched candidates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Mobile-friendly messaging with a responsive email template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Highly-tested and optimized emails produce superior engagement  and a 98% deliverability rate to the inbox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2979" y="341539"/>
            <a:ext cx="11969991" cy="79234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Alerts qualified candidates in email Match Alerts once a job is posted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144624" y="972069"/>
            <a:ext cx="7886700" cy="792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Ensure your job posting reaches qualified prospective employees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502" y="1913841"/>
            <a:ext cx="3384598" cy="4799057"/>
          </a:xfrm>
          <a:prstGeom prst="rect">
            <a:avLst/>
          </a:prstGeom>
          <a:ln w="25400" cap="sq">
            <a:solidFill>
              <a:srgbClr val="0A4E62"/>
            </a:solidFill>
            <a:miter lim="800000"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359032" y="1942398"/>
            <a:ext cx="2069289" cy="572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59031" y="1908488"/>
            <a:ext cx="206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of Match Alerts opened result in a click to view at least one job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502" y="2543266"/>
            <a:ext cx="1110728" cy="4213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100915" y="1497607"/>
            <a:ext cx="1302195" cy="1252902"/>
          </a:xfrm>
          <a:prstGeom prst="ellipse">
            <a:avLst/>
          </a:prstGeom>
          <a:solidFill>
            <a:srgbClr val="FF0000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6840" y="1801068"/>
            <a:ext cx="1212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41%</a:t>
            </a:r>
          </a:p>
        </p:txBody>
      </p:sp>
    </p:spTree>
    <p:extLst>
      <p:ext uri="{BB962C8B-B14F-4D97-AF65-F5344CB8AC3E}">
        <p14:creationId xmlns:p14="http://schemas.microsoft.com/office/powerpoint/2010/main" val="10932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000" y="402695"/>
            <a:ext cx="10515600" cy="98334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Connecting Employers &amp; Candidates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52901" y="3963269"/>
            <a:ext cx="193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666666"/>
                </a:solidFill>
                <a:latin typeface="Helvetica"/>
                <a:cs typeface="Helvetica"/>
              </a:rPr>
              <a:t>YOUR TARGET </a:t>
            </a:r>
          </a:p>
          <a:p>
            <a:pPr algn="ctr"/>
            <a:r>
              <a:rPr lang="en-US" sz="800" b="1" dirty="0">
                <a:solidFill>
                  <a:srgbClr val="666666"/>
                </a:solidFill>
                <a:latin typeface="Helvetica"/>
                <a:cs typeface="Helvetica"/>
              </a:rPr>
              <a:t>CANDIDATES</a:t>
            </a:r>
            <a:endParaRPr lang="en-US" sz="800" dirty="0">
              <a:solidFill>
                <a:srgbClr val="666666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0131" y="1462269"/>
            <a:ext cx="248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JOB POSTING DISTIRBUTION AND OPTIMIZATION</a:t>
            </a:r>
          </a:p>
          <a:p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Turnkey distribution to 800+ job boards, national and niche job aggregators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75763" y="2783148"/>
            <a:ext cx="182141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SOCIAL MEDIA OPTIMIZATION</a:t>
            </a:r>
          </a:p>
          <a:p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One-step posting to 1,000’s of social media channels with built-in audiences of job seekers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5540416"/>
            <a:ext cx="2590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EMAIL MARKETING</a:t>
            </a:r>
          </a:p>
          <a:p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Access to a local database of job seekers or a larger pool via our national network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1792" y="3289140"/>
            <a:ext cx="17034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BRANDING &amp;</a:t>
            </a:r>
          </a:p>
          <a:p>
            <a:pPr algn="r"/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DISPLAY ADVERTISING</a:t>
            </a:r>
          </a:p>
          <a:p>
            <a:pPr algn="r"/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High-impact branding and advertising opportunities within contextually relevant portions of the site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1793" y="1799013"/>
            <a:ext cx="216499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JOB POSTINGS</a:t>
            </a:r>
          </a:p>
          <a:p>
            <a:pPr algn="r"/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Flexible buying options, search optimized postings, and enhancements that ensure your postings on </a:t>
            </a:r>
            <a:r>
              <a:rPr lang="en-US" sz="900" dirty="0" err="1">
                <a:latin typeface="Helvetica Neue" charset="0"/>
                <a:ea typeface="Helvetica Neue" charset="0"/>
                <a:cs typeface="Helvetica Neue" charset="0"/>
              </a:rPr>
              <a:t>MassLive.com</a:t>
            </a:r>
            <a:r>
              <a:rPr lang="en-US" sz="900" b="1" dirty="0">
                <a:solidFill>
                  <a:srgbClr val="EE453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get noticed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8562" y="4912490"/>
            <a:ext cx="19088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WEBSITE DEVELOPMENT</a:t>
            </a:r>
          </a:p>
          <a:p>
            <a:pPr algn="r"/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Custom, responsive recruitment websites that seamlessly integrate with employer applicant tracking systems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2167" y="4208365"/>
            <a:ext cx="19747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SEARCH ENGINE MARKETING </a:t>
            </a:r>
          </a:p>
          <a:p>
            <a:r>
              <a:rPr lang="en-US" sz="900" dirty="0">
                <a:latin typeface="Helvetica Neue" charset="0"/>
                <a:ea typeface="Helvetica Neue" charset="0"/>
                <a:cs typeface="Helvetica Neue" charset="0"/>
              </a:rPr>
              <a:t>Paid marketing campaigns on major job search engines like Indeed deliver results and actionable insights</a:t>
            </a:r>
            <a:endParaRPr lang="en-US" sz="900" baseline="30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05978" y="3341747"/>
            <a:ext cx="623500" cy="622726"/>
            <a:chOff x="2835275" y="2944813"/>
            <a:chExt cx="1279525" cy="1277937"/>
          </a:xfrm>
          <a:solidFill>
            <a:schemeClr val="accent1"/>
          </a:solidFill>
        </p:grpSpPr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5285772" y="3044142"/>
            <a:ext cx="1458410" cy="1458410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49211" y="1807581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stCxn id="35" idx="5"/>
          </p:cNvCxnSpPr>
          <p:nvPr/>
        </p:nvCxnSpPr>
        <p:spPr>
          <a:xfrm>
            <a:off x="5065163" y="2823533"/>
            <a:ext cx="371618" cy="360918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4266524" y="2143595"/>
            <a:ext cx="753086" cy="440015"/>
            <a:chOff x="6448426" y="2551113"/>
            <a:chExt cx="2505075" cy="1463675"/>
          </a:xfrm>
          <a:solidFill>
            <a:schemeClr val="accent1"/>
          </a:solidFill>
        </p:grpSpPr>
        <p:sp>
          <p:nvSpPr>
            <p:cNvPr id="47" name="Freeform 17"/>
            <p:cNvSpPr>
              <a:spLocks noEditPoints="1"/>
            </p:cNvSpPr>
            <p:nvPr/>
          </p:nvSpPr>
          <p:spPr bwMode="auto">
            <a:xfrm>
              <a:off x="6448426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5 w 257"/>
                <a:gd name="T3" fmla="*/ 133 h 149"/>
                <a:gd name="T4" fmla="*/ 225 w 257"/>
                <a:gd name="T5" fmla="*/ 2 h 149"/>
                <a:gd name="T6" fmla="*/ 223 w 257"/>
                <a:gd name="T7" fmla="*/ 0 h 149"/>
                <a:gd name="T8" fmla="*/ 33 w 257"/>
                <a:gd name="T9" fmla="*/ 0 h 149"/>
                <a:gd name="T10" fmla="*/ 31 w 257"/>
                <a:gd name="T11" fmla="*/ 2 h 149"/>
                <a:gd name="T12" fmla="*/ 31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3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3 w 257"/>
                <a:gd name="T37" fmla="*/ 13 h 149"/>
                <a:gd name="T38" fmla="*/ 213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5" y="133"/>
                    <a:pt x="225" y="133"/>
                    <a:pt x="225" y="133"/>
                  </a:cubicBezTo>
                  <a:cubicBezTo>
                    <a:pt x="225" y="2"/>
                    <a:pt x="225" y="2"/>
                    <a:pt x="225" y="2"/>
                  </a:cubicBezTo>
                  <a:cubicBezTo>
                    <a:pt x="225" y="1"/>
                    <a:pt x="224" y="0"/>
                    <a:pt x="2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5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3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3" y="13"/>
                    <a:pt x="213" y="13"/>
                    <a:pt x="213" y="13"/>
                  </a:cubicBezTo>
                  <a:lnTo>
                    <a:pt x="213" y="1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48" name="Freeform 18"/>
            <p:cNvSpPr>
              <a:spLocks/>
            </p:cNvSpPr>
            <p:nvPr/>
          </p:nvSpPr>
          <p:spPr bwMode="auto">
            <a:xfrm>
              <a:off x="7081838" y="2846388"/>
              <a:ext cx="1238250" cy="234950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6" y="24"/>
                    <a:pt x="126" y="24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49" name="Freeform 19"/>
            <p:cNvSpPr>
              <a:spLocks/>
            </p:cNvSpPr>
            <p:nvPr/>
          </p:nvSpPr>
          <p:spPr bwMode="auto">
            <a:xfrm>
              <a:off x="7870826" y="3149601"/>
              <a:ext cx="438150" cy="492125"/>
            </a:xfrm>
            <a:custGeom>
              <a:avLst/>
              <a:gdLst>
                <a:gd name="T0" fmla="*/ 1 w 45"/>
                <a:gd name="T1" fmla="*/ 50 h 50"/>
                <a:gd name="T2" fmla="*/ 44 w 45"/>
                <a:gd name="T3" fmla="*/ 50 h 50"/>
                <a:gd name="T4" fmla="*/ 45 w 45"/>
                <a:gd name="T5" fmla="*/ 48 h 50"/>
                <a:gd name="T6" fmla="*/ 45 w 45"/>
                <a:gd name="T7" fmla="*/ 1 h 50"/>
                <a:gd name="T8" fmla="*/ 44 w 45"/>
                <a:gd name="T9" fmla="*/ 0 h 50"/>
                <a:gd name="T10" fmla="*/ 1 w 45"/>
                <a:gd name="T11" fmla="*/ 0 h 50"/>
                <a:gd name="T12" fmla="*/ 0 w 45"/>
                <a:gd name="T13" fmla="*/ 1 h 50"/>
                <a:gd name="T14" fmla="*/ 0 w 45"/>
                <a:gd name="T15" fmla="*/ 48 h 50"/>
                <a:gd name="T16" fmla="*/ 1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1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0"/>
                    <a:pt x="4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0"/>
                    <a:pt x="1" y="5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50" name="Freeform 20"/>
            <p:cNvSpPr>
              <a:spLocks/>
            </p:cNvSpPr>
            <p:nvPr/>
          </p:nvSpPr>
          <p:spPr bwMode="auto">
            <a:xfrm>
              <a:off x="7081838" y="31496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1" name="Freeform 21"/>
            <p:cNvSpPr>
              <a:spLocks/>
            </p:cNvSpPr>
            <p:nvPr/>
          </p:nvSpPr>
          <p:spPr bwMode="auto">
            <a:xfrm>
              <a:off x="7081838" y="334645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auto">
            <a:xfrm>
              <a:off x="7081838" y="35433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</p:grpSp>
      <p:sp>
        <p:nvSpPr>
          <p:cNvPr id="61" name="Oval 60"/>
          <p:cNvSpPr/>
          <p:nvPr/>
        </p:nvSpPr>
        <p:spPr>
          <a:xfrm>
            <a:off x="3599727" y="3256345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3824535" y="3597641"/>
            <a:ext cx="769701" cy="449723"/>
            <a:chOff x="6448426" y="2551113"/>
            <a:chExt cx="2505075" cy="1463675"/>
          </a:xfrm>
          <a:solidFill>
            <a:schemeClr val="accent6"/>
          </a:solidFill>
        </p:grpSpPr>
        <p:sp>
          <p:nvSpPr>
            <p:cNvPr id="63" name="Freeform 17"/>
            <p:cNvSpPr>
              <a:spLocks noEditPoints="1"/>
            </p:cNvSpPr>
            <p:nvPr/>
          </p:nvSpPr>
          <p:spPr bwMode="auto">
            <a:xfrm>
              <a:off x="6448426" y="2551113"/>
              <a:ext cx="2505075" cy="1463675"/>
            </a:xfrm>
            <a:custGeom>
              <a:avLst/>
              <a:gdLst>
                <a:gd name="T0" fmla="*/ 255 w 257"/>
                <a:gd name="T1" fmla="*/ 133 h 149"/>
                <a:gd name="T2" fmla="*/ 225 w 257"/>
                <a:gd name="T3" fmla="*/ 133 h 149"/>
                <a:gd name="T4" fmla="*/ 225 w 257"/>
                <a:gd name="T5" fmla="*/ 2 h 149"/>
                <a:gd name="T6" fmla="*/ 223 w 257"/>
                <a:gd name="T7" fmla="*/ 0 h 149"/>
                <a:gd name="T8" fmla="*/ 33 w 257"/>
                <a:gd name="T9" fmla="*/ 0 h 149"/>
                <a:gd name="T10" fmla="*/ 31 w 257"/>
                <a:gd name="T11" fmla="*/ 2 h 149"/>
                <a:gd name="T12" fmla="*/ 31 w 257"/>
                <a:gd name="T13" fmla="*/ 133 h 149"/>
                <a:gd name="T14" fmla="*/ 2 w 257"/>
                <a:gd name="T15" fmla="*/ 133 h 149"/>
                <a:gd name="T16" fmla="*/ 0 w 257"/>
                <a:gd name="T17" fmla="*/ 135 h 149"/>
                <a:gd name="T18" fmla="*/ 0 w 257"/>
                <a:gd name="T19" fmla="*/ 136 h 149"/>
                <a:gd name="T20" fmla="*/ 13 w 257"/>
                <a:gd name="T21" fmla="*/ 149 h 149"/>
                <a:gd name="T22" fmla="*/ 244 w 257"/>
                <a:gd name="T23" fmla="*/ 149 h 149"/>
                <a:gd name="T24" fmla="*/ 257 w 257"/>
                <a:gd name="T25" fmla="*/ 136 h 149"/>
                <a:gd name="T26" fmla="*/ 257 w 257"/>
                <a:gd name="T27" fmla="*/ 135 h 149"/>
                <a:gd name="T28" fmla="*/ 255 w 257"/>
                <a:gd name="T29" fmla="*/ 133 h 149"/>
                <a:gd name="T30" fmla="*/ 213 w 257"/>
                <a:gd name="T31" fmla="*/ 127 h 149"/>
                <a:gd name="T32" fmla="*/ 43 w 257"/>
                <a:gd name="T33" fmla="*/ 127 h 149"/>
                <a:gd name="T34" fmla="*/ 43 w 257"/>
                <a:gd name="T35" fmla="*/ 13 h 149"/>
                <a:gd name="T36" fmla="*/ 213 w 257"/>
                <a:gd name="T37" fmla="*/ 13 h 149"/>
                <a:gd name="T38" fmla="*/ 213 w 257"/>
                <a:gd name="T39" fmla="*/ 1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9">
                  <a:moveTo>
                    <a:pt x="255" y="133"/>
                  </a:moveTo>
                  <a:cubicBezTo>
                    <a:pt x="225" y="133"/>
                    <a:pt x="225" y="133"/>
                    <a:pt x="225" y="133"/>
                  </a:cubicBezTo>
                  <a:cubicBezTo>
                    <a:pt x="225" y="2"/>
                    <a:pt x="225" y="2"/>
                    <a:pt x="225" y="2"/>
                  </a:cubicBezTo>
                  <a:cubicBezTo>
                    <a:pt x="225" y="1"/>
                    <a:pt x="224" y="0"/>
                    <a:pt x="22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1" y="133"/>
                    <a:pt x="0" y="134"/>
                    <a:pt x="0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3"/>
                    <a:pt x="5" y="149"/>
                    <a:pt x="13" y="149"/>
                  </a:cubicBezTo>
                  <a:cubicBezTo>
                    <a:pt x="244" y="149"/>
                    <a:pt x="244" y="149"/>
                    <a:pt x="244" y="149"/>
                  </a:cubicBezTo>
                  <a:cubicBezTo>
                    <a:pt x="251" y="149"/>
                    <a:pt x="257" y="143"/>
                    <a:pt x="257" y="136"/>
                  </a:cubicBezTo>
                  <a:cubicBezTo>
                    <a:pt x="257" y="135"/>
                    <a:pt x="257" y="135"/>
                    <a:pt x="257" y="135"/>
                  </a:cubicBezTo>
                  <a:cubicBezTo>
                    <a:pt x="257" y="134"/>
                    <a:pt x="256" y="133"/>
                    <a:pt x="255" y="133"/>
                  </a:cubicBezTo>
                  <a:moveTo>
                    <a:pt x="213" y="127"/>
                  </a:moveTo>
                  <a:cubicBezTo>
                    <a:pt x="43" y="127"/>
                    <a:pt x="43" y="127"/>
                    <a:pt x="43" y="127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213" y="13"/>
                    <a:pt x="213" y="13"/>
                    <a:pt x="213" y="13"/>
                  </a:cubicBezTo>
                  <a:lnTo>
                    <a:pt x="213" y="1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6666"/>
                </a:solidFill>
              </a:endParaRPr>
            </a:p>
          </p:txBody>
        </p:sp>
        <p:sp>
          <p:nvSpPr>
            <p:cNvPr id="64" name="Freeform 18"/>
            <p:cNvSpPr>
              <a:spLocks/>
            </p:cNvSpPr>
            <p:nvPr/>
          </p:nvSpPr>
          <p:spPr bwMode="auto">
            <a:xfrm>
              <a:off x="7081838" y="2871780"/>
              <a:ext cx="1238251" cy="234951"/>
            </a:xfrm>
            <a:custGeom>
              <a:avLst/>
              <a:gdLst>
                <a:gd name="T0" fmla="*/ 126 w 127"/>
                <a:gd name="T1" fmla="*/ 24 h 24"/>
                <a:gd name="T2" fmla="*/ 1 w 127"/>
                <a:gd name="T3" fmla="*/ 24 h 24"/>
                <a:gd name="T4" fmla="*/ 0 w 127"/>
                <a:gd name="T5" fmla="*/ 23 h 24"/>
                <a:gd name="T6" fmla="*/ 0 w 127"/>
                <a:gd name="T7" fmla="*/ 2 h 24"/>
                <a:gd name="T8" fmla="*/ 1 w 127"/>
                <a:gd name="T9" fmla="*/ 0 h 24"/>
                <a:gd name="T10" fmla="*/ 126 w 127"/>
                <a:gd name="T11" fmla="*/ 0 h 24"/>
                <a:gd name="T12" fmla="*/ 127 w 127"/>
                <a:gd name="T13" fmla="*/ 2 h 24"/>
                <a:gd name="T14" fmla="*/ 127 w 127"/>
                <a:gd name="T15" fmla="*/ 23 h 24"/>
                <a:gd name="T16" fmla="*/ 126 w 127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24">
                  <a:moveTo>
                    <a:pt x="126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7" y="1"/>
                    <a:pt x="127" y="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6" y="24"/>
                    <a:pt x="126" y="24"/>
                  </a:cubicBezTo>
                </a:path>
              </a:pathLst>
            </a:custGeom>
            <a:solidFill>
              <a:srgbClr val="8CB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B99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7870826" y="3149601"/>
              <a:ext cx="438150" cy="492125"/>
            </a:xfrm>
            <a:custGeom>
              <a:avLst/>
              <a:gdLst>
                <a:gd name="T0" fmla="*/ 1 w 45"/>
                <a:gd name="T1" fmla="*/ 50 h 50"/>
                <a:gd name="T2" fmla="*/ 44 w 45"/>
                <a:gd name="T3" fmla="*/ 50 h 50"/>
                <a:gd name="T4" fmla="*/ 45 w 45"/>
                <a:gd name="T5" fmla="*/ 48 h 50"/>
                <a:gd name="T6" fmla="*/ 45 w 45"/>
                <a:gd name="T7" fmla="*/ 1 h 50"/>
                <a:gd name="T8" fmla="*/ 44 w 45"/>
                <a:gd name="T9" fmla="*/ 0 h 50"/>
                <a:gd name="T10" fmla="*/ 1 w 45"/>
                <a:gd name="T11" fmla="*/ 0 h 50"/>
                <a:gd name="T12" fmla="*/ 0 w 45"/>
                <a:gd name="T13" fmla="*/ 1 h 50"/>
                <a:gd name="T14" fmla="*/ 0 w 45"/>
                <a:gd name="T15" fmla="*/ 48 h 50"/>
                <a:gd name="T16" fmla="*/ 1 w 45"/>
                <a:gd name="T1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50">
                  <a:moveTo>
                    <a:pt x="1" y="50"/>
                  </a:moveTo>
                  <a:cubicBezTo>
                    <a:pt x="44" y="50"/>
                    <a:pt x="44" y="50"/>
                    <a:pt x="44" y="50"/>
                  </a:cubicBezTo>
                  <a:cubicBezTo>
                    <a:pt x="45" y="50"/>
                    <a:pt x="45" y="49"/>
                    <a:pt x="45" y="48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5" y="1"/>
                    <a:pt x="45" y="0"/>
                    <a:pt x="4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0"/>
                    <a:pt x="1" y="5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B990"/>
                </a:solidFill>
              </a:endParaRPr>
            </a:p>
          </p:txBody>
        </p:sp>
        <p:sp>
          <p:nvSpPr>
            <p:cNvPr id="66" name="Freeform 20"/>
            <p:cNvSpPr>
              <a:spLocks/>
            </p:cNvSpPr>
            <p:nvPr/>
          </p:nvSpPr>
          <p:spPr bwMode="auto">
            <a:xfrm>
              <a:off x="7081838" y="31496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9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9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8CB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1"/>
            <p:cNvSpPr>
              <a:spLocks/>
            </p:cNvSpPr>
            <p:nvPr/>
          </p:nvSpPr>
          <p:spPr bwMode="auto">
            <a:xfrm>
              <a:off x="7081838" y="3371842"/>
              <a:ext cx="711200" cy="98426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1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8CB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B990"/>
                </a:solidFill>
              </a:endParaRPr>
            </a:p>
          </p:txBody>
        </p:sp>
        <p:sp>
          <p:nvSpPr>
            <p:cNvPr id="68" name="Freeform 22"/>
            <p:cNvSpPr>
              <a:spLocks/>
            </p:cNvSpPr>
            <p:nvPr/>
          </p:nvSpPr>
          <p:spPr bwMode="auto">
            <a:xfrm>
              <a:off x="7081838" y="3543301"/>
              <a:ext cx="711200" cy="98425"/>
            </a:xfrm>
            <a:custGeom>
              <a:avLst/>
              <a:gdLst>
                <a:gd name="T0" fmla="*/ 71 w 73"/>
                <a:gd name="T1" fmla="*/ 10 h 10"/>
                <a:gd name="T2" fmla="*/ 1 w 73"/>
                <a:gd name="T3" fmla="*/ 10 h 10"/>
                <a:gd name="T4" fmla="*/ 0 w 73"/>
                <a:gd name="T5" fmla="*/ 8 h 10"/>
                <a:gd name="T6" fmla="*/ 0 w 73"/>
                <a:gd name="T7" fmla="*/ 1 h 10"/>
                <a:gd name="T8" fmla="*/ 1 w 73"/>
                <a:gd name="T9" fmla="*/ 0 h 10"/>
                <a:gd name="T10" fmla="*/ 71 w 73"/>
                <a:gd name="T11" fmla="*/ 0 h 10"/>
                <a:gd name="T12" fmla="*/ 73 w 73"/>
                <a:gd name="T13" fmla="*/ 1 h 10"/>
                <a:gd name="T14" fmla="*/ 73 w 73"/>
                <a:gd name="T15" fmla="*/ 8 h 10"/>
                <a:gd name="T16" fmla="*/ 71 w 7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">
                  <a:moveTo>
                    <a:pt x="7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72" y="10"/>
                    <a:pt x="71" y="10"/>
                  </a:cubicBezTo>
                </a:path>
              </a:pathLst>
            </a:custGeom>
            <a:solidFill>
              <a:srgbClr val="8CB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B990"/>
                </a:solidFill>
              </a:endParaRPr>
            </a:p>
          </p:txBody>
        </p:sp>
      </p:grpSp>
      <p:cxnSp>
        <p:nvCxnSpPr>
          <p:cNvPr id="69" name="Straight Arrow Connector 68"/>
          <p:cNvCxnSpPr/>
          <p:nvPr/>
        </p:nvCxnSpPr>
        <p:spPr>
          <a:xfrm flipV="1">
            <a:off x="4766487" y="3864935"/>
            <a:ext cx="462960" cy="20688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110943" y="4600937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752619" y="1404396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068363" y="2539053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004614" y="4103227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719822" y="5029203"/>
            <a:ext cx="1190263" cy="1190263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/>
          <p:cNvGrpSpPr/>
          <p:nvPr/>
        </p:nvGrpSpPr>
        <p:grpSpPr>
          <a:xfrm>
            <a:off x="7372552" y="2902932"/>
            <a:ext cx="535181" cy="450811"/>
            <a:chOff x="6929438" y="5226050"/>
            <a:chExt cx="1349375" cy="1136651"/>
          </a:xfrm>
          <a:solidFill>
            <a:schemeClr val="accent2"/>
          </a:solidFill>
        </p:grpSpPr>
        <p:sp>
          <p:nvSpPr>
            <p:cNvPr id="128" name="Freeform 5"/>
            <p:cNvSpPr>
              <a:spLocks/>
            </p:cNvSpPr>
            <p:nvPr/>
          </p:nvSpPr>
          <p:spPr bwMode="auto">
            <a:xfrm>
              <a:off x="6929438" y="5226050"/>
              <a:ext cx="1073150" cy="914400"/>
            </a:xfrm>
            <a:custGeom>
              <a:avLst/>
              <a:gdLst>
                <a:gd name="T0" fmla="*/ 105 w 121"/>
                <a:gd name="T1" fmla="*/ 81 h 103"/>
                <a:gd name="T2" fmla="*/ 121 w 121"/>
                <a:gd name="T3" fmla="*/ 65 h 103"/>
                <a:gd name="T4" fmla="*/ 121 w 121"/>
                <a:gd name="T5" fmla="*/ 16 h 103"/>
                <a:gd name="T6" fmla="*/ 105 w 121"/>
                <a:gd name="T7" fmla="*/ 0 h 103"/>
                <a:gd name="T8" fmla="*/ 16 w 121"/>
                <a:gd name="T9" fmla="*/ 0 h 103"/>
                <a:gd name="T10" fmla="*/ 0 w 121"/>
                <a:gd name="T11" fmla="*/ 16 h 103"/>
                <a:gd name="T12" fmla="*/ 0 w 121"/>
                <a:gd name="T13" fmla="*/ 65 h 103"/>
                <a:gd name="T14" fmla="*/ 16 w 121"/>
                <a:gd name="T15" fmla="*/ 81 h 103"/>
                <a:gd name="T16" fmla="*/ 27 w 121"/>
                <a:gd name="T17" fmla="*/ 81 h 103"/>
                <a:gd name="T18" fmla="*/ 27 w 121"/>
                <a:gd name="T19" fmla="*/ 98 h 103"/>
                <a:gd name="T20" fmla="*/ 31 w 121"/>
                <a:gd name="T21" fmla="*/ 102 h 103"/>
                <a:gd name="T22" fmla="*/ 36 w 121"/>
                <a:gd name="T23" fmla="*/ 101 h 103"/>
                <a:gd name="T24" fmla="*/ 57 w 121"/>
                <a:gd name="T25" fmla="*/ 81 h 103"/>
                <a:gd name="T26" fmla="*/ 105 w 121"/>
                <a:gd name="T27" fmla="*/ 8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03">
                  <a:moveTo>
                    <a:pt x="105" y="81"/>
                  </a:moveTo>
                  <a:cubicBezTo>
                    <a:pt x="114" y="81"/>
                    <a:pt x="121" y="74"/>
                    <a:pt x="121" y="65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7"/>
                    <a:pt x="114" y="0"/>
                    <a:pt x="10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4"/>
                    <a:pt x="7" y="81"/>
                    <a:pt x="16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100"/>
                    <a:pt x="29" y="102"/>
                    <a:pt x="31" y="102"/>
                  </a:cubicBezTo>
                  <a:cubicBezTo>
                    <a:pt x="33" y="103"/>
                    <a:pt x="35" y="102"/>
                    <a:pt x="36" y="101"/>
                  </a:cubicBezTo>
                  <a:cubicBezTo>
                    <a:pt x="57" y="81"/>
                    <a:pt x="57" y="81"/>
                    <a:pt x="57" y="81"/>
                  </a:cubicBezTo>
                  <a:lnTo>
                    <a:pt x="105" y="81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"/>
            <p:cNvSpPr>
              <a:spLocks/>
            </p:cNvSpPr>
            <p:nvPr/>
          </p:nvSpPr>
          <p:spPr bwMode="auto">
            <a:xfrm>
              <a:off x="7372350" y="5599113"/>
              <a:ext cx="906463" cy="763588"/>
            </a:xfrm>
            <a:custGeom>
              <a:avLst/>
              <a:gdLst>
                <a:gd name="T0" fmla="*/ 87 w 102"/>
                <a:gd name="T1" fmla="*/ 0 h 86"/>
                <a:gd name="T2" fmla="*/ 79 w 102"/>
                <a:gd name="T3" fmla="*/ 0 h 86"/>
                <a:gd name="T4" fmla="*/ 79 w 102"/>
                <a:gd name="T5" fmla="*/ 23 h 86"/>
                <a:gd name="T6" fmla="*/ 55 w 102"/>
                <a:gd name="T7" fmla="*/ 47 h 86"/>
                <a:gd name="T8" fmla="*/ 10 w 102"/>
                <a:gd name="T9" fmla="*/ 47 h 86"/>
                <a:gd name="T10" fmla="*/ 0 w 102"/>
                <a:gd name="T11" fmla="*/ 56 h 86"/>
                <a:gd name="T12" fmla="*/ 14 w 102"/>
                <a:gd name="T13" fmla="*/ 68 h 86"/>
                <a:gd name="T14" fmla="*/ 54 w 102"/>
                <a:gd name="T15" fmla="*/ 68 h 86"/>
                <a:gd name="T16" fmla="*/ 70 w 102"/>
                <a:gd name="T17" fmla="*/ 85 h 86"/>
                <a:gd name="T18" fmla="*/ 76 w 102"/>
                <a:gd name="T19" fmla="*/ 86 h 86"/>
                <a:gd name="T20" fmla="*/ 79 w 102"/>
                <a:gd name="T21" fmla="*/ 81 h 86"/>
                <a:gd name="T22" fmla="*/ 79 w 102"/>
                <a:gd name="T23" fmla="*/ 68 h 86"/>
                <a:gd name="T24" fmla="*/ 87 w 102"/>
                <a:gd name="T25" fmla="*/ 68 h 86"/>
                <a:gd name="T26" fmla="*/ 102 w 102"/>
                <a:gd name="T27" fmla="*/ 54 h 86"/>
                <a:gd name="T28" fmla="*/ 102 w 102"/>
                <a:gd name="T29" fmla="*/ 14 h 86"/>
                <a:gd name="T30" fmla="*/ 87 w 102"/>
                <a:gd name="T3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86">
                  <a:moveTo>
                    <a:pt x="87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6"/>
                    <a:pt x="68" y="47"/>
                    <a:pt x="55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" y="63"/>
                    <a:pt x="7" y="68"/>
                    <a:pt x="14" y="68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1" y="86"/>
                    <a:pt x="74" y="86"/>
                    <a:pt x="76" y="86"/>
                  </a:cubicBezTo>
                  <a:cubicBezTo>
                    <a:pt x="78" y="85"/>
                    <a:pt x="79" y="83"/>
                    <a:pt x="79" y="81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95" y="68"/>
                    <a:pt x="102" y="62"/>
                    <a:pt x="102" y="5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2" y="6"/>
                    <a:pt x="95" y="0"/>
                    <a:pt x="87" y="0"/>
                  </a:cubicBezTo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" name="Freeform 16"/>
          <p:cNvSpPr>
            <a:spLocks noEditPoints="1"/>
          </p:cNvSpPr>
          <p:nvPr/>
        </p:nvSpPr>
        <p:spPr bwMode="auto">
          <a:xfrm>
            <a:off x="7345876" y="4429887"/>
            <a:ext cx="508880" cy="508878"/>
          </a:xfrm>
          <a:custGeom>
            <a:avLst/>
            <a:gdLst>
              <a:gd name="T0" fmla="*/ 134 w 135"/>
              <a:gd name="T1" fmla="*/ 119 h 135"/>
              <a:gd name="T2" fmla="*/ 101 w 135"/>
              <a:gd name="T3" fmla="*/ 86 h 135"/>
              <a:gd name="T4" fmla="*/ 101 w 135"/>
              <a:gd name="T5" fmla="*/ 86 h 135"/>
              <a:gd name="T6" fmla="*/ 99 w 135"/>
              <a:gd name="T7" fmla="*/ 85 h 135"/>
              <a:gd name="T8" fmla="*/ 97 w 135"/>
              <a:gd name="T9" fmla="*/ 86 h 135"/>
              <a:gd name="T10" fmla="*/ 96 w 135"/>
              <a:gd name="T11" fmla="*/ 87 h 135"/>
              <a:gd name="T12" fmla="*/ 88 w 135"/>
              <a:gd name="T13" fmla="*/ 79 h 135"/>
              <a:gd name="T14" fmla="*/ 98 w 135"/>
              <a:gd name="T15" fmla="*/ 50 h 135"/>
              <a:gd name="T16" fmla="*/ 49 w 135"/>
              <a:gd name="T17" fmla="*/ 0 h 135"/>
              <a:gd name="T18" fmla="*/ 0 w 135"/>
              <a:gd name="T19" fmla="*/ 50 h 135"/>
              <a:gd name="T20" fmla="*/ 49 w 135"/>
              <a:gd name="T21" fmla="*/ 99 h 135"/>
              <a:gd name="T22" fmla="*/ 79 w 135"/>
              <a:gd name="T23" fmla="*/ 89 h 135"/>
              <a:gd name="T24" fmla="*/ 79 w 135"/>
              <a:gd name="T25" fmla="*/ 90 h 135"/>
              <a:gd name="T26" fmla="*/ 86 w 135"/>
              <a:gd name="T27" fmla="*/ 96 h 135"/>
              <a:gd name="T28" fmla="*/ 86 w 135"/>
              <a:gd name="T29" fmla="*/ 97 h 135"/>
              <a:gd name="T30" fmla="*/ 86 w 135"/>
              <a:gd name="T31" fmla="*/ 102 h 135"/>
              <a:gd name="T32" fmla="*/ 119 w 135"/>
              <a:gd name="T33" fmla="*/ 134 h 135"/>
              <a:gd name="T34" fmla="*/ 119 w 135"/>
              <a:gd name="T35" fmla="*/ 135 h 135"/>
              <a:gd name="T36" fmla="*/ 124 w 135"/>
              <a:gd name="T37" fmla="*/ 134 h 135"/>
              <a:gd name="T38" fmla="*/ 134 w 135"/>
              <a:gd name="T39" fmla="*/ 124 h 135"/>
              <a:gd name="T40" fmla="*/ 134 w 135"/>
              <a:gd name="T41" fmla="*/ 119 h 135"/>
              <a:gd name="T42" fmla="*/ 49 w 135"/>
              <a:gd name="T43" fmla="*/ 87 h 135"/>
              <a:gd name="T44" fmla="*/ 12 w 135"/>
              <a:gd name="T45" fmla="*/ 50 h 135"/>
              <a:gd name="T46" fmla="*/ 49 w 135"/>
              <a:gd name="T47" fmla="*/ 12 h 135"/>
              <a:gd name="T48" fmla="*/ 86 w 135"/>
              <a:gd name="T49" fmla="*/ 50 h 135"/>
              <a:gd name="T50" fmla="*/ 49 w 135"/>
              <a:gd name="T51" fmla="*/ 8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5" h="135">
                <a:moveTo>
                  <a:pt x="134" y="119"/>
                </a:moveTo>
                <a:cubicBezTo>
                  <a:pt x="101" y="86"/>
                  <a:pt x="101" y="86"/>
                  <a:pt x="101" y="86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0" y="86"/>
                  <a:pt x="100" y="85"/>
                  <a:pt x="99" y="85"/>
                </a:cubicBezTo>
                <a:cubicBezTo>
                  <a:pt x="98" y="85"/>
                  <a:pt x="97" y="86"/>
                  <a:pt x="97" y="86"/>
                </a:cubicBezTo>
                <a:cubicBezTo>
                  <a:pt x="96" y="87"/>
                  <a:pt x="96" y="87"/>
                  <a:pt x="96" y="87"/>
                </a:cubicBezTo>
                <a:cubicBezTo>
                  <a:pt x="88" y="79"/>
                  <a:pt x="88" y="79"/>
                  <a:pt x="88" y="79"/>
                </a:cubicBezTo>
                <a:cubicBezTo>
                  <a:pt x="95" y="71"/>
                  <a:pt x="98" y="61"/>
                  <a:pt x="98" y="50"/>
                </a:cubicBezTo>
                <a:cubicBezTo>
                  <a:pt x="98" y="22"/>
                  <a:pt x="76" y="0"/>
                  <a:pt x="49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99"/>
                  <a:pt x="49" y="99"/>
                </a:cubicBezTo>
                <a:cubicBezTo>
                  <a:pt x="60" y="99"/>
                  <a:pt x="71" y="95"/>
                  <a:pt x="79" y="89"/>
                </a:cubicBezTo>
                <a:cubicBezTo>
                  <a:pt x="79" y="90"/>
                  <a:pt x="79" y="90"/>
                  <a:pt x="79" y="90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7"/>
                  <a:pt x="86" y="97"/>
                  <a:pt x="86" y="97"/>
                </a:cubicBezTo>
                <a:cubicBezTo>
                  <a:pt x="85" y="98"/>
                  <a:pt x="85" y="100"/>
                  <a:pt x="86" y="102"/>
                </a:cubicBezTo>
                <a:cubicBezTo>
                  <a:pt x="119" y="134"/>
                  <a:pt x="119" y="134"/>
                  <a:pt x="119" y="134"/>
                </a:cubicBezTo>
                <a:cubicBezTo>
                  <a:pt x="119" y="134"/>
                  <a:pt x="119" y="135"/>
                  <a:pt x="119" y="135"/>
                </a:cubicBezTo>
                <a:cubicBezTo>
                  <a:pt x="121" y="135"/>
                  <a:pt x="122" y="135"/>
                  <a:pt x="124" y="134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5" y="122"/>
                  <a:pt x="135" y="120"/>
                  <a:pt x="134" y="119"/>
                </a:cubicBezTo>
                <a:close/>
                <a:moveTo>
                  <a:pt x="49" y="87"/>
                </a:moveTo>
                <a:cubicBezTo>
                  <a:pt x="29" y="87"/>
                  <a:pt x="12" y="70"/>
                  <a:pt x="12" y="50"/>
                </a:cubicBezTo>
                <a:cubicBezTo>
                  <a:pt x="12" y="29"/>
                  <a:pt x="29" y="12"/>
                  <a:pt x="49" y="12"/>
                </a:cubicBezTo>
                <a:cubicBezTo>
                  <a:pt x="70" y="12"/>
                  <a:pt x="86" y="29"/>
                  <a:pt x="86" y="50"/>
                </a:cubicBezTo>
                <a:cubicBezTo>
                  <a:pt x="86" y="70"/>
                  <a:pt x="70" y="87"/>
                  <a:pt x="49" y="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4407248" y="4950068"/>
            <a:ext cx="718479" cy="486363"/>
            <a:chOff x="2901950" y="1133475"/>
            <a:chExt cx="2422525" cy="1639888"/>
          </a:xfrm>
          <a:solidFill>
            <a:srgbClr val="0A4E62"/>
          </a:solidFill>
        </p:grpSpPr>
        <p:sp>
          <p:nvSpPr>
            <p:cNvPr id="139" name="Rectangle 5"/>
            <p:cNvSpPr>
              <a:spLocks noChangeArrowheads="1"/>
            </p:cNvSpPr>
            <p:nvPr/>
          </p:nvSpPr>
          <p:spPr bwMode="auto">
            <a:xfrm>
              <a:off x="3154362" y="1689101"/>
              <a:ext cx="1327149" cy="250824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Rectangle 6"/>
            <p:cNvSpPr>
              <a:spLocks noChangeArrowheads="1"/>
            </p:cNvSpPr>
            <p:nvPr/>
          </p:nvSpPr>
          <p:spPr bwMode="auto">
            <a:xfrm>
              <a:off x="3154363" y="2044700"/>
              <a:ext cx="425450" cy="45085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Rectangle 7"/>
            <p:cNvSpPr>
              <a:spLocks noChangeArrowheads="1"/>
            </p:cNvSpPr>
            <p:nvPr/>
          </p:nvSpPr>
          <p:spPr bwMode="auto">
            <a:xfrm>
              <a:off x="3657600" y="2054225"/>
              <a:ext cx="442913" cy="603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Rectangle 8"/>
            <p:cNvSpPr>
              <a:spLocks noChangeArrowheads="1"/>
            </p:cNvSpPr>
            <p:nvPr/>
          </p:nvSpPr>
          <p:spPr bwMode="auto">
            <a:xfrm>
              <a:off x="3657600" y="2235200"/>
              <a:ext cx="442913" cy="61913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9"/>
            <p:cNvSpPr>
              <a:spLocks noChangeArrowheads="1"/>
            </p:cNvSpPr>
            <p:nvPr/>
          </p:nvSpPr>
          <p:spPr bwMode="auto">
            <a:xfrm>
              <a:off x="3657600" y="2417763"/>
              <a:ext cx="442913" cy="60325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4300538" y="2322513"/>
              <a:ext cx="173038" cy="173038"/>
            </a:xfrm>
            <a:custGeom>
              <a:avLst/>
              <a:gdLst>
                <a:gd name="T0" fmla="*/ 32 w 109"/>
                <a:gd name="T1" fmla="*/ 11 h 109"/>
                <a:gd name="T2" fmla="*/ 0 w 109"/>
                <a:gd name="T3" fmla="*/ 109 h 109"/>
                <a:gd name="T4" fmla="*/ 103 w 109"/>
                <a:gd name="T5" fmla="*/ 82 h 109"/>
                <a:gd name="T6" fmla="*/ 109 w 109"/>
                <a:gd name="T7" fmla="*/ 77 h 109"/>
                <a:gd name="T8" fmla="*/ 32 w 109"/>
                <a:gd name="T9" fmla="*/ 0 h 109"/>
                <a:gd name="T10" fmla="*/ 32 w 109"/>
                <a:gd name="T11" fmla="*/ 1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09">
                  <a:moveTo>
                    <a:pt x="32" y="11"/>
                  </a:moveTo>
                  <a:lnTo>
                    <a:pt x="0" y="109"/>
                  </a:lnTo>
                  <a:lnTo>
                    <a:pt x="103" y="82"/>
                  </a:lnTo>
                  <a:lnTo>
                    <a:pt x="109" y="77"/>
                  </a:lnTo>
                  <a:lnTo>
                    <a:pt x="32" y="0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4994275" y="1481138"/>
              <a:ext cx="330200" cy="320675"/>
            </a:xfrm>
            <a:custGeom>
              <a:avLst/>
              <a:gdLst>
                <a:gd name="T0" fmla="*/ 35 w 38"/>
                <a:gd name="T1" fmla="*/ 21 h 37"/>
                <a:gd name="T2" fmla="*/ 16 w 38"/>
                <a:gd name="T3" fmla="*/ 2 h 37"/>
                <a:gd name="T4" fmla="*/ 7 w 38"/>
                <a:gd name="T5" fmla="*/ 2 h 37"/>
                <a:gd name="T6" fmla="*/ 0 w 38"/>
                <a:gd name="T7" fmla="*/ 9 h 37"/>
                <a:gd name="T8" fmla="*/ 28 w 38"/>
                <a:gd name="T9" fmla="*/ 37 h 37"/>
                <a:gd name="T10" fmla="*/ 35 w 38"/>
                <a:gd name="T11" fmla="*/ 30 h 37"/>
                <a:gd name="T12" fmla="*/ 35 w 38"/>
                <a:gd name="T13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7">
                  <a:moveTo>
                    <a:pt x="35" y="21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4" y="0"/>
                    <a:pt x="10" y="0"/>
                    <a:pt x="7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8" y="28"/>
                    <a:pt x="38" y="24"/>
                    <a:pt x="35" y="2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2"/>
            <p:cNvSpPr>
              <a:spLocks noEditPoints="1"/>
            </p:cNvSpPr>
            <p:nvPr/>
          </p:nvSpPr>
          <p:spPr bwMode="auto">
            <a:xfrm>
              <a:off x="2901950" y="1133475"/>
              <a:ext cx="2309813" cy="1639888"/>
            </a:xfrm>
            <a:custGeom>
              <a:avLst/>
              <a:gdLst>
                <a:gd name="T0" fmla="*/ 237 w 266"/>
                <a:gd name="T1" fmla="*/ 53 h 189"/>
                <a:gd name="T2" fmla="*/ 213 w 266"/>
                <a:gd name="T3" fmla="*/ 77 h 189"/>
                <a:gd name="T4" fmla="*/ 213 w 266"/>
                <a:gd name="T5" fmla="*/ 7 h 189"/>
                <a:gd name="T6" fmla="*/ 206 w 266"/>
                <a:gd name="T7" fmla="*/ 0 h 189"/>
                <a:gd name="T8" fmla="*/ 7 w 266"/>
                <a:gd name="T9" fmla="*/ 0 h 189"/>
                <a:gd name="T10" fmla="*/ 0 w 266"/>
                <a:gd name="T11" fmla="*/ 7 h 189"/>
                <a:gd name="T12" fmla="*/ 0 w 266"/>
                <a:gd name="T13" fmla="*/ 183 h 189"/>
                <a:gd name="T14" fmla="*/ 7 w 266"/>
                <a:gd name="T15" fmla="*/ 189 h 189"/>
                <a:gd name="T16" fmla="*/ 206 w 266"/>
                <a:gd name="T17" fmla="*/ 189 h 189"/>
                <a:gd name="T18" fmla="*/ 213 w 266"/>
                <a:gd name="T19" fmla="*/ 183 h 189"/>
                <a:gd name="T20" fmla="*/ 213 w 266"/>
                <a:gd name="T21" fmla="*/ 133 h 189"/>
                <a:gd name="T22" fmla="*/ 265 w 266"/>
                <a:gd name="T23" fmla="*/ 81 h 189"/>
                <a:gd name="T24" fmla="*/ 266 w 266"/>
                <a:gd name="T25" fmla="*/ 80 h 189"/>
                <a:gd name="T26" fmla="*/ 238 w 266"/>
                <a:gd name="T27" fmla="*/ 53 h 189"/>
                <a:gd name="T28" fmla="*/ 237 w 266"/>
                <a:gd name="T29" fmla="*/ 53 h 189"/>
                <a:gd name="T30" fmla="*/ 191 w 266"/>
                <a:gd name="T31" fmla="*/ 15 h 189"/>
                <a:gd name="T32" fmla="*/ 200 w 266"/>
                <a:gd name="T33" fmla="*/ 24 h 189"/>
                <a:gd name="T34" fmla="*/ 191 w 266"/>
                <a:gd name="T35" fmla="*/ 33 h 189"/>
                <a:gd name="T36" fmla="*/ 182 w 266"/>
                <a:gd name="T37" fmla="*/ 24 h 189"/>
                <a:gd name="T38" fmla="*/ 191 w 266"/>
                <a:gd name="T39" fmla="*/ 15 h 189"/>
                <a:gd name="T40" fmla="*/ 164 w 266"/>
                <a:gd name="T41" fmla="*/ 15 h 189"/>
                <a:gd name="T42" fmla="*/ 173 w 266"/>
                <a:gd name="T43" fmla="*/ 24 h 189"/>
                <a:gd name="T44" fmla="*/ 164 w 266"/>
                <a:gd name="T45" fmla="*/ 33 h 189"/>
                <a:gd name="T46" fmla="*/ 155 w 266"/>
                <a:gd name="T47" fmla="*/ 24 h 189"/>
                <a:gd name="T48" fmla="*/ 164 w 266"/>
                <a:gd name="T49" fmla="*/ 15 h 189"/>
                <a:gd name="T50" fmla="*/ 138 w 266"/>
                <a:gd name="T51" fmla="*/ 15 h 189"/>
                <a:gd name="T52" fmla="*/ 147 w 266"/>
                <a:gd name="T53" fmla="*/ 24 h 189"/>
                <a:gd name="T54" fmla="*/ 138 w 266"/>
                <a:gd name="T55" fmla="*/ 33 h 189"/>
                <a:gd name="T56" fmla="*/ 129 w 266"/>
                <a:gd name="T57" fmla="*/ 24 h 189"/>
                <a:gd name="T58" fmla="*/ 138 w 266"/>
                <a:gd name="T59" fmla="*/ 15 h 189"/>
                <a:gd name="T60" fmla="*/ 14 w 266"/>
                <a:gd name="T61" fmla="*/ 176 h 189"/>
                <a:gd name="T62" fmla="*/ 14 w 266"/>
                <a:gd name="T63" fmla="*/ 48 h 189"/>
                <a:gd name="T64" fmla="*/ 200 w 266"/>
                <a:gd name="T65" fmla="*/ 48 h 189"/>
                <a:gd name="T66" fmla="*/ 200 w 266"/>
                <a:gd name="T67" fmla="*/ 91 h 189"/>
                <a:gd name="T68" fmla="*/ 179 w 266"/>
                <a:gd name="T69" fmla="*/ 111 h 189"/>
                <a:gd name="T70" fmla="*/ 179 w 266"/>
                <a:gd name="T71" fmla="*/ 121 h 189"/>
                <a:gd name="T72" fmla="*/ 180 w 266"/>
                <a:gd name="T73" fmla="*/ 121 h 189"/>
                <a:gd name="T74" fmla="*/ 187 w 266"/>
                <a:gd name="T75" fmla="*/ 123 h 189"/>
                <a:gd name="T76" fmla="*/ 188 w 266"/>
                <a:gd name="T77" fmla="*/ 130 h 189"/>
                <a:gd name="T78" fmla="*/ 189 w 266"/>
                <a:gd name="T79" fmla="*/ 130 h 189"/>
                <a:gd name="T80" fmla="*/ 196 w 266"/>
                <a:gd name="T81" fmla="*/ 132 h 189"/>
                <a:gd name="T82" fmla="*/ 197 w 266"/>
                <a:gd name="T83" fmla="*/ 138 h 189"/>
                <a:gd name="T84" fmla="*/ 198 w 266"/>
                <a:gd name="T85" fmla="*/ 139 h 189"/>
                <a:gd name="T86" fmla="*/ 200 w 266"/>
                <a:gd name="T87" fmla="*/ 140 h 189"/>
                <a:gd name="T88" fmla="*/ 200 w 266"/>
                <a:gd name="T89" fmla="*/ 176 h 189"/>
                <a:gd name="T90" fmla="*/ 14 w 266"/>
                <a:gd name="T91" fmla="*/ 17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189">
                  <a:moveTo>
                    <a:pt x="237" y="53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3"/>
                    <a:pt x="210" y="0"/>
                    <a:pt x="20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6"/>
                    <a:pt x="3" y="189"/>
                    <a:pt x="7" y="189"/>
                  </a:cubicBezTo>
                  <a:cubicBezTo>
                    <a:pt x="206" y="189"/>
                    <a:pt x="206" y="189"/>
                    <a:pt x="206" y="189"/>
                  </a:cubicBezTo>
                  <a:cubicBezTo>
                    <a:pt x="210" y="189"/>
                    <a:pt x="213" y="186"/>
                    <a:pt x="213" y="183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265" y="81"/>
                    <a:pt x="265" y="81"/>
                    <a:pt x="265" y="81"/>
                  </a:cubicBezTo>
                  <a:cubicBezTo>
                    <a:pt x="265" y="81"/>
                    <a:pt x="265" y="81"/>
                    <a:pt x="266" y="80"/>
                  </a:cubicBezTo>
                  <a:cubicBezTo>
                    <a:pt x="238" y="53"/>
                    <a:pt x="238" y="53"/>
                    <a:pt x="238" y="53"/>
                  </a:cubicBezTo>
                  <a:cubicBezTo>
                    <a:pt x="238" y="53"/>
                    <a:pt x="237" y="53"/>
                    <a:pt x="237" y="53"/>
                  </a:cubicBezTo>
                  <a:close/>
                  <a:moveTo>
                    <a:pt x="191" y="15"/>
                  </a:moveTo>
                  <a:cubicBezTo>
                    <a:pt x="196" y="15"/>
                    <a:pt x="200" y="19"/>
                    <a:pt x="200" y="24"/>
                  </a:cubicBezTo>
                  <a:cubicBezTo>
                    <a:pt x="200" y="29"/>
                    <a:pt x="196" y="33"/>
                    <a:pt x="191" y="33"/>
                  </a:cubicBezTo>
                  <a:cubicBezTo>
                    <a:pt x="186" y="33"/>
                    <a:pt x="182" y="29"/>
                    <a:pt x="182" y="24"/>
                  </a:cubicBezTo>
                  <a:cubicBezTo>
                    <a:pt x="182" y="19"/>
                    <a:pt x="186" y="15"/>
                    <a:pt x="191" y="15"/>
                  </a:cubicBezTo>
                  <a:close/>
                  <a:moveTo>
                    <a:pt x="164" y="15"/>
                  </a:moveTo>
                  <a:cubicBezTo>
                    <a:pt x="169" y="15"/>
                    <a:pt x="173" y="19"/>
                    <a:pt x="173" y="24"/>
                  </a:cubicBezTo>
                  <a:cubicBezTo>
                    <a:pt x="173" y="29"/>
                    <a:pt x="169" y="33"/>
                    <a:pt x="164" y="33"/>
                  </a:cubicBezTo>
                  <a:cubicBezTo>
                    <a:pt x="159" y="33"/>
                    <a:pt x="155" y="29"/>
                    <a:pt x="155" y="24"/>
                  </a:cubicBezTo>
                  <a:cubicBezTo>
                    <a:pt x="155" y="19"/>
                    <a:pt x="159" y="15"/>
                    <a:pt x="164" y="15"/>
                  </a:cubicBezTo>
                  <a:close/>
                  <a:moveTo>
                    <a:pt x="138" y="15"/>
                  </a:moveTo>
                  <a:cubicBezTo>
                    <a:pt x="143" y="15"/>
                    <a:pt x="147" y="19"/>
                    <a:pt x="147" y="24"/>
                  </a:cubicBezTo>
                  <a:cubicBezTo>
                    <a:pt x="147" y="29"/>
                    <a:pt x="143" y="33"/>
                    <a:pt x="138" y="33"/>
                  </a:cubicBezTo>
                  <a:cubicBezTo>
                    <a:pt x="133" y="33"/>
                    <a:pt x="129" y="29"/>
                    <a:pt x="129" y="24"/>
                  </a:cubicBezTo>
                  <a:cubicBezTo>
                    <a:pt x="129" y="19"/>
                    <a:pt x="133" y="15"/>
                    <a:pt x="138" y="15"/>
                  </a:cubicBezTo>
                  <a:close/>
                  <a:moveTo>
                    <a:pt x="14" y="176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200" y="91"/>
                    <a:pt x="200" y="91"/>
                    <a:pt x="200" y="91"/>
                  </a:cubicBezTo>
                  <a:cubicBezTo>
                    <a:pt x="179" y="111"/>
                    <a:pt x="179" y="111"/>
                    <a:pt x="179" y="111"/>
                  </a:cubicBezTo>
                  <a:cubicBezTo>
                    <a:pt x="177" y="114"/>
                    <a:pt x="177" y="118"/>
                    <a:pt x="179" y="121"/>
                  </a:cubicBezTo>
                  <a:cubicBezTo>
                    <a:pt x="180" y="121"/>
                    <a:pt x="180" y="121"/>
                    <a:pt x="180" y="121"/>
                  </a:cubicBezTo>
                  <a:cubicBezTo>
                    <a:pt x="182" y="123"/>
                    <a:pt x="184" y="123"/>
                    <a:pt x="187" y="123"/>
                  </a:cubicBezTo>
                  <a:cubicBezTo>
                    <a:pt x="186" y="125"/>
                    <a:pt x="186" y="128"/>
                    <a:pt x="188" y="130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1" y="132"/>
                    <a:pt x="193" y="132"/>
                    <a:pt x="196" y="132"/>
                  </a:cubicBezTo>
                  <a:cubicBezTo>
                    <a:pt x="195" y="134"/>
                    <a:pt x="195" y="137"/>
                    <a:pt x="197" y="138"/>
                  </a:cubicBezTo>
                  <a:cubicBezTo>
                    <a:pt x="198" y="139"/>
                    <a:pt x="198" y="139"/>
                    <a:pt x="198" y="139"/>
                  </a:cubicBezTo>
                  <a:cubicBezTo>
                    <a:pt x="198" y="140"/>
                    <a:pt x="199" y="140"/>
                    <a:pt x="200" y="140"/>
                  </a:cubicBezTo>
                  <a:cubicBezTo>
                    <a:pt x="200" y="176"/>
                    <a:pt x="200" y="176"/>
                    <a:pt x="200" y="176"/>
                  </a:cubicBezTo>
                  <a:lnTo>
                    <a:pt x="14" y="176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F81BD"/>
                </a:solidFill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090287" y="5358984"/>
            <a:ext cx="437925" cy="543977"/>
            <a:chOff x="5775325" y="3398838"/>
            <a:chExt cx="2432051" cy="3021013"/>
          </a:xfrm>
          <a:solidFill>
            <a:srgbClr val="0A4E62"/>
          </a:solidFill>
        </p:grpSpPr>
        <p:sp>
          <p:nvSpPr>
            <p:cNvPr id="148" name="Freeform 13"/>
            <p:cNvSpPr>
              <a:spLocks/>
            </p:cNvSpPr>
            <p:nvPr/>
          </p:nvSpPr>
          <p:spPr bwMode="auto">
            <a:xfrm>
              <a:off x="6114256" y="4745039"/>
              <a:ext cx="1077914" cy="120649"/>
            </a:xfrm>
            <a:custGeom>
              <a:avLst/>
              <a:gdLst>
                <a:gd name="T0" fmla="*/ 7 w 124"/>
                <a:gd name="T1" fmla="*/ 0 h 14"/>
                <a:gd name="T2" fmla="*/ 0 w 124"/>
                <a:gd name="T3" fmla="*/ 7 h 14"/>
                <a:gd name="T4" fmla="*/ 7 w 124"/>
                <a:gd name="T5" fmla="*/ 14 h 14"/>
                <a:gd name="T6" fmla="*/ 117 w 124"/>
                <a:gd name="T7" fmla="*/ 14 h 14"/>
                <a:gd name="T8" fmla="*/ 124 w 124"/>
                <a:gd name="T9" fmla="*/ 7 h 14"/>
                <a:gd name="T10" fmla="*/ 117 w 124"/>
                <a:gd name="T11" fmla="*/ 0 h 14"/>
                <a:gd name="T12" fmla="*/ 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7" y="0"/>
                  </a:move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"/>
            <p:cNvSpPr>
              <a:spLocks/>
            </p:cNvSpPr>
            <p:nvPr/>
          </p:nvSpPr>
          <p:spPr bwMode="auto">
            <a:xfrm>
              <a:off x="6114256" y="5040311"/>
              <a:ext cx="1077914" cy="120649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"/>
            <p:cNvSpPr>
              <a:spLocks/>
            </p:cNvSpPr>
            <p:nvPr/>
          </p:nvSpPr>
          <p:spPr bwMode="auto">
            <a:xfrm>
              <a:off x="6114256" y="5308599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6114256" y="5603877"/>
              <a:ext cx="1077914" cy="122240"/>
            </a:xfrm>
            <a:custGeom>
              <a:avLst/>
              <a:gdLst>
                <a:gd name="T0" fmla="*/ 117 w 124"/>
                <a:gd name="T1" fmla="*/ 0 h 14"/>
                <a:gd name="T2" fmla="*/ 7 w 124"/>
                <a:gd name="T3" fmla="*/ 0 h 14"/>
                <a:gd name="T4" fmla="*/ 0 w 124"/>
                <a:gd name="T5" fmla="*/ 7 h 14"/>
                <a:gd name="T6" fmla="*/ 7 w 124"/>
                <a:gd name="T7" fmla="*/ 14 h 14"/>
                <a:gd name="T8" fmla="*/ 117 w 124"/>
                <a:gd name="T9" fmla="*/ 14 h 14"/>
                <a:gd name="T10" fmla="*/ 124 w 124"/>
                <a:gd name="T11" fmla="*/ 7 h 14"/>
                <a:gd name="T12" fmla="*/ 117 w 1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4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22" y="14"/>
                    <a:pt x="124" y="10"/>
                    <a:pt x="124" y="7"/>
                  </a:cubicBezTo>
                  <a:cubicBezTo>
                    <a:pt x="124" y="3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7"/>
            <p:cNvSpPr>
              <a:spLocks/>
            </p:cNvSpPr>
            <p:nvPr/>
          </p:nvSpPr>
          <p:spPr bwMode="auto">
            <a:xfrm>
              <a:off x="6114256" y="5873750"/>
              <a:ext cx="1077914" cy="130174"/>
            </a:xfrm>
            <a:custGeom>
              <a:avLst/>
              <a:gdLst>
                <a:gd name="T0" fmla="*/ 117 w 124"/>
                <a:gd name="T1" fmla="*/ 0 h 15"/>
                <a:gd name="T2" fmla="*/ 7 w 124"/>
                <a:gd name="T3" fmla="*/ 0 h 15"/>
                <a:gd name="T4" fmla="*/ 0 w 124"/>
                <a:gd name="T5" fmla="*/ 8 h 15"/>
                <a:gd name="T6" fmla="*/ 7 w 124"/>
                <a:gd name="T7" fmla="*/ 15 h 15"/>
                <a:gd name="T8" fmla="*/ 117 w 124"/>
                <a:gd name="T9" fmla="*/ 15 h 15"/>
                <a:gd name="T10" fmla="*/ 124 w 124"/>
                <a:gd name="T11" fmla="*/ 8 h 15"/>
                <a:gd name="T12" fmla="*/ 117 w 124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15">
                  <a:moveTo>
                    <a:pt x="11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2" y="0"/>
                    <a:pt x="0" y="4"/>
                    <a:pt x="0" y="8"/>
                  </a:cubicBezTo>
                  <a:cubicBezTo>
                    <a:pt x="0" y="11"/>
                    <a:pt x="2" y="15"/>
                    <a:pt x="7" y="15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122" y="15"/>
                    <a:pt x="124" y="11"/>
                    <a:pt x="124" y="8"/>
                  </a:cubicBezTo>
                  <a:cubicBezTo>
                    <a:pt x="124" y="4"/>
                    <a:pt x="122" y="0"/>
                    <a:pt x="117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8"/>
            <p:cNvSpPr>
              <a:spLocks noEditPoints="1"/>
            </p:cNvSpPr>
            <p:nvPr/>
          </p:nvSpPr>
          <p:spPr bwMode="auto">
            <a:xfrm>
              <a:off x="5775325" y="4110038"/>
              <a:ext cx="1781175" cy="2309813"/>
            </a:xfrm>
            <a:custGeom>
              <a:avLst/>
              <a:gdLst>
                <a:gd name="T0" fmla="*/ 167 w 205"/>
                <a:gd name="T1" fmla="*/ 0 h 266"/>
                <a:gd name="T2" fmla="*/ 166 w 205"/>
                <a:gd name="T3" fmla="*/ 0 h 266"/>
                <a:gd name="T4" fmla="*/ 2 w 205"/>
                <a:gd name="T5" fmla="*/ 0 h 266"/>
                <a:gd name="T6" fmla="*/ 0 w 205"/>
                <a:gd name="T7" fmla="*/ 2 h 266"/>
                <a:gd name="T8" fmla="*/ 0 w 205"/>
                <a:gd name="T9" fmla="*/ 264 h 266"/>
                <a:gd name="T10" fmla="*/ 2 w 205"/>
                <a:gd name="T11" fmla="*/ 266 h 266"/>
                <a:gd name="T12" fmla="*/ 202 w 205"/>
                <a:gd name="T13" fmla="*/ 266 h 266"/>
                <a:gd name="T14" fmla="*/ 205 w 205"/>
                <a:gd name="T15" fmla="*/ 264 h 266"/>
                <a:gd name="T16" fmla="*/ 205 w 205"/>
                <a:gd name="T17" fmla="*/ 38 h 266"/>
                <a:gd name="T18" fmla="*/ 204 w 205"/>
                <a:gd name="T19" fmla="*/ 36 h 266"/>
                <a:gd name="T20" fmla="*/ 167 w 205"/>
                <a:gd name="T21" fmla="*/ 0 h 266"/>
                <a:gd name="T22" fmla="*/ 160 w 205"/>
                <a:gd name="T23" fmla="*/ 46 h 266"/>
                <a:gd name="T24" fmla="*/ 187 w 205"/>
                <a:gd name="T25" fmla="*/ 46 h 266"/>
                <a:gd name="T26" fmla="*/ 187 w 205"/>
                <a:gd name="T27" fmla="*/ 248 h 266"/>
                <a:gd name="T28" fmla="*/ 17 w 205"/>
                <a:gd name="T29" fmla="*/ 248 h 266"/>
                <a:gd name="T30" fmla="*/ 17 w 205"/>
                <a:gd name="T31" fmla="*/ 18 h 266"/>
                <a:gd name="T32" fmla="*/ 157 w 205"/>
                <a:gd name="T33" fmla="*/ 18 h 266"/>
                <a:gd name="T34" fmla="*/ 157 w 205"/>
                <a:gd name="T35" fmla="*/ 44 h 266"/>
                <a:gd name="T36" fmla="*/ 160 w 205"/>
                <a:gd name="T37" fmla="*/ 4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5" h="266">
                  <a:moveTo>
                    <a:pt x="167" y="0"/>
                  </a:moveTo>
                  <a:cubicBezTo>
                    <a:pt x="167" y="0"/>
                    <a:pt x="166" y="0"/>
                    <a:pt x="16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65"/>
                    <a:pt x="1" y="266"/>
                    <a:pt x="2" y="266"/>
                  </a:cubicBezTo>
                  <a:cubicBezTo>
                    <a:pt x="202" y="266"/>
                    <a:pt x="202" y="266"/>
                    <a:pt x="202" y="266"/>
                  </a:cubicBezTo>
                  <a:cubicBezTo>
                    <a:pt x="204" y="266"/>
                    <a:pt x="205" y="265"/>
                    <a:pt x="205" y="264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7"/>
                    <a:pt x="204" y="37"/>
                    <a:pt x="204" y="36"/>
                  </a:cubicBezTo>
                  <a:lnTo>
                    <a:pt x="167" y="0"/>
                  </a:lnTo>
                  <a:close/>
                  <a:moveTo>
                    <a:pt x="160" y="46"/>
                  </a:moveTo>
                  <a:cubicBezTo>
                    <a:pt x="187" y="46"/>
                    <a:pt x="187" y="46"/>
                    <a:pt x="187" y="46"/>
                  </a:cubicBezTo>
                  <a:cubicBezTo>
                    <a:pt x="187" y="248"/>
                    <a:pt x="187" y="248"/>
                    <a:pt x="187" y="248"/>
                  </a:cubicBezTo>
                  <a:cubicBezTo>
                    <a:pt x="17" y="248"/>
                    <a:pt x="17" y="248"/>
                    <a:pt x="17" y="24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57" y="18"/>
                    <a:pt x="157" y="18"/>
                    <a:pt x="157" y="18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7" y="45"/>
                    <a:pt x="158" y="46"/>
                    <a:pt x="160" y="46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9"/>
            <p:cNvSpPr>
              <a:spLocks/>
            </p:cNvSpPr>
            <p:nvPr/>
          </p:nvSpPr>
          <p:spPr bwMode="auto">
            <a:xfrm>
              <a:off x="6088063" y="3736975"/>
              <a:ext cx="1781175" cy="2309813"/>
            </a:xfrm>
            <a:custGeom>
              <a:avLst/>
              <a:gdLst>
                <a:gd name="T0" fmla="*/ 168 w 205"/>
                <a:gd name="T1" fmla="*/ 1 h 266"/>
                <a:gd name="T2" fmla="*/ 166 w 205"/>
                <a:gd name="T3" fmla="*/ 0 h 266"/>
                <a:gd name="T4" fmla="*/ 3 w 205"/>
                <a:gd name="T5" fmla="*/ 0 h 266"/>
                <a:gd name="T6" fmla="*/ 0 w 205"/>
                <a:gd name="T7" fmla="*/ 2 h 266"/>
                <a:gd name="T8" fmla="*/ 0 w 205"/>
                <a:gd name="T9" fmla="*/ 29 h 266"/>
                <a:gd name="T10" fmla="*/ 3 w 205"/>
                <a:gd name="T11" fmla="*/ 31 h 266"/>
                <a:gd name="T12" fmla="*/ 16 w 205"/>
                <a:gd name="T13" fmla="*/ 31 h 266"/>
                <a:gd name="T14" fmla="*/ 18 w 205"/>
                <a:gd name="T15" fmla="*/ 29 h 266"/>
                <a:gd name="T16" fmla="*/ 18 w 205"/>
                <a:gd name="T17" fmla="*/ 18 h 266"/>
                <a:gd name="T18" fmla="*/ 158 w 205"/>
                <a:gd name="T19" fmla="*/ 18 h 266"/>
                <a:gd name="T20" fmla="*/ 158 w 205"/>
                <a:gd name="T21" fmla="*/ 44 h 266"/>
                <a:gd name="T22" fmla="*/ 160 w 205"/>
                <a:gd name="T23" fmla="*/ 46 h 266"/>
                <a:gd name="T24" fmla="*/ 188 w 205"/>
                <a:gd name="T25" fmla="*/ 46 h 266"/>
                <a:gd name="T26" fmla="*/ 188 w 205"/>
                <a:gd name="T27" fmla="*/ 248 h 266"/>
                <a:gd name="T28" fmla="*/ 182 w 205"/>
                <a:gd name="T29" fmla="*/ 248 h 266"/>
                <a:gd name="T30" fmla="*/ 180 w 205"/>
                <a:gd name="T31" fmla="*/ 251 h 266"/>
                <a:gd name="T32" fmla="*/ 180 w 205"/>
                <a:gd name="T33" fmla="*/ 264 h 266"/>
                <a:gd name="T34" fmla="*/ 182 w 205"/>
                <a:gd name="T35" fmla="*/ 266 h 266"/>
                <a:gd name="T36" fmla="*/ 203 w 205"/>
                <a:gd name="T37" fmla="*/ 266 h 266"/>
                <a:gd name="T38" fmla="*/ 205 w 205"/>
                <a:gd name="T39" fmla="*/ 264 h 266"/>
                <a:gd name="T40" fmla="*/ 205 w 205"/>
                <a:gd name="T41" fmla="*/ 38 h 266"/>
                <a:gd name="T42" fmla="*/ 205 w 205"/>
                <a:gd name="T43" fmla="*/ 36 h 266"/>
                <a:gd name="T44" fmla="*/ 168 w 205"/>
                <a:gd name="T45" fmla="*/ 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5" h="266">
                  <a:moveTo>
                    <a:pt x="168" y="1"/>
                  </a:moveTo>
                  <a:cubicBezTo>
                    <a:pt x="168" y="0"/>
                    <a:pt x="167" y="0"/>
                    <a:pt x="16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1"/>
                    <a:pt x="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8" y="30"/>
                    <a:pt x="18" y="2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58" y="18"/>
                    <a:pt x="158" y="18"/>
                    <a:pt x="158" y="18"/>
                  </a:cubicBezTo>
                  <a:cubicBezTo>
                    <a:pt x="158" y="44"/>
                    <a:pt x="158" y="44"/>
                    <a:pt x="158" y="44"/>
                  </a:cubicBezTo>
                  <a:cubicBezTo>
                    <a:pt x="158" y="45"/>
                    <a:pt x="159" y="46"/>
                    <a:pt x="160" y="46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8" y="248"/>
                    <a:pt x="188" y="248"/>
                    <a:pt x="188" y="248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181" y="248"/>
                    <a:pt x="180" y="249"/>
                    <a:pt x="180" y="251"/>
                  </a:cubicBezTo>
                  <a:cubicBezTo>
                    <a:pt x="180" y="264"/>
                    <a:pt x="180" y="264"/>
                    <a:pt x="180" y="264"/>
                  </a:cubicBezTo>
                  <a:cubicBezTo>
                    <a:pt x="180" y="265"/>
                    <a:pt x="181" y="266"/>
                    <a:pt x="182" y="266"/>
                  </a:cubicBezTo>
                  <a:cubicBezTo>
                    <a:pt x="203" y="266"/>
                    <a:pt x="203" y="266"/>
                    <a:pt x="203" y="266"/>
                  </a:cubicBezTo>
                  <a:cubicBezTo>
                    <a:pt x="204" y="266"/>
                    <a:pt x="205" y="265"/>
                    <a:pt x="205" y="264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7"/>
                    <a:pt x="205" y="37"/>
                    <a:pt x="205" y="36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"/>
            <p:cNvSpPr>
              <a:spLocks/>
            </p:cNvSpPr>
            <p:nvPr/>
          </p:nvSpPr>
          <p:spPr bwMode="auto">
            <a:xfrm>
              <a:off x="6427788" y="3398838"/>
              <a:ext cx="1779588" cy="2309813"/>
            </a:xfrm>
            <a:custGeom>
              <a:avLst/>
              <a:gdLst>
                <a:gd name="T0" fmla="*/ 204 w 205"/>
                <a:gd name="T1" fmla="*/ 36 h 266"/>
                <a:gd name="T2" fmla="*/ 168 w 205"/>
                <a:gd name="T3" fmla="*/ 0 h 266"/>
                <a:gd name="T4" fmla="*/ 166 w 205"/>
                <a:gd name="T5" fmla="*/ 0 h 266"/>
                <a:gd name="T6" fmla="*/ 2 w 205"/>
                <a:gd name="T7" fmla="*/ 0 h 266"/>
                <a:gd name="T8" fmla="*/ 0 w 205"/>
                <a:gd name="T9" fmla="*/ 2 h 266"/>
                <a:gd name="T10" fmla="*/ 0 w 205"/>
                <a:gd name="T11" fmla="*/ 28 h 266"/>
                <a:gd name="T12" fmla="*/ 2 w 205"/>
                <a:gd name="T13" fmla="*/ 30 h 266"/>
                <a:gd name="T14" fmla="*/ 16 w 205"/>
                <a:gd name="T15" fmla="*/ 30 h 266"/>
                <a:gd name="T16" fmla="*/ 18 w 205"/>
                <a:gd name="T17" fmla="*/ 28 h 266"/>
                <a:gd name="T18" fmla="*/ 18 w 205"/>
                <a:gd name="T19" fmla="*/ 17 h 266"/>
                <a:gd name="T20" fmla="*/ 158 w 205"/>
                <a:gd name="T21" fmla="*/ 17 h 266"/>
                <a:gd name="T22" fmla="*/ 158 w 205"/>
                <a:gd name="T23" fmla="*/ 43 h 266"/>
                <a:gd name="T24" fmla="*/ 160 w 205"/>
                <a:gd name="T25" fmla="*/ 46 h 266"/>
                <a:gd name="T26" fmla="*/ 187 w 205"/>
                <a:gd name="T27" fmla="*/ 46 h 266"/>
                <a:gd name="T28" fmla="*/ 187 w 205"/>
                <a:gd name="T29" fmla="*/ 248 h 266"/>
                <a:gd name="T30" fmla="*/ 182 w 205"/>
                <a:gd name="T31" fmla="*/ 248 h 266"/>
                <a:gd name="T32" fmla="*/ 180 w 205"/>
                <a:gd name="T33" fmla="*/ 250 h 266"/>
                <a:gd name="T34" fmla="*/ 180 w 205"/>
                <a:gd name="T35" fmla="*/ 264 h 266"/>
                <a:gd name="T36" fmla="*/ 182 w 205"/>
                <a:gd name="T37" fmla="*/ 266 h 266"/>
                <a:gd name="T38" fmla="*/ 203 w 205"/>
                <a:gd name="T39" fmla="*/ 266 h 266"/>
                <a:gd name="T40" fmla="*/ 205 w 205"/>
                <a:gd name="T41" fmla="*/ 264 h 266"/>
                <a:gd name="T42" fmla="*/ 205 w 205"/>
                <a:gd name="T43" fmla="*/ 38 h 266"/>
                <a:gd name="T44" fmla="*/ 204 w 205"/>
                <a:gd name="T45" fmla="*/ 3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5" h="266">
                  <a:moveTo>
                    <a:pt x="204" y="36"/>
                  </a:moveTo>
                  <a:cubicBezTo>
                    <a:pt x="168" y="0"/>
                    <a:pt x="168" y="0"/>
                    <a:pt x="168" y="0"/>
                  </a:cubicBezTo>
                  <a:cubicBezTo>
                    <a:pt x="167" y="0"/>
                    <a:pt x="167" y="0"/>
                    <a:pt x="16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0"/>
                    <a:pt x="1" y="30"/>
                    <a:pt x="2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30"/>
                    <a:pt x="18" y="28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8" y="17"/>
                    <a:pt x="158" y="17"/>
                    <a:pt x="158" y="17"/>
                  </a:cubicBezTo>
                  <a:cubicBezTo>
                    <a:pt x="158" y="43"/>
                    <a:pt x="158" y="43"/>
                    <a:pt x="158" y="43"/>
                  </a:cubicBezTo>
                  <a:cubicBezTo>
                    <a:pt x="158" y="45"/>
                    <a:pt x="159" y="46"/>
                    <a:pt x="160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7" y="248"/>
                    <a:pt x="187" y="248"/>
                    <a:pt x="187" y="248"/>
                  </a:cubicBezTo>
                  <a:cubicBezTo>
                    <a:pt x="182" y="248"/>
                    <a:pt x="182" y="248"/>
                    <a:pt x="182" y="248"/>
                  </a:cubicBezTo>
                  <a:cubicBezTo>
                    <a:pt x="180" y="248"/>
                    <a:pt x="180" y="249"/>
                    <a:pt x="180" y="250"/>
                  </a:cubicBezTo>
                  <a:cubicBezTo>
                    <a:pt x="180" y="264"/>
                    <a:pt x="180" y="264"/>
                    <a:pt x="180" y="264"/>
                  </a:cubicBezTo>
                  <a:cubicBezTo>
                    <a:pt x="180" y="265"/>
                    <a:pt x="180" y="266"/>
                    <a:pt x="182" y="266"/>
                  </a:cubicBezTo>
                  <a:cubicBezTo>
                    <a:pt x="203" y="266"/>
                    <a:pt x="203" y="266"/>
                    <a:pt x="203" y="266"/>
                  </a:cubicBezTo>
                  <a:cubicBezTo>
                    <a:pt x="204" y="266"/>
                    <a:pt x="205" y="265"/>
                    <a:pt x="205" y="264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205" y="37"/>
                    <a:pt x="205" y="36"/>
                    <a:pt x="204" y="36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6" name="Oval 155"/>
          <p:cNvSpPr/>
          <p:nvPr/>
        </p:nvSpPr>
        <p:spPr>
          <a:xfrm>
            <a:off x="7412747" y="4497860"/>
            <a:ext cx="239938" cy="239938"/>
          </a:xfrm>
          <a:prstGeom prst="ellipse">
            <a:avLst/>
          </a:prstGeom>
          <a:solidFill>
            <a:srgbClr val="8CB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/>
          <p:cNvGrpSpPr/>
          <p:nvPr/>
        </p:nvGrpSpPr>
        <p:grpSpPr>
          <a:xfrm>
            <a:off x="6037931" y="1684347"/>
            <a:ext cx="605210" cy="584053"/>
            <a:chOff x="3230563" y="2627313"/>
            <a:chExt cx="1271587" cy="1227137"/>
          </a:xfrm>
          <a:solidFill>
            <a:schemeClr val="accent6"/>
          </a:solidFill>
        </p:grpSpPr>
        <p:sp>
          <p:nvSpPr>
            <p:cNvPr id="157" name="Freeform 29"/>
            <p:cNvSpPr>
              <a:spLocks/>
            </p:cNvSpPr>
            <p:nvPr/>
          </p:nvSpPr>
          <p:spPr bwMode="auto">
            <a:xfrm>
              <a:off x="3413125" y="2790825"/>
              <a:ext cx="295275" cy="290513"/>
            </a:xfrm>
            <a:custGeom>
              <a:avLst/>
              <a:gdLst>
                <a:gd name="T0" fmla="*/ 47 w 47"/>
                <a:gd name="T1" fmla="*/ 39 h 46"/>
                <a:gd name="T2" fmla="*/ 34 w 47"/>
                <a:gd name="T3" fmla="*/ 27 h 46"/>
                <a:gd name="T4" fmla="*/ 37 w 47"/>
                <a:gd name="T5" fmla="*/ 19 h 46"/>
                <a:gd name="T6" fmla="*/ 19 w 47"/>
                <a:gd name="T7" fmla="*/ 0 h 46"/>
                <a:gd name="T8" fmla="*/ 0 w 47"/>
                <a:gd name="T9" fmla="*/ 19 h 46"/>
                <a:gd name="T10" fmla="*/ 19 w 47"/>
                <a:gd name="T11" fmla="*/ 37 h 46"/>
                <a:gd name="T12" fmla="*/ 28 w 47"/>
                <a:gd name="T13" fmla="*/ 34 h 46"/>
                <a:gd name="T14" fmla="*/ 40 w 47"/>
                <a:gd name="T15" fmla="*/ 46 h 46"/>
                <a:gd name="T16" fmla="*/ 47 w 47"/>
                <a:gd name="T17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6">
                  <a:moveTo>
                    <a:pt x="47" y="39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9"/>
                    <a:pt x="29" y="0"/>
                    <a:pt x="19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2" y="37"/>
                    <a:pt x="25" y="36"/>
                    <a:pt x="28" y="34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2" y="43"/>
                    <a:pt x="44" y="41"/>
                    <a:pt x="47" y="39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0"/>
            <p:cNvSpPr>
              <a:spLocks/>
            </p:cNvSpPr>
            <p:nvPr/>
          </p:nvSpPr>
          <p:spPr bwMode="auto">
            <a:xfrm>
              <a:off x="3986213" y="2627313"/>
              <a:ext cx="295275" cy="403225"/>
            </a:xfrm>
            <a:custGeom>
              <a:avLst/>
              <a:gdLst>
                <a:gd name="T0" fmla="*/ 8 w 47"/>
                <a:gd name="T1" fmla="*/ 64 h 64"/>
                <a:gd name="T2" fmla="*/ 24 w 47"/>
                <a:gd name="T3" fmla="*/ 36 h 64"/>
                <a:gd name="T4" fmla="*/ 29 w 47"/>
                <a:gd name="T5" fmla="*/ 37 h 64"/>
                <a:gd name="T6" fmla="*/ 47 w 47"/>
                <a:gd name="T7" fmla="*/ 19 h 64"/>
                <a:gd name="T8" fmla="*/ 29 w 47"/>
                <a:gd name="T9" fmla="*/ 0 h 64"/>
                <a:gd name="T10" fmla="*/ 11 w 47"/>
                <a:gd name="T11" fmla="*/ 19 h 64"/>
                <a:gd name="T12" fmla="*/ 16 w 47"/>
                <a:gd name="T13" fmla="*/ 31 h 64"/>
                <a:gd name="T14" fmla="*/ 0 w 47"/>
                <a:gd name="T15" fmla="*/ 59 h 64"/>
                <a:gd name="T16" fmla="*/ 8 w 47"/>
                <a:gd name="T1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4">
                  <a:moveTo>
                    <a:pt x="8" y="64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6" y="37"/>
                    <a:pt x="27" y="37"/>
                    <a:pt x="29" y="37"/>
                  </a:cubicBezTo>
                  <a:cubicBezTo>
                    <a:pt x="39" y="37"/>
                    <a:pt x="47" y="29"/>
                    <a:pt x="47" y="19"/>
                  </a:cubicBezTo>
                  <a:cubicBezTo>
                    <a:pt x="47" y="9"/>
                    <a:pt x="39" y="0"/>
                    <a:pt x="29" y="0"/>
                  </a:cubicBezTo>
                  <a:cubicBezTo>
                    <a:pt x="19" y="0"/>
                    <a:pt x="11" y="9"/>
                    <a:pt x="11" y="19"/>
                  </a:cubicBezTo>
                  <a:cubicBezTo>
                    <a:pt x="11" y="24"/>
                    <a:pt x="13" y="28"/>
                    <a:pt x="16" y="3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3" y="60"/>
                    <a:pt x="5" y="62"/>
                    <a:pt x="8" y="64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1"/>
            <p:cNvSpPr>
              <a:spLocks/>
            </p:cNvSpPr>
            <p:nvPr/>
          </p:nvSpPr>
          <p:spPr bwMode="auto">
            <a:xfrm>
              <a:off x="4130675" y="3175000"/>
              <a:ext cx="371475" cy="227013"/>
            </a:xfrm>
            <a:custGeom>
              <a:avLst/>
              <a:gdLst>
                <a:gd name="T0" fmla="*/ 41 w 59"/>
                <a:gd name="T1" fmla="*/ 0 h 36"/>
                <a:gd name="T2" fmla="*/ 24 w 59"/>
                <a:gd name="T3" fmla="*/ 11 h 36"/>
                <a:gd name="T4" fmla="*/ 1 w 59"/>
                <a:gd name="T5" fmla="*/ 9 h 36"/>
                <a:gd name="T6" fmla="*/ 1 w 59"/>
                <a:gd name="T7" fmla="*/ 10 h 36"/>
                <a:gd name="T8" fmla="*/ 0 w 59"/>
                <a:gd name="T9" fmla="*/ 18 h 36"/>
                <a:gd name="T10" fmla="*/ 23 w 59"/>
                <a:gd name="T11" fmla="*/ 21 h 36"/>
                <a:gd name="T12" fmla="*/ 41 w 59"/>
                <a:gd name="T13" fmla="*/ 36 h 36"/>
                <a:gd name="T14" fmla="*/ 59 w 59"/>
                <a:gd name="T15" fmla="*/ 18 h 36"/>
                <a:gd name="T16" fmla="*/ 41 w 59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6">
                  <a:moveTo>
                    <a:pt x="41" y="0"/>
                  </a:moveTo>
                  <a:cubicBezTo>
                    <a:pt x="33" y="0"/>
                    <a:pt x="27" y="5"/>
                    <a:pt x="24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1" y="13"/>
                    <a:pt x="1" y="16"/>
                    <a:pt x="0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9"/>
                    <a:pt x="32" y="36"/>
                    <a:pt x="41" y="36"/>
                  </a:cubicBezTo>
                  <a:cubicBezTo>
                    <a:pt x="51" y="36"/>
                    <a:pt x="59" y="28"/>
                    <a:pt x="59" y="18"/>
                  </a:cubicBezTo>
                  <a:cubicBezTo>
                    <a:pt x="59" y="8"/>
                    <a:pt x="51" y="0"/>
                    <a:pt x="41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2"/>
            <p:cNvSpPr>
              <a:spLocks/>
            </p:cNvSpPr>
            <p:nvPr/>
          </p:nvSpPr>
          <p:spPr bwMode="auto">
            <a:xfrm>
              <a:off x="3878263" y="3482975"/>
              <a:ext cx="227013" cy="371475"/>
            </a:xfrm>
            <a:custGeom>
              <a:avLst/>
              <a:gdLst>
                <a:gd name="T0" fmla="*/ 18 w 36"/>
                <a:gd name="T1" fmla="*/ 22 h 59"/>
                <a:gd name="T2" fmla="*/ 13 w 36"/>
                <a:gd name="T3" fmla="*/ 0 h 59"/>
                <a:gd name="T4" fmla="*/ 4 w 36"/>
                <a:gd name="T5" fmla="*/ 2 h 59"/>
                <a:gd name="T6" fmla="*/ 9 w 36"/>
                <a:gd name="T7" fmla="*/ 24 h 59"/>
                <a:gd name="T8" fmla="*/ 0 w 36"/>
                <a:gd name="T9" fmla="*/ 40 h 59"/>
                <a:gd name="T10" fmla="*/ 18 w 36"/>
                <a:gd name="T11" fmla="*/ 59 h 59"/>
                <a:gd name="T12" fmla="*/ 36 w 36"/>
                <a:gd name="T13" fmla="*/ 40 h 59"/>
                <a:gd name="T14" fmla="*/ 18 w 36"/>
                <a:gd name="T15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59">
                  <a:moveTo>
                    <a:pt x="18" y="22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8" y="2"/>
                    <a:pt x="4" y="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4" y="27"/>
                    <a:pt x="0" y="33"/>
                    <a:pt x="0" y="40"/>
                  </a:cubicBezTo>
                  <a:cubicBezTo>
                    <a:pt x="0" y="50"/>
                    <a:pt x="8" y="59"/>
                    <a:pt x="18" y="59"/>
                  </a:cubicBezTo>
                  <a:cubicBezTo>
                    <a:pt x="28" y="59"/>
                    <a:pt x="36" y="50"/>
                    <a:pt x="36" y="40"/>
                  </a:cubicBezTo>
                  <a:cubicBezTo>
                    <a:pt x="36" y="30"/>
                    <a:pt x="28" y="22"/>
                    <a:pt x="18" y="22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3"/>
            <p:cNvSpPr>
              <a:spLocks/>
            </p:cNvSpPr>
            <p:nvPr/>
          </p:nvSpPr>
          <p:spPr bwMode="auto">
            <a:xfrm>
              <a:off x="3230563" y="3294063"/>
              <a:ext cx="409575" cy="233363"/>
            </a:xfrm>
            <a:custGeom>
              <a:avLst/>
              <a:gdLst>
                <a:gd name="T0" fmla="*/ 62 w 65"/>
                <a:gd name="T1" fmla="*/ 0 h 37"/>
                <a:gd name="T2" fmla="*/ 34 w 65"/>
                <a:gd name="T3" fmla="*/ 9 h 37"/>
                <a:gd name="T4" fmla="*/ 18 w 65"/>
                <a:gd name="T5" fmla="*/ 1 h 37"/>
                <a:gd name="T6" fmla="*/ 0 w 65"/>
                <a:gd name="T7" fmla="*/ 19 h 37"/>
                <a:gd name="T8" fmla="*/ 18 w 65"/>
                <a:gd name="T9" fmla="*/ 37 h 37"/>
                <a:gd name="T10" fmla="*/ 37 w 65"/>
                <a:gd name="T11" fmla="*/ 19 h 37"/>
                <a:gd name="T12" fmla="*/ 37 w 65"/>
                <a:gd name="T13" fmla="*/ 18 h 37"/>
                <a:gd name="T14" fmla="*/ 65 w 65"/>
                <a:gd name="T15" fmla="*/ 8 h 37"/>
                <a:gd name="T16" fmla="*/ 62 w 65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37">
                  <a:moveTo>
                    <a:pt x="62" y="0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0" y="4"/>
                    <a:pt x="25" y="1"/>
                    <a:pt x="18" y="1"/>
                  </a:cubicBezTo>
                  <a:cubicBezTo>
                    <a:pt x="8" y="1"/>
                    <a:pt x="0" y="9"/>
                    <a:pt x="0" y="19"/>
                  </a:cubicBezTo>
                  <a:cubicBezTo>
                    <a:pt x="0" y="29"/>
                    <a:pt x="8" y="37"/>
                    <a:pt x="18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4" y="5"/>
                    <a:pt x="63" y="3"/>
                    <a:pt x="62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Oval 34"/>
            <p:cNvSpPr>
              <a:spLocks noChangeArrowheads="1"/>
            </p:cNvSpPr>
            <p:nvPr/>
          </p:nvSpPr>
          <p:spPr bwMode="auto">
            <a:xfrm>
              <a:off x="3676650" y="3043238"/>
              <a:ext cx="396875" cy="390525"/>
            </a:xfrm>
            <a:prstGeom prst="ellipse">
              <a:avLst/>
            </a:prstGeom>
            <a:solidFill>
              <a:srgbClr val="8CB9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CB990"/>
                </a:solidFill>
              </a:endParaRPr>
            </a:p>
          </p:txBody>
        </p:sp>
      </p:grpSp>
      <p:cxnSp>
        <p:nvCxnSpPr>
          <p:cNvPr id="165" name="Straight Arrow Connector 164"/>
          <p:cNvCxnSpPr/>
          <p:nvPr/>
        </p:nvCxnSpPr>
        <p:spPr>
          <a:xfrm flipV="1">
            <a:off x="5168753" y="4423145"/>
            <a:ext cx="374355" cy="391055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>
          <a:xfrm flipH="1" flipV="1">
            <a:off x="6170428" y="4561368"/>
            <a:ext cx="72214" cy="460167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6712688" y="4157330"/>
            <a:ext cx="366824" cy="217968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H="1">
            <a:off x="6712689" y="3280145"/>
            <a:ext cx="356190" cy="138223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H="1">
            <a:off x="6181061" y="2597312"/>
            <a:ext cx="93479" cy="411702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154" y="405644"/>
            <a:ext cx="10515600" cy="98056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173088" y="3134345"/>
            <a:ext cx="1917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Targeted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SEM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Social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Print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Website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Content Marketing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Video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Event Sponsorships</a:t>
            </a: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28588" indent="-128588">
              <a:buFont typeface="Arial" charset="0"/>
              <a:buChar char="•"/>
              <a:defRPr/>
            </a:pP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97055" y="3115625"/>
            <a:ext cx="1917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Targeted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Email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SEM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Social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Print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Website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Content Marketing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Video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Re-messaging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261953" y="3128089"/>
            <a:ext cx="23462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Targeted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Email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SEM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Social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Print Display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Website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Content Marketing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Video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Re-messaging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Job Postings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Niche Audiences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Job Wrap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Job Posting Distribution and Optimization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Resume Database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361666" y="3117949"/>
            <a:ext cx="16909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Social 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Content Marketing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Video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Email</a:t>
            </a:r>
          </a:p>
          <a:p>
            <a:pPr marL="128588" indent="-128588">
              <a:buFont typeface="Arial" charset="0"/>
              <a:buChar char="•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Event Sponsorships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2001795" y="2421925"/>
            <a:ext cx="542420" cy="2053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2544215" y="1872542"/>
            <a:ext cx="1102872" cy="1102870"/>
          </a:xfrm>
          <a:prstGeom prst="ellipse">
            <a:avLst/>
          </a:prstGeom>
          <a:solidFill>
            <a:srgbClr val="4F81B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38503" y="2186316"/>
            <a:ext cx="514298" cy="428228"/>
            <a:chOff x="889000" y="2752725"/>
            <a:chExt cx="1157288" cy="963613"/>
          </a:xfrm>
          <a:solidFill>
            <a:schemeClr val="bg1"/>
          </a:solidFill>
        </p:grpSpPr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889000" y="2752725"/>
              <a:ext cx="723900" cy="963613"/>
            </a:xfrm>
            <a:custGeom>
              <a:avLst/>
              <a:gdLst>
                <a:gd name="T0" fmla="*/ 114 w 115"/>
                <a:gd name="T1" fmla="*/ 124 h 153"/>
                <a:gd name="T2" fmla="*/ 94 w 115"/>
                <a:gd name="T3" fmla="*/ 8 h 153"/>
                <a:gd name="T4" fmla="*/ 89 w 115"/>
                <a:gd name="T5" fmla="*/ 1 h 153"/>
                <a:gd name="T6" fmla="*/ 82 w 115"/>
                <a:gd name="T7" fmla="*/ 4 h 153"/>
                <a:gd name="T8" fmla="*/ 57 w 115"/>
                <a:gd name="T9" fmla="*/ 36 h 153"/>
                <a:gd name="T10" fmla="*/ 26 w 115"/>
                <a:gd name="T11" fmla="*/ 56 h 153"/>
                <a:gd name="T12" fmla="*/ 21 w 115"/>
                <a:gd name="T13" fmla="*/ 57 h 153"/>
                <a:gd name="T14" fmla="*/ 16 w 115"/>
                <a:gd name="T15" fmla="*/ 57 h 153"/>
                <a:gd name="T16" fmla="*/ 6 w 115"/>
                <a:gd name="T17" fmla="*/ 63 h 153"/>
                <a:gd name="T18" fmla="*/ 1 w 115"/>
                <a:gd name="T19" fmla="*/ 88 h 153"/>
                <a:gd name="T20" fmla="*/ 13 w 115"/>
                <a:gd name="T21" fmla="*/ 111 h 153"/>
                <a:gd name="T22" fmla="*/ 23 w 115"/>
                <a:gd name="T23" fmla="*/ 150 h 153"/>
                <a:gd name="T24" fmla="*/ 23 w 115"/>
                <a:gd name="T25" fmla="*/ 150 h 153"/>
                <a:gd name="T26" fmla="*/ 23 w 115"/>
                <a:gd name="T27" fmla="*/ 150 h 153"/>
                <a:gd name="T28" fmla="*/ 38 w 115"/>
                <a:gd name="T29" fmla="*/ 144 h 153"/>
                <a:gd name="T30" fmla="*/ 33 w 115"/>
                <a:gd name="T31" fmla="*/ 110 h 153"/>
                <a:gd name="T32" fmla="*/ 39 w 115"/>
                <a:gd name="T33" fmla="*/ 110 h 153"/>
                <a:gd name="T34" fmla="*/ 43 w 115"/>
                <a:gd name="T35" fmla="*/ 118 h 153"/>
                <a:gd name="T36" fmla="*/ 47 w 115"/>
                <a:gd name="T37" fmla="*/ 122 h 153"/>
                <a:gd name="T38" fmla="*/ 51 w 115"/>
                <a:gd name="T39" fmla="*/ 118 h 153"/>
                <a:gd name="T40" fmla="*/ 51 w 115"/>
                <a:gd name="T41" fmla="*/ 113 h 153"/>
                <a:gd name="T42" fmla="*/ 65 w 115"/>
                <a:gd name="T43" fmla="*/ 117 h 153"/>
                <a:gd name="T44" fmla="*/ 71 w 115"/>
                <a:gd name="T45" fmla="*/ 120 h 153"/>
                <a:gd name="T46" fmla="*/ 99 w 115"/>
                <a:gd name="T47" fmla="*/ 137 h 153"/>
                <a:gd name="T48" fmla="*/ 103 w 115"/>
                <a:gd name="T49" fmla="*/ 137 h 153"/>
                <a:gd name="T50" fmla="*/ 115 w 115"/>
                <a:gd name="T51" fmla="*/ 135 h 153"/>
                <a:gd name="T52" fmla="*/ 114 w 115"/>
                <a:gd name="T53" fmla="*/ 12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153">
                  <a:moveTo>
                    <a:pt x="114" y="124"/>
                  </a:moveTo>
                  <a:cubicBezTo>
                    <a:pt x="113" y="116"/>
                    <a:pt x="94" y="8"/>
                    <a:pt x="94" y="8"/>
                  </a:cubicBezTo>
                  <a:cubicBezTo>
                    <a:pt x="93" y="5"/>
                    <a:pt x="93" y="0"/>
                    <a:pt x="89" y="1"/>
                  </a:cubicBezTo>
                  <a:cubicBezTo>
                    <a:pt x="86" y="1"/>
                    <a:pt x="83" y="3"/>
                    <a:pt x="82" y="4"/>
                  </a:cubicBezTo>
                  <a:cubicBezTo>
                    <a:pt x="78" y="10"/>
                    <a:pt x="57" y="36"/>
                    <a:pt x="57" y="36"/>
                  </a:cubicBezTo>
                  <a:cubicBezTo>
                    <a:pt x="49" y="43"/>
                    <a:pt x="40" y="50"/>
                    <a:pt x="26" y="56"/>
                  </a:cubicBezTo>
                  <a:cubicBezTo>
                    <a:pt x="24" y="57"/>
                    <a:pt x="23" y="57"/>
                    <a:pt x="21" y="57"/>
                  </a:cubicBezTo>
                  <a:cubicBezTo>
                    <a:pt x="19" y="57"/>
                    <a:pt x="17" y="56"/>
                    <a:pt x="16" y="57"/>
                  </a:cubicBezTo>
                  <a:cubicBezTo>
                    <a:pt x="12" y="57"/>
                    <a:pt x="9" y="59"/>
                    <a:pt x="6" y="63"/>
                  </a:cubicBezTo>
                  <a:cubicBezTo>
                    <a:pt x="2" y="69"/>
                    <a:pt x="0" y="78"/>
                    <a:pt x="1" y="88"/>
                  </a:cubicBezTo>
                  <a:cubicBezTo>
                    <a:pt x="2" y="98"/>
                    <a:pt x="7" y="107"/>
                    <a:pt x="13" y="111"/>
                  </a:cubicBezTo>
                  <a:cubicBezTo>
                    <a:pt x="13" y="117"/>
                    <a:pt x="15" y="139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7" y="153"/>
                    <a:pt x="36" y="149"/>
                    <a:pt x="38" y="144"/>
                  </a:cubicBezTo>
                  <a:cubicBezTo>
                    <a:pt x="31" y="124"/>
                    <a:pt x="33" y="111"/>
                    <a:pt x="33" y="110"/>
                  </a:cubicBezTo>
                  <a:cubicBezTo>
                    <a:pt x="35" y="110"/>
                    <a:pt x="38" y="110"/>
                    <a:pt x="39" y="110"/>
                  </a:cubicBezTo>
                  <a:cubicBezTo>
                    <a:pt x="40" y="111"/>
                    <a:pt x="43" y="118"/>
                    <a:pt x="43" y="118"/>
                  </a:cubicBezTo>
                  <a:cubicBezTo>
                    <a:pt x="43" y="120"/>
                    <a:pt x="45" y="122"/>
                    <a:pt x="47" y="122"/>
                  </a:cubicBezTo>
                  <a:cubicBezTo>
                    <a:pt x="49" y="122"/>
                    <a:pt x="51" y="120"/>
                    <a:pt x="51" y="118"/>
                  </a:cubicBezTo>
                  <a:cubicBezTo>
                    <a:pt x="51" y="113"/>
                    <a:pt x="51" y="113"/>
                    <a:pt x="51" y="113"/>
                  </a:cubicBezTo>
                  <a:cubicBezTo>
                    <a:pt x="56" y="114"/>
                    <a:pt x="61" y="116"/>
                    <a:pt x="65" y="117"/>
                  </a:cubicBezTo>
                  <a:cubicBezTo>
                    <a:pt x="67" y="118"/>
                    <a:pt x="69" y="119"/>
                    <a:pt x="71" y="120"/>
                  </a:cubicBezTo>
                  <a:cubicBezTo>
                    <a:pt x="78" y="124"/>
                    <a:pt x="95" y="134"/>
                    <a:pt x="99" y="137"/>
                  </a:cubicBezTo>
                  <a:cubicBezTo>
                    <a:pt x="100" y="137"/>
                    <a:pt x="101" y="137"/>
                    <a:pt x="103" y="137"/>
                  </a:cubicBezTo>
                  <a:cubicBezTo>
                    <a:pt x="107" y="138"/>
                    <a:pt x="115" y="137"/>
                    <a:pt x="115" y="135"/>
                  </a:cubicBezTo>
                  <a:cubicBezTo>
                    <a:pt x="114" y="130"/>
                    <a:pt x="114" y="128"/>
                    <a:pt x="114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1549400" y="3036888"/>
              <a:ext cx="125413" cy="314325"/>
            </a:xfrm>
            <a:custGeom>
              <a:avLst/>
              <a:gdLst>
                <a:gd name="T0" fmla="*/ 19 w 20"/>
                <a:gd name="T1" fmla="*/ 44 h 50"/>
                <a:gd name="T2" fmla="*/ 16 w 20"/>
                <a:gd name="T3" fmla="*/ 49 h 50"/>
                <a:gd name="T4" fmla="*/ 11 w 20"/>
                <a:gd name="T5" fmla="*/ 49 h 50"/>
                <a:gd name="T6" fmla="*/ 7 w 20"/>
                <a:gd name="T7" fmla="*/ 46 h 50"/>
                <a:gd name="T8" fmla="*/ 0 w 20"/>
                <a:gd name="T9" fmla="*/ 6 h 50"/>
                <a:gd name="T10" fmla="*/ 4 w 20"/>
                <a:gd name="T11" fmla="*/ 1 h 50"/>
                <a:gd name="T12" fmla="*/ 8 w 20"/>
                <a:gd name="T13" fmla="*/ 0 h 50"/>
                <a:gd name="T14" fmla="*/ 13 w 20"/>
                <a:gd name="T15" fmla="*/ 4 h 50"/>
                <a:gd name="T16" fmla="*/ 19 w 20"/>
                <a:gd name="T17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50">
                  <a:moveTo>
                    <a:pt x="19" y="44"/>
                  </a:moveTo>
                  <a:cubicBezTo>
                    <a:pt x="19" y="46"/>
                    <a:pt x="18" y="48"/>
                    <a:pt x="16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50"/>
                    <a:pt x="7" y="48"/>
                    <a:pt x="7" y="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2"/>
                    <a:pt x="13" y="4"/>
                  </a:cubicBezTo>
                  <a:cubicBezTo>
                    <a:pt x="17" y="13"/>
                    <a:pt x="20" y="33"/>
                    <a:pt x="19" y="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1725613" y="3081338"/>
              <a:ext cx="320675" cy="112713"/>
            </a:xfrm>
            <a:custGeom>
              <a:avLst/>
              <a:gdLst>
                <a:gd name="T0" fmla="*/ 5 w 51"/>
                <a:gd name="T1" fmla="*/ 18 h 18"/>
                <a:gd name="T2" fmla="*/ 0 w 51"/>
                <a:gd name="T3" fmla="*/ 14 h 18"/>
                <a:gd name="T4" fmla="*/ 5 w 51"/>
                <a:gd name="T5" fmla="*/ 7 h 18"/>
                <a:gd name="T6" fmla="*/ 44 w 51"/>
                <a:gd name="T7" fmla="*/ 0 h 18"/>
                <a:gd name="T8" fmla="*/ 51 w 51"/>
                <a:gd name="T9" fmla="*/ 5 h 18"/>
                <a:gd name="T10" fmla="*/ 46 w 51"/>
                <a:gd name="T11" fmla="*/ 11 h 18"/>
                <a:gd name="T12" fmla="*/ 6 w 51"/>
                <a:gd name="T13" fmla="*/ 18 h 18"/>
                <a:gd name="T14" fmla="*/ 5 w 51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8">
                  <a:moveTo>
                    <a:pt x="5" y="18"/>
                  </a:moveTo>
                  <a:cubicBezTo>
                    <a:pt x="3" y="18"/>
                    <a:pt x="1" y="16"/>
                    <a:pt x="0" y="14"/>
                  </a:cubicBezTo>
                  <a:cubicBezTo>
                    <a:pt x="0" y="11"/>
                    <a:pt x="2" y="8"/>
                    <a:pt x="5" y="7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51" y="8"/>
                    <a:pt x="49" y="10"/>
                    <a:pt x="46" y="1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1700213" y="2822575"/>
              <a:ext cx="227013" cy="246063"/>
            </a:xfrm>
            <a:custGeom>
              <a:avLst/>
              <a:gdLst>
                <a:gd name="T0" fmla="*/ 6 w 36"/>
                <a:gd name="T1" fmla="*/ 39 h 39"/>
                <a:gd name="T2" fmla="*/ 2 w 36"/>
                <a:gd name="T3" fmla="*/ 38 h 39"/>
                <a:gd name="T4" fmla="*/ 2 w 36"/>
                <a:gd name="T5" fmla="*/ 31 h 39"/>
                <a:gd name="T6" fmla="*/ 26 w 36"/>
                <a:gd name="T7" fmla="*/ 3 h 39"/>
                <a:gd name="T8" fmla="*/ 33 w 36"/>
                <a:gd name="T9" fmla="*/ 2 h 39"/>
                <a:gd name="T10" fmla="*/ 34 w 36"/>
                <a:gd name="T11" fmla="*/ 10 h 39"/>
                <a:gd name="T12" fmla="*/ 10 w 36"/>
                <a:gd name="T13" fmla="*/ 38 h 39"/>
                <a:gd name="T14" fmla="*/ 6 w 36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9">
                  <a:moveTo>
                    <a:pt x="6" y="39"/>
                  </a:moveTo>
                  <a:cubicBezTo>
                    <a:pt x="5" y="39"/>
                    <a:pt x="3" y="39"/>
                    <a:pt x="2" y="38"/>
                  </a:cubicBezTo>
                  <a:cubicBezTo>
                    <a:pt x="0" y="36"/>
                    <a:pt x="0" y="33"/>
                    <a:pt x="2" y="3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1"/>
                    <a:pt x="31" y="0"/>
                    <a:pt x="33" y="2"/>
                  </a:cubicBezTo>
                  <a:cubicBezTo>
                    <a:pt x="35" y="4"/>
                    <a:pt x="36" y="8"/>
                    <a:pt x="34" y="10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" y="39"/>
                    <a:pt x="7" y="39"/>
                    <a:pt x="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1731963" y="3251200"/>
              <a:ext cx="288925" cy="169863"/>
            </a:xfrm>
            <a:custGeom>
              <a:avLst/>
              <a:gdLst>
                <a:gd name="T0" fmla="*/ 40 w 46"/>
                <a:gd name="T1" fmla="*/ 27 h 27"/>
                <a:gd name="T2" fmla="*/ 37 w 46"/>
                <a:gd name="T3" fmla="*/ 27 h 27"/>
                <a:gd name="T4" fmla="*/ 4 w 46"/>
                <a:gd name="T5" fmla="*/ 11 h 27"/>
                <a:gd name="T6" fmla="*/ 2 w 46"/>
                <a:gd name="T7" fmla="*/ 3 h 27"/>
                <a:gd name="T8" fmla="*/ 9 w 46"/>
                <a:gd name="T9" fmla="*/ 1 h 27"/>
                <a:gd name="T10" fmla="*/ 42 w 46"/>
                <a:gd name="T11" fmla="*/ 17 h 27"/>
                <a:gd name="T12" fmla="*/ 44 w 46"/>
                <a:gd name="T13" fmla="*/ 24 h 27"/>
                <a:gd name="T14" fmla="*/ 40 w 46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27">
                  <a:moveTo>
                    <a:pt x="40" y="27"/>
                  </a:moveTo>
                  <a:cubicBezTo>
                    <a:pt x="39" y="27"/>
                    <a:pt x="38" y="27"/>
                    <a:pt x="37" y="27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9"/>
                    <a:pt x="0" y="6"/>
                    <a:pt x="2" y="3"/>
                  </a:cubicBezTo>
                  <a:cubicBezTo>
                    <a:pt x="3" y="1"/>
                    <a:pt x="6" y="0"/>
                    <a:pt x="9" y="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8"/>
                    <a:pt x="46" y="21"/>
                    <a:pt x="44" y="24"/>
                  </a:cubicBezTo>
                  <a:cubicBezTo>
                    <a:pt x="43" y="26"/>
                    <a:pt x="42" y="27"/>
                    <a:pt x="4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2350158" y="1373004"/>
            <a:ext cx="1490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4F81BD"/>
                </a:solidFill>
                <a:latin typeface="Helvetica Neue" charset="0"/>
                <a:ea typeface="Helvetica Neue" charset="0"/>
                <a:cs typeface="Helvetica Neue" charset="0"/>
              </a:rPr>
              <a:t>AWARENESS</a:t>
            </a:r>
            <a:endParaRPr lang="en-US" sz="1600" dirty="0">
              <a:solidFill>
                <a:srgbClr val="4F81B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571253" y="1865453"/>
            <a:ext cx="1102872" cy="1102870"/>
          </a:xfrm>
          <a:prstGeom prst="ellipse">
            <a:avLst/>
          </a:prstGeom>
          <a:solidFill>
            <a:srgbClr val="6666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B99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78745" y="1365915"/>
            <a:ext cx="18878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CONSIDERATION</a:t>
            </a:r>
            <a:endParaRPr lang="en-US" sz="1600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580810" y="1865453"/>
            <a:ext cx="1102872" cy="1102870"/>
          </a:xfrm>
          <a:prstGeom prst="ellipse">
            <a:avLst/>
          </a:prstGeom>
          <a:solidFill>
            <a:srgbClr val="ED1C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51423" y="1365915"/>
            <a:ext cx="1561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ED1C24"/>
                </a:solidFill>
                <a:latin typeface="Helvetica Neue" charset="0"/>
                <a:ea typeface="Helvetica Neue" charset="0"/>
                <a:cs typeface="Helvetica Neue" charset="0"/>
              </a:rPr>
              <a:t>CONVERSION</a:t>
            </a:r>
            <a:endParaRPr lang="en-US" sz="1600" dirty="0">
              <a:solidFill>
                <a:srgbClr val="ED1C24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8608201" y="1858364"/>
            <a:ext cx="1102872" cy="1102870"/>
          </a:xfrm>
          <a:prstGeom prst="ellipse">
            <a:avLst/>
          </a:prstGeom>
          <a:solidFill>
            <a:srgbClr val="8CB99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455944" y="1358826"/>
            <a:ext cx="1354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>ADVOCACY</a:t>
            </a:r>
            <a:endParaRPr lang="en-US" sz="1600" dirty="0">
              <a:solidFill>
                <a:srgbClr val="8CB9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5" name="Freeform 64"/>
          <p:cNvSpPr>
            <a:spLocks noEditPoints="1"/>
          </p:cNvSpPr>
          <p:nvPr/>
        </p:nvSpPr>
        <p:spPr bwMode="auto">
          <a:xfrm>
            <a:off x="4913214" y="2185303"/>
            <a:ext cx="420786" cy="420784"/>
          </a:xfrm>
          <a:custGeom>
            <a:avLst/>
            <a:gdLst>
              <a:gd name="T0" fmla="*/ 134 w 135"/>
              <a:gd name="T1" fmla="*/ 119 h 135"/>
              <a:gd name="T2" fmla="*/ 101 w 135"/>
              <a:gd name="T3" fmla="*/ 86 h 135"/>
              <a:gd name="T4" fmla="*/ 101 w 135"/>
              <a:gd name="T5" fmla="*/ 86 h 135"/>
              <a:gd name="T6" fmla="*/ 99 w 135"/>
              <a:gd name="T7" fmla="*/ 85 h 135"/>
              <a:gd name="T8" fmla="*/ 97 w 135"/>
              <a:gd name="T9" fmla="*/ 86 h 135"/>
              <a:gd name="T10" fmla="*/ 96 w 135"/>
              <a:gd name="T11" fmla="*/ 87 h 135"/>
              <a:gd name="T12" fmla="*/ 88 w 135"/>
              <a:gd name="T13" fmla="*/ 79 h 135"/>
              <a:gd name="T14" fmla="*/ 98 w 135"/>
              <a:gd name="T15" fmla="*/ 50 h 135"/>
              <a:gd name="T16" fmla="*/ 49 w 135"/>
              <a:gd name="T17" fmla="*/ 0 h 135"/>
              <a:gd name="T18" fmla="*/ 0 w 135"/>
              <a:gd name="T19" fmla="*/ 50 h 135"/>
              <a:gd name="T20" fmla="*/ 49 w 135"/>
              <a:gd name="T21" fmla="*/ 99 h 135"/>
              <a:gd name="T22" fmla="*/ 79 w 135"/>
              <a:gd name="T23" fmla="*/ 89 h 135"/>
              <a:gd name="T24" fmla="*/ 79 w 135"/>
              <a:gd name="T25" fmla="*/ 90 h 135"/>
              <a:gd name="T26" fmla="*/ 86 w 135"/>
              <a:gd name="T27" fmla="*/ 96 h 135"/>
              <a:gd name="T28" fmla="*/ 86 w 135"/>
              <a:gd name="T29" fmla="*/ 97 h 135"/>
              <a:gd name="T30" fmla="*/ 86 w 135"/>
              <a:gd name="T31" fmla="*/ 102 h 135"/>
              <a:gd name="T32" fmla="*/ 119 w 135"/>
              <a:gd name="T33" fmla="*/ 134 h 135"/>
              <a:gd name="T34" fmla="*/ 119 w 135"/>
              <a:gd name="T35" fmla="*/ 135 h 135"/>
              <a:gd name="T36" fmla="*/ 124 w 135"/>
              <a:gd name="T37" fmla="*/ 134 h 135"/>
              <a:gd name="T38" fmla="*/ 134 w 135"/>
              <a:gd name="T39" fmla="*/ 124 h 135"/>
              <a:gd name="T40" fmla="*/ 134 w 135"/>
              <a:gd name="T41" fmla="*/ 119 h 135"/>
              <a:gd name="T42" fmla="*/ 49 w 135"/>
              <a:gd name="T43" fmla="*/ 87 h 135"/>
              <a:gd name="T44" fmla="*/ 12 w 135"/>
              <a:gd name="T45" fmla="*/ 50 h 135"/>
              <a:gd name="T46" fmla="*/ 49 w 135"/>
              <a:gd name="T47" fmla="*/ 12 h 135"/>
              <a:gd name="T48" fmla="*/ 86 w 135"/>
              <a:gd name="T49" fmla="*/ 50 h 135"/>
              <a:gd name="T50" fmla="*/ 49 w 135"/>
              <a:gd name="T51" fmla="*/ 8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5" h="135">
                <a:moveTo>
                  <a:pt x="134" y="119"/>
                </a:moveTo>
                <a:cubicBezTo>
                  <a:pt x="101" y="86"/>
                  <a:pt x="101" y="86"/>
                  <a:pt x="101" y="86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0" y="86"/>
                  <a:pt x="100" y="85"/>
                  <a:pt x="99" y="85"/>
                </a:cubicBezTo>
                <a:cubicBezTo>
                  <a:pt x="98" y="85"/>
                  <a:pt x="97" y="86"/>
                  <a:pt x="97" y="86"/>
                </a:cubicBezTo>
                <a:cubicBezTo>
                  <a:pt x="96" y="87"/>
                  <a:pt x="96" y="87"/>
                  <a:pt x="96" y="87"/>
                </a:cubicBezTo>
                <a:cubicBezTo>
                  <a:pt x="88" y="79"/>
                  <a:pt x="88" y="79"/>
                  <a:pt x="88" y="79"/>
                </a:cubicBezTo>
                <a:cubicBezTo>
                  <a:pt x="95" y="71"/>
                  <a:pt x="98" y="61"/>
                  <a:pt x="98" y="50"/>
                </a:cubicBezTo>
                <a:cubicBezTo>
                  <a:pt x="98" y="22"/>
                  <a:pt x="76" y="0"/>
                  <a:pt x="49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99"/>
                  <a:pt x="49" y="99"/>
                </a:cubicBezTo>
                <a:cubicBezTo>
                  <a:pt x="60" y="99"/>
                  <a:pt x="71" y="95"/>
                  <a:pt x="79" y="89"/>
                </a:cubicBezTo>
                <a:cubicBezTo>
                  <a:pt x="79" y="90"/>
                  <a:pt x="79" y="90"/>
                  <a:pt x="79" y="90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7"/>
                  <a:pt x="86" y="97"/>
                  <a:pt x="86" y="97"/>
                </a:cubicBezTo>
                <a:cubicBezTo>
                  <a:pt x="85" y="98"/>
                  <a:pt x="85" y="100"/>
                  <a:pt x="86" y="102"/>
                </a:cubicBezTo>
                <a:cubicBezTo>
                  <a:pt x="119" y="134"/>
                  <a:pt x="119" y="134"/>
                  <a:pt x="119" y="134"/>
                </a:cubicBezTo>
                <a:cubicBezTo>
                  <a:pt x="119" y="134"/>
                  <a:pt x="119" y="135"/>
                  <a:pt x="119" y="135"/>
                </a:cubicBezTo>
                <a:cubicBezTo>
                  <a:pt x="121" y="135"/>
                  <a:pt x="122" y="135"/>
                  <a:pt x="124" y="134"/>
                </a:cubicBezTo>
                <a:cubicBezTo>
                  <a:pt x="134" y="124"/>
                  <a:pt x="134" y="124"/>
                  <a:pt x="134" y="124"/>
                </a:cubicBezTo>
                <a:cubicBezTo>
                  <a:pt x="135" y="122"/>
                  <a:pt x="135" y="120"/>
                  <a:pt x="134" y="119"/>
                </a:cubicBezTo>
                <a:close/>
                <a:moveTo>
                  <a:pt x="49" y="87"/>
                </a:moveTo>
                <a:cubicBezTo>
                  <a:pt x="29" y="87"/>
                  <a:pt x="12" y="70"/>
                  <a:pt x="12" y="50"/>
                </a:cubicBezTo>
                <a:cubicBezTo>
                  <a:pt x="12" y="29"/>
                  <a:pt x="29" y="12"/>
                  <a:pt x="49" y="12"/>
                </a:cubicBezTo>
                <a:cubicBezTo>
                  <a:pt x="70" y="12"/>
                  <a:pt x="86" y="29"/>
                  <a:pt x="86" y="50"/>
                </a:cubicBezTo>
                <a:cubicBezTo>
                  <a:pt x="86" y="70"/>
                  <a:pt x="70" y="87"/>
                  <a:pt x="49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>
            <a:off x="365760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67944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701280" y="2413591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9733005" y="2426044"/>
            <a:ext cx="542420" cy="2053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14"/>
          <p:cNvGrpSpPr>
            <a:grpSpLocks noChangeAspect="1"/>
          </p:cNvGrpSpPr>
          <p:nvPr/>
        </p:nvGrpSpPr>
        <p:grpSpPr bwMode="auto">
          <a:xfrm>
            <a:off x="8958848" y="2130000"/>
            <a:ext cx="413752" cy="453922"/>
            <a:chOff x="2763" y="683"/>
            <a:chExt cx="824" cy="904"/>
          </a:xfrm>
          <a:solidFill>
            <a:schemeClr val="bg1"/>
          </a:solidFill>
        </p:grpSpPr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2928" y="683"/>
              <a:ext cx="659" cy="904"/>
            </a:xfrm>
            <a:custGeom>
              <a:avLst/>
              <a:gdLst>
                <a:gd name="T0" fmla="*/ 92 w 92"/>
                <a:gd name="T1" fmla="*/ 64 h 126"/>
                <a:gd name="T2" fmla="*/ 82 w 92"/>
                <a:gd name="T3" fmla="*/ 53 h 126"/>
                <a:gd name="T4" fmla="*/ 53 w 92"/>
                <a:gd name="T5" fmla="*/ 53 h 126"/>
                <a:gd name="T6" fmla="*/ 50 w 92"/>
                <a:gd name="T7" fmla="*/ 47 h 126"/>
                <a:gd name="T8" fmla="*/ 59 w 92"/>
                <a:gd name="T9" fmla="*/ 23 h 126"/>
                <a:gd name="T10" fmla="*/ 49 w 92"/>
                <a:gd name="T11" fmla="*/ 0 h 126"/>
                <a:gd name="T12" fmla="*/ 42 w 92"/>
                <a:gd name="T13" fmla="*/ 8 h 126"/>
                <a:gd name="T14" fmla="*/ 35 w 92"/>
                <a:gd name="T15" fmla="*/ 31 h 126"/>
                <a:gd name="T16" fmla="*/ 16 w 92"/>
                <a:gd name="T17" fmla="*/ 60 h 126"/>
                <a:gd name="T18" fmla="*/ 7 w 92"/>
                <a:gd name="T19" fmla="*/ 69 h 126"/>
                <a:gd name="T20" fmla="*/ 0 w 92"/>
                <a:gd name="T21" fmla="*/ 69 h 126"/>
                <a:gd name="T22" fmla="*/ 0 w 92"/>
                <a:gd name="T23" fmla="*/ 117 h 126"/>
                <a:gd name="T24" fmla="*/ 14 w 92"/>
                <a:gd name="T25" fmla="*/ 117 h 126"/>
                <a:gd name="T26" fmla="*/ 46 w 92"/>
                <a:gd name="T27" fmla="*/ 126 h 126"/>
                <a:gd name="T28" fmla="*/ 70 w 92"/>
                <a:gd name="T29" fmla="*/ 126 h 126"/>
                <a:gd name="T30" fmla="*/ 80 w 92"/>
                <a:gd name="T31" fmla="*/ 116 h 126"/>
                <a:gd name="T32" fmla="*/ 78 w 92"/>
                <a:gd name="T33" fmla="*/ 110 h 126"/>
                <a:gd name="T34" fmla="*/ 86 w 92"/>
                <a:gd name="T35" fmla="*/ 100 h 126"/>
                <a:gd name="T36" fmla="*/ 83 w 92"/>
                <a:gd name="T37" fmla="*/ 92 h 126"/>
                <a:gd name="T38" fmla="*/ 88 w 92"/>
                <a:gd name="T39" fmla="*/ 83 h 126"/>
                <a:gd name="T40" fmla="*/ 84 w 92"/>
                <a:gd name="T41" fmla="*/ 74 h 126"/>
                <a:gd name="T42" fmla="*/ 92 w 92"/>
                <a:gd name="T4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cubicBezTo>
                    <a:pt x="92" y="57"/>
                    <a:pt x="86" y="53"/>
                    <a:pt x="82" y="53"/>
                  </a:cubicBezTo>
                  <a:cubicBezTo>
                    <a:pt x="79" y="53"/>
                    <a:pt x="56" y="53"/>
                    <a:pt x="53" y="53"/>
                  </a:cubicBezTo>
                  <a:cubicBezTo>
                    <a:pt x="50" y="53"/>
                    <a:pt x="47" y="52"/>
                    <a:pt x="50" y="47"/>
                  </a:cubicBezTo>
                  <a:cubicBezTo>
                    <a:pt x="52" y="42"/>
                    <a:pt x="59" y="40"/>
                    <a:pt x="59" y="23"/>
                  </a:cubicBezTo>
                  <a:cubicBezTo>
                    <a:pt x="59" y="6"/>
                    <a:pt x="53" y="0"/>
                    <a:pt x="49" y="0"/>
                  </a:cubicBezTo>
                  <a:cubicBezTo>
                    <a:pt x="44" y="0"/>
                    <a:pt x="42" y="3"/>
                    <a:pt x="42" y="8"/>
                  </a:cubicBezTo>
                  <a:cubicBezTo>
                    <a:pt x="42" y="12"/>
                    <a:pt x="41" y="24"/>
                    <a:pt x="35" y="31"/>
                  </a:cubicBezTo>
                  <a:cubicBezTo>
                    <a:pt x="28" y="38"/>
                    <a:pt x="18" y="56"/>
                    <a:pt x="16" y="60"/>
                  </a:cubicBezTo>
                  <a:cubicBezTo>
                    <a:pt x="14" y="64"/>
                    <a:pt x="11" y="69"/>
                    <a:pt x="7" y="69"/>
                  </a:cubicBezTo>
                  <a:cubicBezTo>
                    <a:pt x="4" y="69"/>
                    <a:pt x="0" y="69"/>
                    <a:pt x="0" y="69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3" y="117"/>
                    <a:pt x="14" y="117"/>
                  </a:cubicBezTo>
                  <a:cubicBezTo>
                    <a:pt x="25" y="117"/>
                    <a:pt x="32" y="126"/>
                    <a:pt x="46" y="126"/>
                  </a:cubicBezTo>
                  <a:cubicBezTo>
                    <a:pt x="54" y="126"/>
                    <a:pt x="67" y="126"/>
                    <a:pt x="70" y="126"/>
                  </a:cubicBezTo>
                  <a:cubicBezTo>
                    <a:pt x="74" y="126"/>
                    <a:pt x="80" y="123"/>
                    <a:pt x="80" y="116"/>
                  </a:cubicBezTo>
                  <a:cubicBezTo>
                    <a:pt x="80" y="114"/>
                    <a:pt x="79" y="112"/>
                    <a:pt x="78" y="110"/>
                  </a:cubicBezTo>
                  <a:cubicBezTo>
                    <a:pt x="82" y="110"/>
                    <a:pt x="86" y="106"/>
                    <a:pt x="86" y="100"/>
                  </a:cubicBezTo>
                  <a:cubicBezTo>
                    <a:pt x="86" y="96"/>
                    <a:pt x="85" y="94"/>
                    <a:pt x="83" y="92"/>
                  </a:cubicBezTo>
                  <a:cubicBezTo>
                    <a:pt x="86" y="91"/>
                    <a:pt x="88" y="87"/>
                    <a:pt x="88" y="83"/>
                  </a:cubicBezTo>
                  <a:cubicBezTo>
                    <a:pt x="88" y="79"/>
                    <a:pt x="86" y="76"/>
                    <a:pt x="84" y="74"/>
                  </a:cubicBezTo>
                  <a:cubicBezTo>
                    <a:pt x="87" y="73"/>
                    <a:pt x="92" y="70"/>
                    <a:pt x="9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2763" y="1164"/>
              <a:ext cx="129" cy="4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6" name="Group 4"/>
          <p:cNvGrpSpPr>
            <a:grpSpLocks noChangeAspect="1"/>
          </p:cNvGrpSpPr>
          <p:nvPr/>
        </p:nvGrpSpPr>
        <p:grpSpPr bwMode="auto">
          <a:xfrm>
            <a:off x="6915151" y="2168570"/>
            <a:ext cx="440690" cy="454616"/>
            <a:chOff x="356" y="399"/>
            <a:chExt cx="1519" cy="1567"/>
          </a:xfrm>
          <a:solidFill>
            <a:schemeClr val="bg1"/>
          </a:solidFill>
        </p:grpSpPr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56" y="1004"/>
              <a:ext cx="899" cy="962"/>
            </a:xfrm>
            <a:custGeom>
              <a:avLst/>
              <a:gdLst>
                <a:gd name="T0" fmla="*/ 124 w 126"/>
                <a:gd name="T1" fmla="*/ 2 h 135"/>
                <a:gd name="T2" fmla="*/ 117 w 126"/>
                <a:gd name="T3" fmla="*/ 1 h 135"/>
                <a:gd name="T4" fmla="*/ 4 w 126"/>
                <a:gd name="T5" fmla="*/ 51 h 135"/>
                <a:gd name="T6" fmla="*/ 0 w 126"/>
                <a:gd name="T7" fmla="*/ 57 h 135"/>
                <a:gd name="T8" fmla="*/ 4 w 126"/>
                <a:gd name="T9" fmla="*/ 63 h 135"/>
                <a:gd name="T10" fmla="*/ 42 w 126"/>
                <a:gd name="T11" fmla="*/ 74 h 135"/>
                <a:gd name="T12" fmla="*/ 12 w 126"/>
                <a:gd name="T13" fmla="*/ 109 h 135"/>
                <a:gd name="T14" fmla="*/ 14 w 126"/>
                <a:gd name="T15" fmla="*/ 131 h 135"/>
                <a:gd name="T16" fmla="*/ 25 w 126"/>
                <a:gd name="T17" fmla="*/ 135 h 135"/>
                <a:gd name="T18" fmla="*/ 37 w 126"/>
                <a:gd name="T19" fmla="*/ 130 h 135"/>
                <a:gd name="T20" fmla="*/ 67 w 126"/>
                <a:gd name="T21" fmla="*/ 94 h 135"/>
                <a:gd name="T22" fmla="*/ 67 w 126"/>
                <a:gd name="T23" fmla="*/ 95 h 135"/>
                <a:gd name="T24" fmla="*/ 83 w 126"/>
                <a:gd name="T25" fmla="*/ 131 h 135"/>
                <a:gd name="T26" fmla="*/ 90 w 126"/>
                <a:gd name="T27" fmla="*/ 133 h 135"/>
                <a:gd name="T28" fmla="*/ 95 w 126"/>
                <a:gd name="T29" fmla="*/ 128 h 135"/>
                <a:gd name="T30" fmla="*/ 126 w 126"/>
                <a:gd name="T31" fmla="*/ 9 h 135"/>
                <a:gd name="T32" fmla="*/ 124 w 126"/>
                <a:gd name="T33" fmla="*/ 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35">
                  <a:moveTo>
                    <a:pt x="124" y="2"/>
                  </a:moveTo>
                  <a:cubicBezTo>
                    <a:pt x="122" y="1"/>
                    <a:pt x="119" y="0"/>
                    <a:pt x="117" y="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2" y="52"/>
                    <a:pt x="0" y="55"/>
                    <a:pt x="0" y="57"/>
                  </a:cubicBezTo>
                  <a:cubicBezTo>
                    <a:pt x="0" y="60"/>
                    <a:pt x="2" y="62"/>
                    <a:pt x="4" y="63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7" y="116"/>
                    <a:pt x="8" y="126"/>
                    <a:pt x="14" y="131"/>
                  </a:cubicBezTo>
                  <a:cubicBezTo>
                    <a:pt x="17" y="134"/>
                    <a:pt x="21" y="135"/>
                    <a:pt x="25" y="135"/>
                  </a:cubicBezTo>
                  <a:cubicBezTo>
                    <a:pt x="29" y="135"/>
                    <a:pt x="34" y="133"/>
                    <a:pt x="37" y="130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7" y="95"/>
                    <a:pt x="67" y="95"/>
                    <a:pt x="67" y="95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5" y="133"/>
                    <a:pt x="87" y="134"/>
                    <a:pt x="90" y="133"/>
                  </a:cubicBezTo>
                  <a:cubicBezTo>
                    <a:pt x="92" y="133"/>
                    <a:pt x="94" y="131"/>
                    <a:pt x="95" y="12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7"/>
                    <a:pt x="125" y="4"/>
                    <a:pt x="1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91" y="841"/>
              <a:ext cx="364" cy="178"/>
            </a:xfrm>
            <a:custGeom>
              <a:avLst/>
              <a:gdLst>
                <a:gd name="T0" fmla="*/ 6 w 51"/>
                <a:gd name="T1" fmla="*/ 16 h 25"/>
                <a:gd name="T2" fmla="*/ 41 w 51"/>
                <a:gd name="T3" fmla="*/ 25 h 25"/>
                <a:gd name="T4" fmla="*/ 43 w 51"/>
                <a:gd name="T5" fmla="*/ 25 h 25"/>
                <a:gd name="T6" fmla="*/ 50 w 51"/>
                <a:gd name="T7" fmla="*/ 20 h 25"/>
                <a:gd name="T8" fmla="*/ 45 w 51"/>
                <a:gd name="T9" fmla="*/ 11 h 25"/>
                <a:gd name="T10" fmla="*/ 10 w 51"/>
                <a:gd name="T11" fmla="*/ 1 h 25"/>
                <a:gd name="T12" fmla="*/ 1 w 51"/>
                <a:gd name="T13" fmla="*/ 7 h 25"/>
                <a:gd name="T14" fmla="*/ 6 w 51"/>
                <a:gd name="T15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25">
                  <a:moveTo>
                    <a:pt x="6" y="16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2" y="25"/>
                    <a:pt x="42" y="25"/>
                    <a:pt x="43" y="25"/>
                  </a:cubicBezTo>
                  <a:cubicBezTo>
                    <a:pt x="46" y="25"/>
                    <a:pt x="49" y="23"/>
                    <a:pt x="50" y="20"/>
                  </a:cubicBezTo>
                  <a:cubicBezTo>
                    <a:pt x="51" y="16"/>
                    <a:pt x="49" y="12"/>
                    <a:pt x="45" y="1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2" y="3"/>
                    <a:pt x="1" y="7"/>
                  </a:cubicBezTo>
                  <a:cubicBezTo>
                    <a:pt x="0" y="11"/>
                    <a:pt x="2" y="15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77" y="399"/>
              <a:ext cx="342" cy="420"/>
            </a:xfrm>
            <a:custGeom>
              <a:avLst/>
              <a:gdLst>
                <a:gd name="T0" fmla="*/ 34 w 48"/>
                <a:gd name="T1" fmla="*/ 56 h 59"/>
                <a:gd name="T2" fmla="*/ 40 w 48"/>
                <a:gd name="T3" fmla="*/ 59 h 59"/>
                <a:gd name="T4" fmla="*/ 44 w 48"/>
                <a:gd name="T5" fmla="*/ 57 h 59"/>
                <a:gd name="T6" fmla="*/ 46 w 48"/>
                <a:gd name="T7" fmla="*/ 47 h 59"/>
                <a:gd name="T8" fmla="*/ 14 w 48"/>
                <a:gd name="T9" fmla="*/ 4 h 59"/>
                <a:gd name="T10" fmla="*/ 4 w 48"/>
                <a:gd name="T11" fmla="*/ 2 h 59"/>
                <a:gd name="T12" fmla="*/ 2 w 48"/>
                <a:gd name="T13" fmla="*/ 13 h 59"/>
                <a:gd name="T14" fmla="*/ 34 w 48"/>
                <a:gd name="T15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59">
                  <a:moveTo>
                    <a:pt x="34" y="56"/>
                  </a:moveTo>
                  <a:cubicBezTo>
                    <a:pt x="36" y="58"/>
                    <a:pt x="38" y="59"/>
                    <a:pt x="40" y="59"/>
                  </a:cubicBezTo>
                  <a:cubicBezTo>
                    <a:pt x="41" y="59"/>
                    <a:pt x="43" y="58"/>
                    <a:pt x="44" y="57"/>
                  </a:cubicBezTo>
                  <a:cubicBezTo>
                    <a:pt x="48" y="55"/>
                    <a:pt x="48" y="50"/>
                    <a:pt x="46" y="4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"/>
                    <a:pt x="7" y="0"/>
                    <a:pt x="4" y="2"/>
                  </a:cubicBezTo>
                  <a:cubicBezTo>
                    <a:pt x="1" y="5"/>
                    <a:pt x="0" y="9"/>
                    <a:pt x="2" y="13"/>
                  </a:cubicBezTo>
                  <a:lnTo>
                    <a:pt x="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262" y="420"/>
              <a:ext cx="178" cy="335"/>
            </a:xfrm>
            <a:custGeom>
              <a:avLst/>
              <a:gdLst>
                <a:gd name="T0" fmla="*/ 15 w 25"/>
                <a:gd name="T1" fmla="*/ 41 h 47"/>
                <a:gd name="T2" fmla="*/ 24 w 25"/>
                <a:gd name="T3" fmla="*/ 10 h 47"/>
                <a:gd name="T4" fmla="*/ 19 w 25"/>
                <a:gd name="T5" fmla="*/ 1 h 47"/>
                <a:gd name="T6" fmla="*/ 10 w 25"/>
                <a:gd name="T7" fmla="*/ 6 h 47"/>
                <a:gd name="T8" fmla="*/ 1 w 25"/>
                <a:gd name="T9" fmla="*/ 37 h 47"/>
                <a:gd name="T10" fmla="*/ 6 w 25"/>
                <a:gd name="T11" fmla="*/ 46 h 47"/>
                <a:gd name="T12" fmla="*/ 8 w 25"/>
                <a:gd name="T13" fmla="*/ 47 h 47"/>
                <a:gd name="T14" fmla="*/ 15 w 25"/>
                <a:gd name="T15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15" y="41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5" y="6"/>
                    <a:pt x="23" y="2"/>
                    <a:pt x="19" y="1"/>
                  </a:cubicBezTo>
                  <a:cubicBezTo>
                    <a:pt x="15" y="0"/>
                    <a:pt x="11" y="2"/>
                    <a:pt x="10" y="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1"/>
                    <a:pt x="2" y="45"/>
                    <a:pt x="6" y="46"/>
                  </a:cubicBezTo>
                  <a:cubicBezTo>
                    <a:pt x="7" y="46"/>
                    <a:pt x="7" y="47"/>
                    <a:pt x="8" y="47"/>
                  </a:cubicBezTo>
                  <a:cubicBezTo>
                    <a:pt x="11" y="47"/>
                    <a:pt x="14" y="44"/>
                    <a:pt x="1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454" y="613"/>
              <a:ext cx="421" cy="349"/>
            </a:xfrm>
            <a:custGeom>
              <a:avLst/>
              <a:gdLst>
                <a:gd name="T0" fmla="*/ 8 w 59"/>
                <a:gd name="T1" fmla="*/ 49 h 49"/>
                <a:gd name="T2" fmla="*/ 12 w 59"/>
                <a:gd name="T3" fmla="*/ 47 h 49"/>
                <a:gd name="T4" fmla="*/ 55 w 59"/>
                <a:gd name="T5" fmla="*/ 14 h 49"/>
                <a:gd name="T6" fmla="*/ 57 w 59"/>
                <a:gd name="T7" fmla="*/ 4 h 49"/>
                <a:gd name="T8" fmla="*/ 47 w 59"/>
                <a:gd name="T9" fmla="*/ 3 h 49"/>
                <a:gd name="T10" fmla="*/ 4 w 59"/>
                <a:gd name="T11" fmla="*/ 35 h 49"/>
                <a:gd name="T12" fmla="*/ 2 w 59"/>
                <a:gd name="T13" fmla="*/ 46 h 49"/>
                <a:gd name="T14" fmla="*/ 8 w 59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9">
                  <a:moveTo>
                    <a:pt x="8" y="49"/>
                  </a:moveTo>
                  <a:cubicBezTo>
                    <a:pt x="10" y="49"/>
                    <a:pt x="11" y="48"/>
                    <a:pt x="12" y="47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9" y="12"/>
                    <a:pt x="59" y="7"/>
                    <a:pt x="57" y="4"/>
                  </a:cubicBezTo>
                  <a:cubicBezTo>
                    <a:pt x="54" y="1"/>
                    <a:pt x="50" y="0"/>
                    <a:pt x="47" y="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38"/>
                    <a:pt x="0" y="42"/>
                    <a:pt x="2" y="46"/>
                  </a:cubicBezTo>
                  <a:cubicBezTo>
                    <a:pt x="4" y="48"/>
                    <a:pt x="6" y="49"/>
                    <a:pt x="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504" y="1104"/>
              <a:ext cx="357" cy="171"/>
            </a:xfrm>
            <a:custGeom>
              <a:avLst/>
              <a:gdLst>
                <a:gd name="T0" fmla="*/ 44 w 50"/>
                <a:gd name="T1" fmla="*/ 9 h 24"/>
                <a:gd name="T2" fmla="*/ 10 w 50"/>
                <a:gd name="T3" fmla="*/ 1 h 24"/>
                <a:gd name="T4" fmla="*/ 1 w 50"/>
                <a:gd name="T5" fmla="*/ 6 h 24"/>
                <a:gd name="T6" fmla="*/ 7 w 50"/>
                <a:gd name="T7" fmla="*/ 15 h 24"/>
                <a:gd name="T8" fmla="*/ 41 w 50"/>
                <a:gd name="T9" fmla="*/ 24 h 24"/>
                <a:gd name="T10" fmla="*/ 42 w 50"/>
                <a:gd name="T11" fmla="*/ 24 h 24"/>
                <a:gd name="T12" fmla="*/ 49 w 50"/>
                <a:gd name="T13" fmla="*/ 18 h 24"/>
                <a:gd name="T14" fmla="*/ 44 w 50"/>
                <a:gd name="T15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4">
                  <a:moveTo>
                    <a:pt x="44" y="9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2" y="2"/>
                    <a:pt x="1" y="6"/>
                  </a:cubicBezTo>
                  <a:cubicBezTo>
                    <a:pt x="0" y="10"/>
                    <a:pt x="3" y="14"/>
                    <a:pt x="7" y="1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4"/>
                    <a:pt x="42" y="24"/>
                    <a:pt x="42" y="24"/>
                  </a:cubicBezTo>
                  <a:cubicBezTo>
                    <a:pt x="46" y="24"/>
                    <a:pt x="49" y="22"/>
                    <a:pt x="49" y="18"/>
                  </a:cubicBezTo>
                  <a:cubicBezTo>
                    <a:pt x="50" y="14"/>
                    <a:pt x="48" y="10"/>
                    <a:pt x="4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319" y="1296"/>
              <a:ext cx="335" cy="414"/>
            </a:xfrm>
            <a:custGeom>
              <a:avLst/>
              <a:gdLst>
                <a:gd name="T0" fmla="*/ 14 w 47"/>
                <a:gd name="T1" fmla="*/ 4 h 58"/>
                <a:gd name="T2" fmla="*/ 4 w 47"/>
                <a:gd name="T3" fmla="*/ 3 h 58"/>
                <a:gd name="T4" fmla="*/ 2 w 47"/>
                <a:gd name="T5" fmla="*/ 13 h 58"/>
                <a:gd name="T6" fmla="*/ 32 w 47"/>
                <a:gd name="T7" fmla="*/ 55 h 58"/>
                <a:gd name="T8" fmla="*/ 38 w 47"/>
                <a:gd name="T9" fmla="*/ 58 h 58"/>
                <a:gd name="T10" fmla="*/ 43 w 47"/>
                <a:gd name="T11" fmla="*/ 56 h 58"/>
                <a:gd name="T12" fmla="*/ 44 w 47"/>
                <a:gd name="T13" fmla="*/ 46 h 58"/>
                <a:gd name="T14" fmla="*/ 14 w 47"/>
                <a:gd name="T15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8">
                  <a:moveTo>
                    <a:pt x="14" y="4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0" y="5"/>
                    <a:pt x="0" y="10"/>
                    <a:pt x="2" y="13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4" y="56"/>
                    <a:pt x="36" y="58"/>
                    <a:pt x="38" y="58"/>
                  </a:cubicBezTo>
                  <a:cubicBezTo>
                    <a:pt x="40" y="58"/>
                    <a:pt x="41" y="57"/>
                    <a:pt x="43" y="56"/>
                  </a:cubicBezTo>
                  <a:cubicBezTo>
                    <a:pt x="46" y="54"/>
                    <a:pt x="47" y="49"/>
                    <a:pt x="44" y="46"/>
                  </a:cubicBezTo>
                  <a:lnTo>
                    <a:pt x="1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5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577" y="343058"/>
            <a:ext cx="10515600" cy="1039363"/>
          </a:xfrm>
        </p:spPr>
        <p:txBody>
          <a:bodyPr>
            <a:normAutofit/>
          </a:bodyPr>
          <a:lstStyle/>
          <a:p>
            <a:r>
              <a:rPr lang="en-US" smtClean="0">
                <a:solidFill>
                  <a:srgbClr val="666666"/>
                </a:solidFill>
                <a:latin typeface="Helvetica Neue" charset="0"/>
                <a:ea typeface="Helvetica Neue" charset="0"/>
                <a:cs typeface="Helvetica Neue" charset="0"/>
              </a:rPr>
              <a:t>The old way of posting is not effective</a:t>
            </a:r>
            <a:endParaRPr lang="en-US" dirty="0">
              <a:solidFill>
                <a:srgbClr val="66666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9582" y="6399689"/>
            <a:ext cx="2057400" cy="331311"/>
          </a:xfrm>
        </p:spPr>
        <p:txBody>
          <a:bodyPr/>
          <a:lstStyle/>
          <a:p>
            <a:fld id="{89DC39CF-FC38-6441-98A7-0C5C3EA892A8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7" name="Chart 46"/>
          <p:cNvGraphicFramePr/>
          <p:nvPr>
            <p:extLst>
              <p:ext uri="{D42A27DB-BD31-4B8C-83A1-F6EECF244321}">
                <p14:modId xmlns:p14="http://schemas.microsoft.com/office/powerpoint/2010/main" val="1852510939"/>
              </p:ext>
            </p:extLst>
          </p:nvPr>
        </p:nvGraphicFramePr>
        <p:xfrm>
          <a:off x="2073343" y="1157469"/>
          <a:ext cx="6430316" cy="569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125895939"/>
              </p:ext>
            </p:extLst>
          </p:nvPr>
        </p:nvGraphicFramePr>
        <p:xfrm>
          <a:off x="2647544" y="990600"/>
          <a:ext cx="6430316" cy="569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744249850"/>
              </p:ext>
            </p:extLst>
          </p:nvPr>
        </p:nvGraphicFramePr>
        <p:xfrm>
          <a:off x="3199095" y="1523809"/>
          <a:ext cx="5304565" cy="4694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Oval 29"/>
          <p:cNvSpPr/>
          <p:nvPr/>
        </p:nvSpPr>
        <p:spPr>
          <a:xfrm>
            <a:off x="4571327" y="2515055"/>
            <a:ext cx="2593604" cy="2593603"/>
          </a:xfrm>
          <a:prstGeom prst="ellipse">
            <a:avLst/>
          </a:prstGeom>
          <a:solidFill>
            <a:schemeClr val="bg1"/>
          </a:solidFill>
          <a:ln w="473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3386562" y="1456750"/>
            <a:ext cx="4948578" cy="474541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dirty="0"/>
              <a:t>Poor Use of Budget</a:t>
            </a:r>
          </a:p>
        </p:txBody>
      </p:sp>
      <p:sp>
        <p:nvSpPr>
          <p:cNvPr id="32" name="TextBox 31"/>
          <p:cNvSpPr txBox="1"/>
          <p:nvPr/>
        </p:nvSpPr>
        <p:spPr>
          <a:xfrm rot="5400000">
            <a:off x="3363700" y="1445681"/>
            <a:ext cx="5008856" cy="48032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Inefficient Use of Time</a:t>
            </a:r>
          </a:p>
        </p:txBody>
      </p:sp>
      <p:sp>
        <p:nvSpPr>
          <p:cNvPr id="33" name="TextBox 32"/>
          <p:cNvSpPr txBox="1"/>
          <p:nvPr/>
        </p:nvSpPr>
        <p:spPr>
          <a:xfrm rot="2700000">
            <a:off x="4228644" y="2314850"/>
            <a:ext cx="3245466" cy="31122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Manually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Searching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75759" y="3043163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No Guarantee</a:t>
            </a:r>
            <a:br>
              <a:rPr lang="en-US" sz="1400" b="1" dirty="0"/>
            </a:br>
            <a:r>
              <a:rPr lang="en-US" sz="1400" b="1" dirty="0"/>
              <a:t>of Quality Results</a:t>
            </a:r>
          </a:p>
        </p:txBody>
      </p:sp>
      <p:sp>
        <p:nvSpPr>
          <p:cNvPr id="35" name="TextBox 34"/>
          <p:cNvSpPr txBox="1"/>
          <p:nvPr/>
        </p:nvSpPr>
        <p:spPr>
          <a:xfrm rot="18900000">
            <a:off x="4263851" y="2303114"/>
            <a:ext cx="3245467" cy="31122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Posting Across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Many Job Sites</a:t>
            </a:r>
          </a:p>
        </p:txBody>
      </p:sp>
      <p:sp>
        <p:nvSpPr>
          <p:cNvPr id="36" name="TextBox 35"/>
          <p:cNvSpPr txBox="1"/>
          <p:nvPr/>
        </p:nvSpPr>
        <p:spPr>
          <a:xfrm rot="2700000">
            <a:off x="4240382" y="2279642"/>
            <a:ext cx="3245466" cy="311222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Hit or Miss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CPC Campaigns</a:t>
            </a:r>
          </a:p>
        </p:txBody>
      </p:sp>
      <p:sp>
        <p:nvSpPr>
          <p:cNvPr id="37" name="TextBox 36"/>
          <p:cNvSpPr txBox="1"/>
          <p:nvPr/>
        </p:nvSpPr>
        <p:spPr>
          <a:xfrm rot="18900000">
            <a:off x="4252117" y="2314849"/>
            <a:ext cx="3245467" cy="311222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Sifting Through </a:t>
            </a:r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Resumes</a:t>
            </a:r>
            <a:endParaRPr lang="en-US" sz="1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34667" y="3722551"/>
            <a:ext cx="880734" cy="879642"/>
            <a:chOff x="2835275" y="2944813"/>
            <a:chExt cx="1279525" cy="1277937"/>
          </a:xfrm>
          <a:solidFill>
            <a:srgbClr val="666666"/>
          </a:solidFill>
        </p:grpSpPr>
        <p:sp>
          <p:nvSpPr>
            <p:cNvPr id="39" name="Oval 7"/>
            <p:cNvSpPr>
              <a:spLocks noChangeArrowheads="1"/>
            </p:cNvSpPr>
            <p:nvPr/>
          </p:nvSpPr>
          <p:spPr bwMode="auto">
            <a:xfrm>
              <a:off x="2906713" y="2944813"/>
              <a:ext cx="257175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2835275" y="3246438"/>
              <a:ext cx="400050" cy="711200"/>
            </a:xfrm>
            <a:custGeom>
              <a:avLst/>
              <a:gdLst>
                <a:gd name="T0" fmla="*/ 7 w 45"/>
                <a:gd name="T1" fmla="*/ 45 h 80"/>
                <a:gd name="T2" fmla="*/ 8 w 45"/>
                <a:gd name="T3" fmla="*/ 45 h 80"/>
                <a:gd name="T4" fmla="*/ 8 w 45"/>
                <a:gd name="T5" fmla="*/ 73 h 80"/>
                <a:gd name="T6" fmla="*/ 15 w 45"/>
                <a:gd name="T7" fmla="*/ 80 h 80"/>
                <a:gd name="T8" fmla="*/ 30 w 45"/>
                <a:gd name="T9" fmla="*/ 80 h 80"/>
                <a:gd name="T10" fmla="*/ 37 w 45"/>
                <a:gd name="T11" fmla="*/ 73 h 80"/>
                <a:gd name="T12" fmla="*/ 37 w 45"/>
                <a:gd name="T13" fmla="*/ 71 h 80"/>
                <a:gd name="T14" fmla="*/ 35 w 45"/>
                <a:gd name="T15" fmla="*/ 63 h 80"/>
                <a:gd name="T16" fmla="*/ 35 w 45"/>
                <a:gd name="T17" fmla="*/ 26 h 80"/>
                <a:gd name="T18" fmla="*/ 45 w 45"/>
                <a:gd name="T19" fmla="*/ 10 h 80"/>
                <a:gd name="T20" fmla="*/ 45 w 45"/>
                <a:gd name="T21" fmla="*/ 7 h 80"/>
                <a:gd name="T22" fmla="*/ 38 w 45"/>
                <a:gd name="T23" fmla="*/ 0 h 80"/>
                <a:gd name="T24" fmla="*/ 7 w 45"/>
                <a:gd name="T25" fmla="*/ 0 h 80"/>
                <a:gd name="T26" fmla="*/ 0 w 45"/>
                <a:gd name="T27" fmla="*/ 7 h 80"/>
                <a:gd name="T28" fmla="*/ 0 w 45"/>
                <a:gd name="T29" fmla="*/ 38 h 80"/>
                <a:gd name="T30" fmla="*/ 7 w 45"/>
                <a:gd name="T31" fmla="*/ 4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80">
                  <a:moveTo>
                    <a:pt x="7" y="45"/>
                  </a:moveTo>
                  <a:cubicBezTo>
                    <a:pt x="8" y="45"/>
                    <a:pt x="8" y="45"/>
                    <a:pt x="8" y="45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1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69"/>
                    <a:pt x="35" y="66"/>
                    <a:pt x="35" y="6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9"/>
                    <a:pt x="39" y="13"/>
                    <a:pt x="45" y="1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3"/>
                    <a:pt x="42" y="0"/>
                    <a:pt x="3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2"/>
                    <a:pt x="3" y="45"/>
                    <a:pt x="7" y="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>
              <a:off x="3786188" y="2944813"/>
              <a:ext cx="247650" cy="257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auto">
            <a:xfrm>
              <a:off x="3705225" y="3246438"/>
              <a:ext cx="409575" cy="711200"/>
            </a:xfrm>
            <a:custGeom>
              <a:avLst/>
              <a:gdLst>
                <a:gd name="T0" fmla="*/ 0 w 46"/>
                <a:gd name="T1" fmla="*/ 7 h 80"/>
                <a:gd name="T2" fmla="*/ 0 w 46"/>
                <a:gd name="T3" fmla="*/ 10 h 80"/>
                <a:gd name="T4" fmla="*/ 11 w 46"/>
                <a:gd name="T5" fmla="*/ 26 h 80"/>
                <a:gd name="T6" fmla="*/ 11 w 46"/>
                <a:gd name="T7" fmla="*/ 63 h 80"/>
                <a:gd name="T8" fmla="*/ 8 w 46"/>
                <a:gd name="T9" fmla="*/ 71 h 80"/>
                <a:gd name="T10" fmla="*/ 8 w 46"/>
                <a:gd name="T11" fmla="*/ 73 h 80"/>
                <a:gd name="T12" fmla="*/ 15 w 46"/>
                <a:gd name="T13" fmla="*/ 80 h 80"/>
                <a:gd name="T14" fmla="*/ 30 w 46"/>
                <a:gd name="T15" fmla="*/ 80 h 80"/>
                <a:gd name="T16" fmla="*/ 37 w 46"/>
                <a:gd name="T17" fmla="*/ 73 h 80"/>
                <a:gd name="T18" fmla="*/ 37 w 46"/>
                <a:gd name="T19" fmla="*/ 45 h 80"/>
                <a:gd name="T20" fmla="*/ 39 w 46"/>
                <a:gd name="T21" fmla="*/ 45 h 80"/>
                <a:gd name="T22" fmla="*/ 46 w 46"/>
                <a:gd name="T23" fmla="*/ 37 h 80"/>
                <a:gd name="T24" fmla="*/ 46 w 46"/>
                <a:gd name="T25" fmla="*/ 7 h 80"/>
                <a:gd name="T26" fmla="*/ 39 w 46"/>
                <a:gd name="T27" fmla="*/ 0 h 80"/>
                <a:gd name="T28" fmla="*/ 7 w 46"/>
                <a:gd name="T29" fmla="*/ 0 h 80"/>
                <a:gd name="T30" fmla="*/ 0 w 46"/>
                <a:gd name="T31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80">
                  <a:moveTo>
                    <a:pt x="0" y="7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6" y="13"/>
                    <a:pt x="11" y="19"/>
                    <a:pt x="11" y="2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6"/>
                    <a:pt x="10" y="69"/>
                    <a:pt x="8" y="71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7"/>
                    <a:pt x="12" y="80"/>
                    <a:pt x="15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4" y="80"/>
                    <a:pt x="37" y="77"/>
                    <a:pt x="37" y="73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3" y="45"/>
                    <a:pt x="46" y="41"/>
                    <a:pt x="46" y="3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3"/>
                    <a:pt x="43" y="0"/>
                    <a:pt x="3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3" name="Freeform 11"/>
            <p:cNvSpPr>
              <a:spLocks/>
            </p:cNvSpPr>
            <p:nvPr/>
          </p:nvSpPr>
          <p:spPr bwMode="auto">
            <a:xfrm>
              <a:off x="3235325" y="3416300"/>
              <a:ext cx="469900" cy="806450"/>
            </a:xfrm>
            <a:custGeom>
              <a:avLst/>
              <a:gdLst>
                <a:gd name="T0" fmla="*/ 0 w 53"/>
                <a:gd name="T1" fmla="*/ 7 h 91"/>
                <a:gd name="T2" fmla="*/ 0 w 53"/>
                <a:gd name="T3" fmla="*/ 44 h 91"/>
                <a:gd name="T4" fmla="*/ 8 w 53"/>
                <a:gd name="T5" fmla="*/ 51 h 91"/>
                <a:gd name="T6" fmla="*/ 10 w 53"/>
                <a:gd name="T7" fmla="*/ 51 h 91"/>
                <a:gd name="T8" fmla="*/ 10 w 53"/>
                <a:gd name="T9" fmla="*/ 84 h 91"/>
                <a:gd name="T10" fmla="*/ 17 w 53"/>
                <a:gd name="T11" fmla="*/ 91 h 91"/>
                <a:gd name="T12" fmla="*/ 36 w 53"/>
                <a:gd name="T13" fmla="*/ 91 h 91"/>
                <a:gd name="T14" fmla="*/ 43 w 53"/>
                <a:gd name="T15" fmla="*/ 84 h 91"/>
                <a:gd name="T16" fmla="*/ 43 w 53"/>
                <a:gd name="T17" fmla="*/ 51 h 91"/>
                <a:gd name="T18" fmla="*/ 46 w 53"/>
                <a:gd name="T19" fmla="*/ 51 h 91"/>
                <a:gd name="T20" fmla="*/ 53 w 53"/>
                <a:gd name="T21" fmla="*/ 44 h 91"/>
                <a:gd name="T22" fmla="*/ 53 w 53"/>
                <a:gd name="T23" fmla="*/ 7 h 91"/>
                <a:gd name="T24" fmla="*/ 46 w 53"/>
                <a:gd name="T25" fmla="*/ 0 h 91"/>
                <a:gd name="T26" fmla="*/ 8 w 53"/>
                <a:gd name="T27" fmla="*/ 0 h 91"/>
                <a:gd name="T28" fmla="*/ 0 w 53"/>
                <a:gd name="T29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91">
                  <a:moveTo>
                    <a:pt x="0" y="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4" y="51"/>
                    <a:pt x="8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10" y="88"/>
                    <a:pt x="13" y="91"/>
                    <a:pt x="17" y="91"/>
                  </a:cubicBezTo>
                  <a:cubicBezTo>
                    <a:pt x="36" y="91"/>
                    <a:pt x="36" y="91"/>
                    <a:pt x="36" y="91"/>
                  </a:cubicBezTo>
                  <a:cubicBezTo>
                    <a:pt x="40" y="91"/>
                    <a:pt x="43" y="88"/>
                    <a:pt x="43" y="84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0" y="51"/>
                    <a:pt x="53" y="48"/>
                    <a:pt x="53" y="4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50" y="0"/>
                    <a:pt x="4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44" name="Oval 12"/>
            <p:cNvSpPr>
              <a:spLocks noChangeArrowheads="1"/>
            </p:cNvSpPr>
            <p:nvPr/>
          </p:nvSpPr>
          <p:spPr bwMode="auto">
            <a:xfrm>
              <a:off x="3324225" y="3078163"/>
              <a:ext cx="292100" cy="284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45" name="Freeform 20"/>
          <p:cNvSpPr>
            <a:spLocks noEditPoints="1"/>
          </p:cNvSpPr>
          <p:nvPr/>
        </p:nvSpPr>
        <p:spPr bwMode="auto">
          <a:xfrm>
            <a:off x="6032334" y="4082075"/>
            <a:ext cx="423544" cy="628474"/>
          </a:xfrm>
          <a:custGeom>
            <a:avLst/>
            <a:gdLst>
              <a:gd name="T0" fmla="*/ 9 w 248"/>
              <a:gd name="T1" fmla="*/ 74 h 369"/>
              <a:gd name="T2" fmla="*/ 34 w 248"/>
              <a:gd name="T3" fmla="*/ 35 h 369"/>
              <a:gd name="T4" fmla="*/ 72 w 248"/>
              <a:gd name="T5" fmla="*/ 9 h 369"/>
              <a:gd name="T6" fmla="*/ 122 w 248"/>
              <a:gd name="T7" fmla="*/ 0 h 369"/>
              <a:gd name="T8" fmla="*/ 182 w 248"/>
              <a:gd name="T9" fmla="*/ 10 h 369"/>
              <a:gd name="T10" fmla="*/ 221 w 248"/>
              <a:gd name="T11" fmla="*/ 34 h 369"/>
              <a:gd name="T12" fmla="*/ 242 w 248"/>
              <a:gd name="T13" fmla="*/ 66 h 369"/>
              <a:gd name="T14" fmla="*/ 248 w 248"/>
              <a:gd name="T15" fmla="*/ 97 h 369"/>
              <a:gd name="T16" fmla="*/ 242 w 248"/>
              <a:gd name="T17" fmla="*/ 137 h 369"/>
              <a:gd name="T18" fmla="*/ 226 w 248"/>
              <a:gd name="T19" fmla="*/ 164 h 369"/>
              <a:gd name="T20" fmla="*/ 205 w 248"/>
              <a:gd name="T21" fmla="*/ 183 h 369"/>
              <a:gd name="T22" fmla="*/ 184 w 248"/>
              <a:gd name="T23" fmla="*/ 198 h 369"/>
              <a:gd name="T24" fmla="*/ 166 w 248"/>
              <a:gd name="T25" fmla="*/ 216 h 369"/>
              <a:gd name="T26" fmla="*/ 156 w 248"/>
              <a:gd name="T27" fmla="*/ 241 h 369"/>
              <a:gd name="T28" fmla="*/ 156 w 248"/>
              <a:gd name="T29" fmla="*/ 261 h 369"/>
              <a:gd name="T30" fmla="*/ 88 w 248"/>
              <a:gd name="T31" fmla="*/ 261 h 369"/>
              <a:gd name="T32" fmla="*/ 88 w 248"/>
              <a:gd name="T33" fmla="*/ 238 h 369"/>
              <a:gd name="T34" fmla="*/ 96 w 248"/>
              <a:gd name="T35" fmla="*/ 202 h 369"/>
              <a:gd name="T36" fmla="*/ 112 w 248"/>
              <a:gd name="T37" fmla="*/ 177 h 369"/>
              <a:gd name="T38" fmla="*/ 131 w 248"/>
              <a:gd name="T39" fmla="*/ 159 h 369"/>
              <a:gd name="T40" fmla="*/ 150 w 248"/>
              <a:gd name="T41" fmla="*/ 144 h 369"/>
              <a:gd name="T42" fmla="*/ 164 w 248"/>
              <a:gd name="T43" fmla="*/ 127 h 369"/>
              <a:gd name="T44" fmla="*/ 169 w 248"/>
              <a:gd name="T45" fmla="*/ 104 h 369"/>
              <a:gd name="T46" fmla="*/ 157 w 248"/>
              <a:gd name="T47" fmla="*/ 70 h 369"/>
              <a:gd name="T48" fmla="*/ 126 w 248"/>
              <a:gd name="T49" fmla="*/ 59 h 369"/>
              <a:gd name="T50" fmla="*/ 102 w 248"/>
              <a:gd name="T51" fmla="*/ 64 h 369"/>
              <a:gd name="T52" fmla="*/ 86 w 248"/>
              <a:gd name="T53" fmla="*/ 78 h 369"/>
              <a:gd name="T54" fmla="*/ 77 w 248"/>
              <a:gd name="T55" fmla="*/ 99 h 369"/>
              <a:gd name="T56" fmla="*/ 74 w 248"/>
              <a:gd name="T57" fmla="*/ 124 h 369"/>
              <a:gd name="T58" fmla="*/ 0 w 248"/>
              <a:gd name="T59" fmla="*/ 124 h 369"/>
              <a:gd name="T60" fmla="*/ 9 w 248"/>
              <a:gd name="T61" fmla="*/ 74 h 369"/>
              <a:gd name="T62" fmla="*/ 160 w 248"/>
              <a:gd name="T63" fmla="*/ 291 h 369"/>
              <a:gd name="T64" fmla="*/ 160 w 248"/>
              <a:gd name="T65" fmla="*/ 369 h 369"/>
              <a:gd name="T66" fmla="*/ 81 w 248"/>
              <a:gd name="T67" fmla="*/ 369 h 369"/>
              <a:gd name="T68" fmla="*/ 81 w 248"/>
              <a:gd name="T69" fmla="*/ 291 h 369"/>
              <a:gd name="T70" fmla="*/ 160 w 248"/>
              <a:gd name="T71" fmla="*/ 29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8" h="369">
                <a:moveTo>
                  <a:pt x="9" y="74"/>
                </a:moveTo>
                <a:cubicBezTo>
                  <a:pt x="15" y="59"/>
                  <a:pt x="23" y="46"/>
                  <a:pt x="34" y="35"/>
                </a:cubicBezTo>
                <a:cubicBezTo>
                  <a:pt x="44" y="24"/>
                  <a:pt x="57" y="15"/>
                  <a:pt x="72" y="9"/>
                </a:cubicBezTo>
                <a:cubicBezTo>
                  <a:pt x="87" y="3"/>
                  <a:pt x="104" y="0"/>
                  <a:pt x="122" y="0"/>
                </a:cubicBezTo>
                <a:cubicBezTo>
                  <a:pt x="146" y="0"/>
                  <a:pt x="166" y="3"/>
                  <a:pt x="182" y="10"/>
                </a:cubicBezTo>
                <a:cubicBezTo>
                  <a:pt x="198" y="16"/>
                  <a:pt x="211" y="24"/>
                  <a:pt x="221" y="34"/>
                </a:cubicBezTo>
                <a:cubicBezTo>
                  <a:pt x="230" y="44"/>
                  <a:pt x="237" y="54"/>
                  <a:pt x="242" y="66"/>
                </a:cubicBezTo>
                <a:cubicBezTo>
                  <a:pt x="246" y="77"/>
                  <a:pt x="248" y="87"/>
                  <a:pt x="248" y="97"/>
                </a:cubicBezTo>
                <a:cubicBezTo>
                  <a:pt x="248" y="113"/>
                  <a:pt x="246" y="127"/>
                  <a:pt x="242" y="137"/>
                </a:cubicBezTo>
                <a:cubicBezTo>
                  <a:pt x="237" y="147"/>
                  <a:pt x="232" y="156"/>
                  <a:pt x="226" y="164"/>
                </a:cubicBezTo>
                <a:cubicBezTo>
                  <a:pt x="220" y="171"/>
                  <a:pt x="213" y="177"/>
                  <a:pt x="205" y="183"/>
                </a:cubicBezTo>
                <a:cubicBezTo>
                  <a:pt x="198" y="188"/>
                  <a:pt x="190" y="193"/>
                  <a:pt x="184" y="198"/>
                </a:cubicBezTo>
                <a:cubicBezTo>
                  <a:pt x="177" y="204"/>
                  <a:pt x="171" y="209"/>
                  <a:pt x="166" y="216"/>
                </a:cubicBezTo>
                <a:cubicBezTo>
                  <a:pt x="161" y="223"/>
                  <a:pt x="157" y="231"/>
                  <a:pt x="156" y="241"/>
                </a:cubicBezTo>
                <a:cubicBezTo>
                  <a:pt x="156" y="261"/>
                  <a:pt x="156" y="261"/>
                  <a:pt x="156" y="261"/>
                </a:cubicBezTo>
                <a:cubicBezTo>
                  <a:pt x="88" y="261"/>
                  <a:pt x="88" y="261"/>
                  <a:pt x="88" y="261"/>
                </a:cubicBezTo>
                <a:cubicBezTo>
                  <a:pt x="88" y="238"/>
                  <a:pt x="88" y="238"/>
                  <a:pt x="88" y="238"/>
                </a:cubicBezTo>
                <a:cubicBezTo>
                  <a:pt x="89" y="223"/>
                  <a:pt x="92" y="211"/>
                  <a:pt x="96" y="202"/>
                </a:cubicBezTo>
                <a:cubicBezTo>
                  <a:pt x="101" y="192"/>
                  <a:pt x="106" y="183"/>
                  <a:pt x="112" y="177"/>
                </a:cubicBezTo>
                <a:cubicBezTo>
                  <a:pt x="118" y="170"/>
                  <a:pt x="125" y="164"/>
                  <a:pt x="131" y="159"/>
                </a:cubicBezTo>
                <a:cubicBezTo>
                  <a:pt x="138" y="154"/>
                  <a:pt x="144" y="149"/>
                  <a:pt x="150" y="144"/>
                </a:cubicBezTo>
                <a:cubicBezTo>
                  <a:pt x="156" y="138"/>
                  <a:pt x="160" y="133"/>
                  <a:pt x="164" y="127"/>
                </a:cubicBezTo>
                <a:cubicBezTo>
                  <a:pt x="167" y="121"/>
                  <a:pt x="169" y="113"/>
                  <a:pt x="169" y="104"/>
                </a:cubicBezTo>
                <a:cubicBezTo>
                  <a:pt x="169" y="89"/>
                  <a:pt x="165" y="77"/>
                  <a:pt x="157" y="70"/>
                </a:cubicBezTo>
                <a:cubicBezTo>
                  <a:pt x="150" y="62"/>
                  <a:pt x="139" y="59"/>
                  <a:pt x="126" y="59"/>
                </a:cubicBezTo>
                <a:cubicBezTo>
                  <a:pt x="117" y="59"/>
                  <a:pt x="109" y="61"/>
                  <a:pt x="102" y="64"/>
                </a:cubicBezTo>
                <a:cubicBezTo>
                  <a:pt x="96" y="68"/>
                  <a:pt x="90" y="72"/>
                  <a:pt x="86" y="78"/>
                </a:cubicBezTo>
                <a:cubicBezTo>
                  <a:pt x="82" y="84"/>
                  <a:pt x="79" y="91"/>
                  <a:pt x="77" y="99"/>
                </a:cubicBezTo>
                <a:cubicBezTo>
                  <a:pt x="75" y="107"/>
                  <a:pt x="74" y="115"/>
                  <a:pt x="74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06"/>
                  <a:pt x="3" y="90"/>
                  <a:pt x="9" y="74"/>
                </a:cubicBezTo>
                <a:close/>
                <a:moveTo>
                  <a:pt x="160" y="291"/>
                </a:moveTo>
                <a:cubicBezTo>
                  <a:pt x="160" y="369"/>
                  <a:pt x="160" y="369"/>
                  <a:pt x="160" y="369"/>
                </a:cubicBezTo>
                <a:cubicBezTo>
                  <a:pt x="81" y="369"/>
                  <a:pt x="81" y="369"/>
                  <a:pt x="81" y="369"/>
                </a:cubicBezTo>
                <a:cubicBezTo>
                  <a:pt x="81" y="291"/>
                  <a:pt x="81" y="291"/>
                  <a:pt x="81" y="291"/>
                </a:cubicBezTo>
                <a:lnTo>
                  <a:pt x="160" y="291"/>
                </a:lnTo>
                <a:close/>
              </a:path>
            </a:pathLst>
          </a:custGeom>
          <a:solidFill>
            <a:srgbClr val="1AAAC2"/>
          </a:solidFill>
          <a:ln w="69850">
            <a:solidFill>
              <a:schemeClr val="bg1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49"/>
          <p:cNvSpPr>
            <a:spLocks noEditPoints="1"/>
          </p:cNvSpPr>
          <p:nvPr/>
        </p:nvSpPr>
        <p:spPr bwMode="auto">
          <a:xfrm>
            <a:off x="6026605" y="4076345"/>
            <a:ext cx="423544" cy="628474"/>
          </a:xfrm>
          <a:custGeom>
            <a:avLst/>
            <a:gdLst>
              <a:gd name="T0" fmla="*/ 9 w 248"/>
              <a:gd name="T1" fmla="*/ 74 h 369"/>
              <a:gd name="T2" fmla="*/ 34 w 248"/>
              <a:gd name="T3" fmla="*/ 35 h 369"/>
              <a:gd name="T4" fmla="*/ 72 w 248"/>
              <a:gd name="T5" fmla="*/ 9 h 369"/>
              <a:gd name="T6" fmla="*/ 122 w 248"/>
              <a:gd name="T7" fmla="*/ 0 h 369"/>
              <a:gd name="T8" fmla="*/ 182 w 248"/>
              <a:gd name="T9" fmla="*/ 10 h 369"/>
              <a:gd name="T10" fmla="*/ 221 w 248"/>
              <a:gd name="T11" fmla="*/ 34 h 369"/>
              <a:gd name="T12" fmla="*/ 242 w 248"/>
              <a:gd name="T13" fmla="*/ 66 h 369"/>
              <a:gd name="T14" fmla="*/ 248 w 248"/>
              <a:gd name="T15" fmla="*/ 97 h 369"/>
              <a:gd name="T16" fmla="*/ 242 w 248"/>
              <a:gd name="T17" fmla="*/ 137 h 369"/>
              <a:gd name="T18" fmla="*/ 226 w 248"/>
              <a:gd name="T19" fmla="*/ 164 h 369"/>
              <a:gd name="T20" fmla="*/ 205 w 248"/>
              <a:gd name="T21" fmla="*/ 183 h 369"/>
              <a:gd name="T22" fmla="*/ 184 w 248"/>
              <a:gd name="T23" fmla="*/ 198 h 369"/>
              <a:gd name="T24" fmla="*/ 166 w 248"/>
              <a:gd name="T25" fmla="*/ 216 h 369"/>
              <a:gd name="T26" fmla="*/ 156 w 248"/>
              <a:gd name="T27" fmla="*/ 241 h 369"/>
              <a:gd name="T28" fmla="*/ 156 w 248"/>
              <a:gd name="T29" fmla="*/ 261 h 369"/>
              <a:gd name="T30" fmla="*/ 88 w 248"/>
              <a:gd name="T31" fmla="*/ 261 h 369"/>
              <a:gd name="T32" fmla="*/ 88 w 248"/>
              <a:gd name="T33" fmla="*/ 238 h 369"/>
              <a:gd name="T34" fmla="*/ 96 w 248"/>
              <a:gd name="T35" fmla="*/ 202 h 369"/>
              <a:gd name="T36" fmla="*/ 112 w 248"/>
              <a:gd name="T37" fmla="*/ 177 h 369"/>
              <a:gd name="T38" fmla="*/ 131 w 248"/>
              <a:gd name="T39" fmla="*/ 159 h 369"/>
              <a:gd name="T40" fmla="*/ 150 w 248"/>
              <a:gd name="T41" fmla="*/ 144 h 369"/>
              <a:gd name="T42" fmla="*/ 164 w 248"/>
              <a:gd name="T43" fmla="*/ 127 h 369"/>
              <a:gd name="T44" fmla="*/ 169 w 248"/>
              <a:gd name="T45" fmla="*/ 104 h 369"/>
              <a:gd name="T46" fmla="*/ 157 w 248"/>
              <a:gd name="T47" fmla="*/ 70 h 369"/>
              <a:gd name="T48" fmla="*/ 126 w 248"/>
              <a:gd name="T49" fmla="*/ 59 h 369"/>
              <a:gd name="T50" fmla="*/ 102 w 248"/>
              <a:gd name="T51" fmla="*/ 64 h 369"/>
              <a:gd name="T52" fmla="*/ 86 w 248"/>
              <a:gd name="T53" fmla="*/ 78 h 369"/>
              <a:gd name="T54" fmla="*/ 77 w 248"/>
              <a:gd name="T55" fmla="*/ 99 h 369"/>
              <a:gd name="T56" fmla="*/ 74 w 248"/>
              <a:gd name="T57" fmla="*/ 124 h 369"/>
              <a:gd name="T58" fmla="*/ 0 w 248"/>
              <a:gd name="T59" fmla="*/ 124 h 369"/>
              <a:gd name="T60" fmla="*/ 9 w 248"/>
              <a:gd name="T61" fmla="*/ 74 h 369"/>
              <a:gd name="T62" fmla="*/ 160 w 248"/>
              <a:gd name="T63" fmla="*/ 291 h 369"/>
              <a:gd name="T64" fmla="*/ 160 w 248"/>
              <a:gd name="T65" fmla="*/ 369 h 369"/>
              <a:gd name="T66" fmla="*/ 81 w 248"/>
              <a:gd name="T67" fmla="*/ 369 h 369"/>
              <a:gd name="T68" fmla="*/ 81 w 248"/>
              <a:gd name="T69" fmla="*/ 291 h 369"/>
              <a:gd name="T70" fmla="*/ 160 w 248"/>
              <a:gd name="T71" fmla="*/ 291 h 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8" h="369">
                <a:moveTo>
                  <a:pt x="9" y="74"/>
                </a:moveTo>
                <a:cubicBezTo>
                  <a:pt x="15" y="59"/>
                  <a:pt x="23" y="46"/>
                  <a:pt x="34" y="35"/>
                </a:cubicBezTo>
                <a:cubicBezTo>
                  <a:pt x="44" y="24"/>
                  <a:pt x="57" y="15"/>
                  <a:pt x="72" y="9"/>
                </a:cubicBezTo>
                <a:cubicBezTo>
                  <a:pt x="87" y="3"/>
                  <a:pt x="104" y="0"/>
                  <a:pt x="122" y="0"/>
                </a:cubicBezTo>
                <a:cubicBezTo>
                  <a:pt x="146" y="0"/>
                  <a:pt x="166" y="3"/>
                  <a:pt x="182" y="10"/>
                </a:cubicBezTo>
                <a:cubicBezTo>
                  <a:pt x="198" y="16"/>
                  <a:pt x="211" y="24"/>
                  <a:pt x="221" y="34"/>
                </a:cubicBezTo>
                <a:cubicBezTo>
                  <a:pt x="230" y="44"/>
                  <a:pt x="237" y="54"/>
                  <a:pt x="242" y="66"/>
                </a:cubicBezTo>
                <a:cubicBezTo>
                  <a:pt x="246" y="77"/>
                  <a:pt x="248" y="87"/>
                  <a:pt x="248" y="97"/>
                </a:cubicBezTo>
                <a:cubicBezTo>
                  <a:pt x="248" y="113"/>
                  <a:pt x="246" y="127"/>
                  <a:pt x="242" y="137"/>
                </a:cubicBezTo>
                <a:cubicBezTo>
                  <a:pt x="237" y="147"/>
                  <a:pt x="232" y="156"/>
                  <a:pt x="226" y="164"/>
                </a:cubicBezTo>
                <a:cubicBezTo>
                  <a:pt x="220" y="171"/>
                  <a:pt x="213" y="177"/>
                  <a:pt x="205" y="183"/>
                </a:cubicBezTo>
                <a:cubicBezTo>
                  <a:pt x="198" y="188"/>
                  <a:pt x="190" y="193"/>
                  <a:pt x="184" y="198"/>
                </a:cubicBezTo>
                <a:cubicBezTo>
                  <a:pt x="177" y="204"/>
                  <a:pt x="171" y="209"/>
                  <a:pt x="166" y="216"/>
                </a:cubicBezTo>
                <a:cubicBezTo>
                  <a:pt x="161" y="223"/>
                  <a:pt x="157" y="231"/>
                  <a:pt x="156" y="241"/>
                </a:cubicBezTo>
                <a:cubicBezTo>
                  <a:pt x="156" y="261"/>
                  <a:pt x="156" y="261"/>
                  <a:pt x="156" y="261"/>
                </a:cubicBezTo>
                <a:cubicBezTo>
                  <a:pt x="88" y="261"/>
                  <a:pt x="88" y="261"/>
                  <a:pt x="88" y="261"/>
                </a:cubicBezTo>
                <a:cubicBezTo>
                  <a:pt x="88" y="238"/>
                  <a:pt x="88" y="238"/>
                  <a:pt x="88" y="238"/>
                </a:cubicBezTo>
                <a:cubicBezTo>
                  <a:pt x="89" y="223"/>
                  <a:pt x="92" y="211"/>
                  <a:pt x="96" y="202"/>
                </a:cubicBezTo>
                <a:cubicBezTo>
                  <a:pt x="101" y="192"/>
                  <a:pt x="106" y="183"/>
                  <a:pt x="112" y="177"/>
                </a:cubicBezTo>
                <a:cubicBezTo>
                  <a:pt x="118" y="170"/>
                  <a:pt x="125" y="164"/>
                  <a:pt x="131" y="159"/>
                </a:cubicBezTo>
                <a:cubicBezTo>
                  <a:pt x="138" y="154"/>
                  <a:pt x="144" y="149"/>
                  <a:pt x="150" y="144"/>
                </a:cubicBezTo>
                <a:cubicBezTo>
                  <a:pt x="156" y="138"/>
                  <a:pt x="160" y="133"/>
                  <a:pt x="164" y="127"/>
                </a:cubicBezTo>
                <a:cubicBezTo>
                  <a:pt x="167" y="121"/>
                  <a:pt x="169" y="113"/>
                  <a:pt x="169" y="104"/>
                </a:cubicBezTo>
                <a:cubicBezTo>
                  <a:pt x="169" y="89"/>
                  <a:pt x="165" y="77"/>
                  <a:pt x="157" y="70"/>
                </a:cubicBezTo>
                <a:cubicBezTo>
                  <a:pt x="150" y="62"/>
                  <a:pt x="139" y="59"/>
                  <a:pt x="126" y="59"/>
                </a:cubicBezTo>
                <a:cubicBezTo>
                  <a:pt x="117" y="59"/>
                  <a:pt x="109" y="61"/>
                  <a:pt x="102" y="64"/>
                </a:cubicBezTo>
                <a:cubicBezTo>
                  <a:pt x="96" y="68"/>
                  <a:pt x="90" y="72"/>
                  <a:pt x="86" y="78"/>
                </a:cubicBezTo>
                <a:cubicBezTo>
                  <a:pt x="82" y="84"/>
                  <a:pt x="79" y="91"/>
                  <a:pt x="77" y="99"/>
                </a:cubicBezTo>
                <a:cubicBezTo>
                  <a:pt x="75" y="107"/>
                  <a:pt x="74" y="115"/>
                  <a:pt x="74" y="124"/>
                </a:cubicBezTo>
                <a:cubicBezTo>
                  <a:pt x="0" y="124"/>
                  <a:pt x="0" y="124"/>
                  <a:pt x="0" y="124"/>
                </a:cubicBezTo>
                <a:cubicBezTo>
                  <a:pt x="0" y="106"/>
                  <a:pt x="3" y="90"/>
                  <a:pt x="9" y="74"/>
                </a:cubicBezTo>
                <a:close/>
                <a:moveTo>
                  <a:pt x="160" y="291"/>
                </a:moveTo>
                <a:cubicBezTo>
                  <a:pt x="160" y="369"/>
                  <a:pt x="160" y="369"/>
                  <a:pt x="160" y="369"/>
                </a:cubicBezTo>
                <a:cubicBezTo>
                  <a:pt x="81" y="369"/>
                  <a:pt x="81" y="369"/>
                  <a:pt x="81" y="369"/>
                </a:cubicBezTo>
                <a:cubicBezTo>
                  <a:pt x="81" y="291"/>
                  <a:pt x="81" y="291"/>
                  <a:pt x="81" y="291"/>
                </a:cubicBezTo>
                <a:lnTo>
                  <a:pt x="160" y="291"/>
                </a:lnTo>
                <a:close/>
              </a:path>
            </a:pathLst>
          </a:custGeom>
          <a:solidFill>
            <a:srgbClr val="ED1C24"/>
          </a:solidFill>
          <a:ln w="6350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836045" y="2839020"/>
            <a:ext cx="164323" cy="16432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710154" y="4647225"/>
            <a:ext cx="164323" cy="164323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706035" y="2797830"/>
            <a:ext cx="164323" cy="164323"/>
          </a:xfrm>
          <a:prstGeom prst="rect">
            <a:avLst/>
          </a:prstGeom>
          <a:solidFill>
            <a:srgbClr val="8CB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831926" y="4622511"/>
            <a:ext cx="164323" cy="16432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25706" r="553" b="3291"/>
          <a:stretch/>
        </p:blipFill>
        <p:spPr>
          <a:xfrm>
            <a:off x="0" y="955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465" y="1844595"/>
            <a:ext cx="5008002" cy="3052611"/>
          </a:xfrm>
          <a:prstGeom prst="rect">
            <a:avLst/>
          </a:prstGeom>
          <a:scene3d>
            <a:camera prst="perspectiveAbove">
              <a:rot lat="21300000" lon="0" rev="0"/>
            </a:camera>
            <a:lightRig rig="threePt" dir="t"/>
          </a:scene3d>
        </p:spPr>
      </p:pic>
      <p:sp>
        <p:nvSpPr>
          <p:cNvPr id="34" name="Rectangle 33"/>
          <p:cNvSpPr/>
          <p:nvPr/>
        </p:nvSpPr>
        <p:spPr>
          <a:xfrm>
            <a:off x="0" y="9554"/>
            <a:ext cx="12192000" cy="6867554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412744"/>
            <a:ext cx="9143999" cy="79234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You Deserve </a:t>
            </a:r>
            <a:r>
              <a:rPr lang="en-US" sz="4400" dirty="0">
                <a:solidFill>
                  <a:srgbClr val="8CB990"/>
                </a:solidFill>
                <a:latin typeface="Helvetica Neue" charset="0"/>
                <a:ea typeface="Helvetica Neue" charset="0"/>
                <a:cs typeface="Helvetica Neue" charset="0"/>
              </a:rPr>
              <a:t>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C39CF-FC38-6441-98A7-0C5C3EA892A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9793" y="1243725"/>
            <a:ext cx="67951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It’s time for a job posting solution that delivers</a:t>
            </a:r>
            <a:r>
              <a:rPr lang="is-IS" sz="2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21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8286" y="4618824"/>
            <a:ext cx="17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Less Hassle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2376" y="2242512"/>
            <a:ext cx="17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Better Quality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98105" y="3438554"/>
            <a:ext cx="17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Less Time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53866" y="3456328"/>
            <a:ext cx="17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Better 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6408" y="5698100"/>
            <a:ext cx="22134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Less Work for You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55603" y="4492539"/>
            <a:ext cx="1906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Fully-Automated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331173" y="2448093"/>
            <a:ext cx="1983095" cy="718530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16358" y="3812820"/>
            <a:ext cx="2069297" cy="993146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399536" y="3528425"/>
            <a:ext cx="1902940" cy="115331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47725" y="2191091"/>
            <a:ext cx="17420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More Efficient</a:t>
            </a:r>
          </a:p>
        </p:txBody>
      </p:sp>
      <p:sp>
        <p:nvSpPr>
          <p:cNvPr id="25" name="Oval 24"/>
          <p:cNvSpPr/>
          <p:nvPr/>
        </p:nvSpPr>
        <p:spPr>
          <a:xfrm>
            <a:off x="5544066" y="3124132"/>
            <a:ext cx="682908" cy="682906"/>
          </a:xfrm>
          <a:prstGeom prst="ellipse">
            <a:avLst/>
          </a:prstGeom>
          <a:noFill/>
          <a:ln w="2222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5676365" y="3234176"/>
            <a:ext cx="418310" cy="418310"/>
          </a:xfrm>
          <a:prstGeom prst="star5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1C24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289792" y="2408974"/>
            <a:ext cx="2150075" cy="766119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162603" y="3810087"/>
            <a:ext cx="2224216" cy="864973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235695" y="3561376"/>
            <a:ext cx="2084173" cy="49428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883154" y="3972008"/>
            <a:ext cx="1615" cy="1632186"/>
          </a:xfrm>
          <a:prstGeom prst="straightConnector1">
            <a:avLst/>
          </a:prstGeom>
          <a:ln w="127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25342</TotalTime>
  <Words>3567</Words>
  <Application>Microsoft Macintosh PowerPoint</Application>
  <PresentationFormat>Widescreen</PresentationFormat>
  <Paragraphs>761</Paragraphs>
  <Slides>52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 Narrow</vt:lpstr>
      <vt:lpstr>Calibri</vt:lpstr>
      <vt:lpstr>Calibri Light</vt:lpstr>
      <vt:lpstr>Franklin Gothic Book</vt:lpstr>
      <vt:lpstr>Franklin Gothic Medium</vt:lpstr>
      <vt:lpstr>Helvetica</vt:lpstr>
      <vt:lpstr>Helvetica Neue</vt:lpstr>
      <vt:lpstr>ＭＳ Ｐゴシック</vt:lpstr>
      <vt:lpstr>Source Sans Pro</vt:lpstr>
      <vt:lpstr>Wingdings</vt:lpstr>
      <vt:lpstr>Arial</vt:lpstr>
      <vt:lpstr>Office Theme</vt:lpstr>
      <vt:lpstr>PowerPoint Presentation</vt:lpstr>
      <vt:lpstr>Who We Are</vt:lpstr>
      <vt:lpstr>PowerPoint Presentation</vt:lpstr>
      <vt:lpstr>A Local Leader with National Strength  </vt:lpstr>
      <vt:lpstr>Candidate Journey</vt:lpstr>
      <vt:lpstr>Connecting Employers &amp; Candidates</vt:lpstr>
      <vt:lpstr>Solutions</vt:lpstr>
      <vt:lpstr>The old way of posting is not effective</vt:lpstr>
      <vt:lpstr>You Deserve Better</vt:lpstr>
      <vt:lpstr>What are job seekers looking for and when are they looking?</vt:lpstr>
      <vt:lpstr>Mobile resources are important to people searching for jobs, especially Millennials</vt:lpstr>
      <vt:lpstr>Social media is the latest recruitment tool</vt:lpstr>
      <vt:lpstr>JOB POSTING SOLUTIONS</vt:lpstr>
      <vt:lpstr>Job Posting Campaigns</vt:lpstr>
      <vt:lpstr>Hire faster, smarter and for less  </vt:lpstr>
      <vt:lpstr>Vast reach to active and passive talent on the largest recruitment ad network in North America   </vt:lpstr>
      <vt:lpstr>Data-Driven Job Posting Distribution</vt:lpstr>
      <vt:lpstr>Real-Time Job Matching™ automatically connects you with job seekers qualified for the job</vt:lpstr>
      <vt:lpstr>Real-Time Job Matching™ Saves valuable time and improves applicant quality</vt:lpstr>
      <vt:lpstr>Tailor posting upgrades around your hiring needs</vt:lpstr>
      <vt:lpstr>Total Talent Reach™</vt:lpstr>
      <vt:lpstr>Target passive candidates </vt:lpstr>
      <vt:lpstr>Target passive candidates </vt:lpstr>
      <vt:lpstr>Resume Boost delivers qualified candidates to employers instantly</vt:lpstr>
      <vt:lpstr>Stand out in the inbox with Email Boost</vt:lpstr>
      <vt:lpstr>Social Boost targets passive candidates on social media</vt:lpstr>
      <vt:lpstr>Target niche audiences</vt:lpstr>
      <vt:lpstr>Get Premium Placement</vt:lpstr>
      <vt:lpstr>PowerPoint Presentation</vt:lpstr>
      <vt:lpstr>EMPLOYER  ACCOUNT</vt:lpstr>
      <vt:lpstr>Manage your postings anytime</vt:lpstr>
      <vt:lpstr>Candidate Management Tools</vt:lpstr>
      <vt:lpstr>WEBSITE DEVELOPMENT</vt:lpstr>
      <vt:lpstr>Raise the bar on recruitment</vt:lpstr>
      <vt:lpstr>Custom Career Site Solutions</vt:lpstr>
      <vt:lpstr>Metrics and Analytics</vt:lpstr>
      <vt:lpstr>Flexible options for any budget</vt:lpstr>
      <vt:lpstr>VISIBILITY SOLUTIONS</vt:lpstr>
      <vt:lpstr>Candidate Targeting</vt:lpstr>
      <vt:lpstr>How our data helps you target</vt:lpstr>
      <vt:lpstr>Multi-Platform Targeting Capabilities</vt:lpstr>
      <vt:lpstr>Multi-Platform Targeting Capabilities</vt:lpstr>
      <vt:lpstr>Display Ads</vt:lpstr>
      <vt:lpstr>Re-messaging</vt:lpstr>
      <vt:lpstr>Video</vt:lpstr>
      <vt:lpstr> PROPOSAL</vt:lpstr>
      <vt:lpstr>Client name: Campaign Overview</vt:lpstr>
      <vt:lpstr>THANK YOU!</vt:lpstr>
      <vt:lpstr>APPENDIX</vt:lpstr>
      <vt:lpstr>REAL-TIME JOB MATCHING™ PUTS QUALITY FIRST</vt:lpstr>
      <vt:lpstr>Targets qualified job seekers online for the duration of the post</vt:lpstr>
      <vt:lpstr>Alerts qualified candidates in email Match Alerts once a job is posted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terry</dc:creator>
  <cp:lastModifiedBy>Devon Eckert</cp:lastModifiedBy>
  <cp:revision>515</cp:revision>
  <cp:lastPrinted>2017-01-23T20:17:23Z</cp:lastPrinted>
  <dcterms:created xsi:type="dcterms:W3CDTF">2016-10-20T14:51:45Z</dcterms:created>
  <dcterms:modified xsi:type="dcterms:W3CDTF">2017-06-20T14:41:24Z</dcterms:modified>
</cp:coreProperties>
</file>