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1"/>
  </p:sldMasterIdLst>
  <p:sldIdLst>
    <p:sldId id="256" r:id="rId2"/>
    <p:sldId id="274" r:id="rId3"/>
    <p:sldId id="268" r:id="rId4"/>
    <p:sldId id="267" r:id="rId5"/>
    <p:sldId id="258" r:id="rId6"/>
    <p:sldId id="269" r:id="rId7"/>
    <p:sldId id="266" r:id="rId8"/>
    <p:sldId id="272" r:id="rId9"/>
    <p:sldId id="264" r:id="rId10"/>
    <p:sldId id="263" r:id="rId11"/>
    <p:sldId id="262" r:id="rId12"/>
    <p:sldId id="261" r:id="rId13"/>
    <p:sldId id="260" r:id="rId14"/>
    <p:sldId id="273"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DBC6C-9554-4956-88C0-398876882680}" v="37" dt="2021-02-15T13:41:44.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5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C70F31F-48EB-45BA-805C-77A5BAACCE3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918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5326F-70C1-4E7D-84EF-2A80BBC9104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0F31F-48EB-45BA-805C-77A5BAACCE39}" type="slidenum">
              <a:rPr lang="en-US" smtClean="0"/>
              <a:t>‹#›</a:t>
            </a:fld>
            <a:endParaRPr lang="en-US"/>
          </a:p>
        </p:txBody>
      </p:sp>
    </p:spTree>
    <p:extLst>
      <p:ext uri="{BB962C8B-B14F-4D97-AF65-F5344CB8AC3E}">
        <p14:creationId xmlns:p14="http://schemas.microsoft.com/office/powerpoint/2010/main" val="422942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545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0422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spTree>
    <p:extLst>
      <p:ext uri="{BB962C8B-B14F-4D97-AF65-F5344CB8AC3E}">
        <p14:creationId xmlns:p14="http://schemas.microsoft.com/office/powerpoint/2010/main" val="262775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328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495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2016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530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spTree>
    <p:extLst>
      <p:ext uri="{BB962C8B-B14F-4D97-AF65-F5344CB8AC3E}">
        <p14:creationId xmlns:p14="http://schemas.microsoft.com/office/powerpoint/2010/main" val="3364933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5326F-70C1-4E7D-84EF-2A80BBC91041}" type="datetimeFigureOut">
              <a:rPr lang="en-US" smtClean="0"/>
              <a:t>3/9/2021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0F31F-48EB-45BA-805C-77A5BAACCE3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85326F-70C1-4E7D-84EF-2A80BBC9104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0F31F-48EB-45BA-805C-77A5BAACCE39}" type="slidenum">
              <a:rPr lang="en-US" smtClean="0"/>
              <a:t>‹#›</a:t>
            </a:fld>
            <a:endParaRPr lang="en-US"/>
          </a:p>
        </p:txBody>
      </p:sp>
    </p:spTree>
    <p:extLst>
      <p:ext uri="{BB962C8B-B14F-4D97-AF65-F5344CB8AC3E}">
        <p14:creationId xmlns:p14="http://schemas.microsoft.com/office/powerpoint/2010/main" val="265910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5326F-70C1-4E7D-84EF-2A80BBC91041}" type="datetimeFigureOut">
              <a:rPr lang="en-US" smtClean="0"/>
              <a:t>3/9/2021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0F31F-48EB-45BA-805C-77A5BAACCE3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90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85326F-70C1-4E7D-84EF-2A80BBC91041}" type="datetimeFigureOut">
              <a:rPr lang="en-US" smtClean="0"/>
              <a:t>3/9/2021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0F31F-48EB-45BA-805C-77A5BAACCE3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27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5326F-70C1-4E7D-84EF-2A80BBC91041}" type="datetimeFigureOut">
              <a:rPr lang="en-US" smtClean="0"/>
              <a:t>3/9/2021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0F31F-48EB-45BA-805C-77A5BAACCE39}" type="slidenum">
              <a:rPr lang="en-US" smtClean="0"/>
              <a:t>‹#›</a:t>
            </a:fld>
            <a:endParaRPr lang="en-US"/>
          </a:p>
        </p:txBody>
      </p:sp>
    </p:spTree>
    <p:extLst>
      <p:ext uri="{BB962C8B-B14F-4D97-AF65-F5344CB8AC3E}">
        <p14:creationId xmlns:p14="http://schemas.microsoft.com/office/powerpoint/2010/main" val="172937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5326F-70C1-4E7D-84EF-2A80BBC9104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0F31F-48EB-45BA-805C-77A5BAACCE3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041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5326F-70C1-4E7D-84EF-2A80BBC91041}" type="datetimeFigureOut">
              <a:rPr lang="en-US" smtClean="0"/>
              <a:t>3/9/2021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0F31F-48EB-45BA-805C-77A5BAACCE39}" type="slidenum">
              <a:rPr lang="en-US" smtClean="0"/>
              <a:t>‹#›</a:t>
            </a:fld>
            <a:endParaRPr lang="en-US"/>
          </a:p>
        </p:txBody>
      </p:sp>
    </p:spTree>
    <p:extLst>
      <p:ext uri="{BB962C8B-B14F-4D97-AF65-F5344CB8AC3E}">
        <p14:creationId xmlns:p14="http://schemas.microsoft.com/office/powerpoint/2010/main" val="2499989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B85326F-70C1-4E7D-84EF-2A80BBC91041}" type="datetimeFigureOut">
              <a:rPr lang="en-US" smtClean="0"/>
              <a:t>3/9/2021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70F31F-48EB-45BA-805C-77A5BAACCE39}" type="slidenum">
              <a:rPr lang="en-US" smtClean="0"/>
              <a:t>‹#›</a:t>
            </a:fld>
            <a:endParaRPr lang="en-US"/>
          </a:p>
        </p:txBody>
      </p:sp>
    </p:spTree>
    <p:extLst>
      <p:ext uri="{BB962C8B-B14F-4D97-AF65-F5344CB8AC3E}">
        <p14:creationId xmlns:p14="http://schemas.microsoft.com/office/powerpoint/2010/main" val="3144319674"/>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 id="214748395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bmasters.googleblog.com/2020/03/announcing-mobile-first-indexing-for.htm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healthcaresuccess.com/blog/doctor-marketing/first-best-healthcare-marketing-tips.html" TargetMode="External"/><Relationship Id="rId4" Type="http://schemas.openxmlformats.org/officeDocument/2006/relationships/hyperlink" Target="https://developers.google.com/speed/pagespeed/insigh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https://nam10.safelinks.protection.outlook.com/?url=https%3A%2F%2Fwww.healthgrades.com%2Fblog%2F2021-health-observances-calendar&amp;data=04%7C01%7CRMahoney%40masslive.com%7C1907a087c1934993fd4b08d8d15182ea%7C1fe6294574e64203848fb9b82929f9d4%7C0%7C0%7C637489495328808431%7CUnknown%7CTWFpbGZsb3d8eyJWIjoiMC4wLjAwMDAiLCJQIjoiV2luMzIiLCJBTiI6Ik1haWwiLCJXVCI6Mn0%3D%7C1000&amp;sdata=2zpPdxqPX9K0E6TuxYwoOV1f4xqLcTZ%2B4yZf4io5AVE%3D&amp;reserved=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healthcaresuccess.com/blog/patient-experience/patient-retention.html" TargetMode="External"/><Relationship Id="rId2" Type="http://schemas.openxmlformats.org/officeDocument/2006/relationships/hyperlink" Target="https://healthcaresuccess.com/blog/medical-websites/healthcare-website-design.html"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6" descr="Image result for health care banner images">
            <a:extLst>
              <a:ext uri="{FF2B5EF4-FFF2-40B4-BE49-F238E27FC236}">
                <a16:creationId xmlns:a16="http://schemas.microsoft.com/office/drawing/2014/main" id="{B22D8776-C487-4BD4-81CA-0CC158435F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445" r="-1" b="-1"/>
          <a:stretch/>
        </p:blipFill>
        <p:spPr bwMode="auto">
          <a:xfrm>
            <a:off x="486138" y="488137"/>
            <a:ext cx="11227442" cy="588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690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DFC93-0F40-4216-A7DF-BAB0899E56A1}"/>
              </a:ext>
            </a:extLst>
          </p:cNvPr>
          <p:cNvSpPr txBox="1"/>
          <p:nvPr/>
        </p:nvSpPr>
        <p:spPr>
          <a:xfrm>
            <a:off x="5140934" y="469900"/>
            <a:ext cx="5953630" cy="5405968"/>
          </a:xfrm>
          <a:prstGeom prst="rect">
            <a:avLst/>
          </a:prstGeom>
        </p:spPr>
        <p:txBody>
          <a:bodyPr vert="horz" lIns="91440" tIns="45720" rIns="91440" bIns="45720" rtlCol="0" anchor="ctr">
            <a:normAutofit fontScale="92500"/>
          </a:bodyPr>
          <a:lstStyle/>
          <a:p>
            <a:pPr>
              <a:spcBef>
                <a:spcPct val="20000"/>
              </a:spcBef>
              <a:spcAft>
                <a:spcPts val="600"/>
              </a:spcAft>
              <a:buClr>
                <a:schemeClr val="accent1"/>
              </a:buClr>
              <a:buSzPct val="115000"/>
            </a:pPr>
            <a:r>
              <a:rPr lang="en-US" b="1" i="0" dirty="0">
                <a:solidFill>
                  <a:schemeClr val="tx1">
                    <a:lumMod val="85000"/>
                    <a:lumOff val="15000"/>
                  </a:schemeClr>
                </a:solidFill>
              </a:rPr>
              <a:t>                 </a:t>
            </a:r>
          </a:p>
          <a:p>
            <a:pPr>
              <a:spcBef>
                <a:spcPct val="20000"/>
              </a:spcBef>
              <a:spcAft>
                <a:spcPts val="600"/>
              </a:spcAft>
              <a:buClr>
                <a:schemeClr val="accent1"/>
              </a:buClr>
              <a:buSzPct val="115000"/>
            </a:pPr>
            <a:r>
              <a:rPr lang="en-US" sz="2800" b="1" i="0" dirty="0">
                <a:solidFill>
                  <a:schemeClr val="tx1">
                    <a:lumMod val="85000"/>
                    <a:lumOff val="15000"/>
                  </a:schemeClr>
                </a:solidFill>
              </a:rPr>
              <a:t>#3 Build a responsive healthcare website</a:t>
            </a:r>
          </a:p>
          <a:p>
            <a:pPr>
              <a:spcBef>
                <a:spcPct val="20000"/>
              </a:spcBef>
              <a:spcAft>
                <a:spcPts val="600"/>
              </a:spcAft>
              <a:buClr>
                <a:schemeClr val="accent1"/>
              </a:buClr>
              <a:buSzPct val="115000"/>
              <a:buFont typeface="Arial"/>
              <a:buChar char="•"/>
            </a:pPr>
            <a:endParaRPr lang="en-US" b="1" i="0" dirty="0">
              <a:solidFill>
                <a:schemeClr val="tx1">
                  <a:lumMod val="85000"/>
                  <a:lumOff val="15000"/>
                </a:schemeClr>
              </a:solidFill>
            </a:endParaRPr>
          </a:p>
          <a:p>
            <a:pPr>
              <a:spcBef>
                <a:spcPct val="20000"/>
              </a:spcBef>
              <a:spcAft>
                <a:spcPts val="600"/>
              </a:spcAft>
              <a:buClr>
                <a:schemeClr val="accent1"/>
              </a:buClr>
              <a:buSzPct val="115000"/>
              <a:buFont typeface="Arial"/>
              <a:buChar char="•"/>
            </a:pPr>
            <a:r>
              <a:rPr lang="en-US" b="0" i="0" dirty="0">
                <a:solidFill>
                  <a:schemeClr val="tx1">
                    <a:lumMod val="85000"/>
                    <a:lumOff val="15000"/>
                  </a:schemeClr>
                </a:solidFill>
              </a:rPr>
              <a:t>A responsive website is one that automatically adjusts to the size of a screen, so the experience is the same whether the site is accessed on a computer, tablet, your phone, or any mobile device. It’s the norm [FYI: Google will </a:t>
            </a:r>
            <a:r>
              <a:rPr lang="en-US" b="0" i="0" u="none" strike="noStrike" dirty="0">
                <a:solidFill>
                  <a:schemeClr val="tx1">
                    <a:lumMod val="85000"/>
                    <a:lumOff val="15000"/>
                  </a:schemeClr>
                </a:solidFill>
                <a:hlinkClick r:id="rId3" tooltip="Google mobile-first indexing all websites by Fall 2020"/>
              </a:rPr>
              <a:t>mobile-first index all websites</a:t>
            </a:r>
            <a:r>
              <a:rPr lang="en-US" b="0" i="0" dirty="0">
                <a:solidFill>
                  <a:schemeClr val="tx1">
                    <a:lumMod val="85000"/>
                    <a:lumOff val="15000"/>
                  </a:schemeClr>
                </a:solidFill>
              </a:rPr>
              <a:t>, including Healthcare websites, by September 2020</a:t>
            </a:r>
            <a:r>
              <a:rPr lang="en-US" dirty="0">
                <a:solidFill>
                  <a:schemeClr val="tx1">
                    <a:lumMod val="85000"/>
                    <a:lumOff val="15000"/>
                  </a:schemeClr>
                </a:solidFill>
              </a:rPr>
              <a:t> </a:t>
            </a:r>
            <a:r>
              <a:rPr lang="en-US" b="0" i="0" dirty="0">
                <a:solidFill>
                  <a:schemeClr val="tx1">
                    <a:lumMod val="85000"/>
                    <a:lumOff val="15000"/>
                  </a:schemeClr>
                </a:solidFill>
              </a:rPr>
              <a:t>in website design today–but more than that, it’s something search engines are looking for when crawling any medical website to determine how and where you’ll rank.</a:t>
            </a:r>
          </a:p>
          <a:p>
            <a:pPr>
              <a:spcBef>
                <a:spcPct val="20000"/>
              </a:spcBef>
              <a:spcAft>
                <a:spcPts val="600"/>
              </a:spcAft>
              <a:buClr>
                <a:schemeClr val="accent1"/>
              </a:buClr>
              <a:buSzPct val="115000"/>
              <a:buFont typeface="Arial"/>
              <a:buChar char="•"/>
            </a:pPr>
            <a:r>
              <a:rPr lang="en-US" b="0" i="0" dirty="0">
                <a:solidFill>
                  <a:schemeClr val="tx1">
                    <a:lumMod val="85000"/>
                    <a:lumOff val="15000"/>
                  </a:schemeClr>
                </a:solidFill>
              </a:rPr>
              <a:t>Google cares about the user experience, and it will prioritize competitors who have a site optimized for mobile users. In general, responsive sites work best for the mobile digital healthcare experience. But even if you currently have a responsive site, you should check that the both your content and imagery continue to load properly (and promptly!) on mobile devices.</a:t>
            </a:r>
          </a:p>
        </p:txBody>
      </p:sp>
      <p:pic>
        <p:nvPicPr>
          <p:cNvPr id="6146" name="Picture 2" descr="Image result for healthcare websites">
            <a:extLst>
              <a:ext uri="{FF2B5EF4-FFF2-40B4-BE49-F238E27FC236}">
                <a16:creationId xmlns:a16="http://schemas.microsoft.com/office/drawing/2014/main" id="{6FE2A8BE-4921-436A-B8F2-803D3C8BF6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25" y="2235459"/>
            <a:ext cx="4539331" cy="264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451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122" name="Picture 2" descr="Image result for test site speeds">
            <a:extLst>
              <a:ext uri="{FF2B5EF4-FFF2-40B4-BE49-F238E27FC236}">
                <a16:creationId xmlns:a16="http://schemas.microsoft.com/office/drawing/2014/main" id="{82F8DC9C-E52B-4919-9916-462F3F762E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5"/>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946EEC0-6080-488B-BEDD-B958A7D489EE}"/>
              </a:ext>
            </a:extLst>
          </p:cNvPr>
          <p:cNvSpPr txBox="1"/>
          <p:nvPr/>
        </p:nvSpPr>
        <p:spPr>
          <a:xfrm>
            <a:off x="7193280" y="680720"/>
            <a:ext cx="4387532" cy="5445759"/>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r>
              <a:rPr lang="en-US" sz="2800" b="1" i="0" dirty="0">
                <a:solidFill>
                  <a:schemeClr val="tx1">
                    <a:lumMod val="85000"/>
                    <a:lumOff val="15000"/>
                  </a:schemeClr>
                </a:solidFill>
              </a:rPr>
              <a:t>#4 TEST SITE SPEEDS</a:t>
            </a:r>
          </a:p>
          <a:p>
            <a:pPr>
              <a:lnSpc>
                <a:spcPct val="90000"/>
              </a:lnSpc>
              <a:spcBef>
                <a:spcPct val="20000"/>
              </a:spcBef>
              <a:spcAft>
                <a:spcPts val="600"/>
              </a:spcAft>
              <a:buClr>
                <a:schemeClr val="accent1"/>
              </a:buClr>
              <a:buSzPct val="115000"/>
              <a:buFont typeface="Arial"/>
              <a:buChar char="•"/>
            </a:pPr>
            <a:endParaRPr lang="en-US" sz="1100" dirty="0">
              <a:solidFill>
                <a:schemeClr val="tx1">
                  <a:lumMod val="85000"/>
                  <a:lumOff val="15000"/>
                </a:schemeClr>
              </a:solidFill>
            </a:endParaRPr>
          </a:p>
          <a:p>
            <a:pPr>
              <a:lnSpc>
                <a:spcPct val="90000"/>
              </a:lnSpc>
              <a:spcBef>
                <a:spcPct val="20000"/>
              </a:spcBef>
              <a:spcAft>
                <a:spcPts val="600"/>
              </a:spcAft>
              <a:buClr>
                <a:schemeClr val="accent1"/>
              </a:buClr>
              <a:buSzPct val="115000"/>
              <a:buFont typeface="Arial"/>
              <a:buChar char="•"/>
            </a:pPr>
            <a:r>
              <a:rPr lang="en-US" sz="1600" b="0" i="0" dirty="0">
                <a:solidFill>
                  <a:schemeClr val="tx1">
                    <a:lumMod val="85000"/>
                    <a:lumOff val="15000"/>
                  </a:schemeClr>
                </a:solidFill>
              </a:rPr>
              <a:t>Healthcare marketers who study user (prospective patients) behaviors online have proven that patients today are less willing to put up with slow loading times than ever before. It only takes 5 seconds to lose a prospective patient who decides to navigate elsewhere to their healthcare thanks to your slow site.</a:t>
            </a:r>
          </a:p>
          <a:p>
            <a:pPr>
              <a:lnSpc>
                <a:spcPct val="90000"/>
              </a:lnSpc>
              <a:spcBef>
                <a:spcPct val="20000"/>
              </a:spcBef>
              <a:spcAft>
                <a:spcPts val="600"/>
              </a:spcAft>
              <a:buClr>
                <a:schemeClr val="accent1"/>
              </a:buClr>
              <a:buSzPct val="115000"/>
              <a:buFont typeface="Arial"/>
              <a:buChar char="•"/>
            </a:pPr>
            <a:r>
              <a:rPr lang="en-US" sz="1600" b="0" i="0" dirty="0">
                <a:solidFill>
                  <a:schemeClr val="tx1">
                    <a:lumMod val="85000"/>
                    <a:lumOff val="15000"/>
                  </a:schemeClr>
                </a:solidFill>
              </a:rPr>
              <a:t>In fact, it’s another user experience (or patient experience) issue that may cause your medical or healthcare website to fall in the search engine results. You can test your site speed at </a:t>
            </a:r>
            <a:r>
              <a:rPr lang="en-US" sz="1600" b="0" i="0" u="none" strike="noStrike" dirty="0">
                <a:solidFill>
                  <a:schemeClr val="tx1">
                    <a:lumMod val="85000"/>
                    <a:lumOff val="15000"/>
                  </a:schemeClr>
                </a:solidFill>
                <a:hlinkClick r:id="rId4">
                  <a:extLst>
                    <a:ext uri="{A12FA001-AC4F-418D-AE19-62706E023703}">
                      <ahyp:hlinkClr xmlns:ahyp="http://schemas.microsoft.com/office/drawing/2018/hyperlinkcolor" val="tx"/>
                    </a:ext>
                  </a:extLst>
                </a:hlinkClick>
              </a:rPr>
              <a:t>Google’s </a:t>
            </a:r>
            <a:r>
              <a:rPr lang="en-US" sz="1600" b="1" i="0" u="none" strike="noStrike" dirty="0" err="1">
                <a:solidFill>
                  <a:srgbClr val="FF0000"/>
                </a:solidFill>
                <a:hlinkClick r:id="rId4">
                  <a:extLst>
                    <a:ext uri="{A12FA001-AC4F-418D-AE19-62706E023703}">
                      <ahyp:hlinkClr xmlns:ahyp="http://schemas.microsoft.com/office/drawing/2018/hyperlinkcolor" val="tx"/>
                    </a:ext>
                  </a:extLst>
                </a:hlinkClick>
              </a:rPr>
              <a:t>PageSpeed</a:t>
            </a:r>
            <a:r>
              <a:rPr lang="en-US" sz="1600" b="1" i="0" u="none" strike="noStrike" dirty="0">
                <a:solidFill>
                  <a:srgbClr val="FF0000"/>
                </a:solidFill>
                <a:hlinkClick r:id="rId4">
                  <a:extLst>
                    <a:ext uri="{A12FA001-AC4F-418D-AE19-62706E023703}">
                      <ahyp:hlinkClr xmlns:ahyp="http://schemas.microsoft.com/office/drawing/2018/hyperlinkcolor" val="tx"/>
                    </a:ext>
                  </a:extLst>
                </a:hlinkClick>
              </a:rPr>
              <a:t> Insights here</a:t>
            </a:r>
            <a:r>
              <a:rPr lang="en-US" sz="1600" b="1" i="0" dirty="0">
                <a:solidFill>
                  <a:srgbClr val="FF0000"/>
                </a:solidFill>
              </a:rPr>
              <a:t>. </a:t>
            </a:r>
            <a:r>
              <a:rPr lang="en-US" sz="1600" b="0" i="0" dirty="0">
                <a:solidFill>
                  <a:schemeClr val="tx1">
                    <a:lumMod val="85000"/>
                    <a:lumOff val="15000"/>
                  </a:schemeClr>
                </a:solidFill>
              </a:rPr>
              <a:t>If load times are slow, speak to your web developer about ways to speed it up. And, another </a:t>
            </a:r>
            <a:r>
              <a:rPr lang="en-US" sz="1600" b="0" i="0" u="none" strike="noStrike" dirty="0">
                <a:solidFill>
                  <a:schemeClr val="tx1">
                    <a:lumMod val="85000"/>
                    <a:lumOff val="15000"/>
                  </a:schemeClr>
                </a:solidFill>
                <a:hlinkClick r:id="rId5" tooltip="More healthcare marketing tips">
                  <a:extLst>
                    <a:ext uri="{A12FA001-AC4F-418D-AE19-62706E023703}">
                      <ahyp:hlinkClr xmlns:ahyp="http://schemas.microsoft.com/office/drawing/2018/hyperlinkcolor" val="tx"/>
                    </a:ext>
                  </a:extLst>
                </a:hlinkClick>
              </a:rPr>
              <a:t>healthcare marketing tip</a:t>
            </a:r>
            <a:r>
              <a:rPr lang="en-US" sz="1600" b="0" i="0" dirty="0">
                <a:solidFill>
                  <a:schemeClr val="tx1">
                    <a:lumMod val="85000"/>
                    <a:lumOff val="15000"/>
                  </a:schemeClr>
                </a:solidFill>
              </a:rPr>
              <a:t>, to remember — check the site speeds of your competitors, within your “healthcare neighborhood”, or within you medical services niche. </a:t>
            </a:r>
          </a:p>
        </p:txBody>
      </p:sp>
    </p:spTree>
    <p:extLst>
      <p:ext uri="{BB962C8B-B14F-4D97-AF65-F5344CB8AC3E}">
        <p14:creationId xmlns:p14="http://schemas.microsoft.com/office/powerpoint/2010/main" val="23427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98" name="Picture 2" descr="Image result for seo marketing">
            <a:extLst>
              <a:ext uri="{FF2B5EF4-FFF2-40B4-BE49-F238E27FC236}">
                <a16:creationId xmlns:a16="http://schemas.microsoft.com/office/drawing/2014/main" id="{87B43FA5-16C5-4249-B039-0787C6DCF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02" b="1012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A3FAEE6-1F0D-45DB-BD71-D2F22BEB347B}"/>
              </a:ext>
            </a:extLst>
          </p:cNvPr>
          <p:cNvSpPr txBox="1"/>
          <p:nvPr/>
        </p:nvSpPr>
        <p:spPr>
          <a:xfrm>
            <a:off x="7535824" y="2556932"/>
            <a:ext cx="3360771" cy="3318936"/>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endParaRPr lang="en-US" sz="700" b="1" i="0" dirty="0">
              <a:solidFill>
                <a:schemeClr val="tx1">
                  <a:lumMod val="85000"/>
                  <a:lumOff val="15000"/>
                </a:schemeClr>
              </a:solidFill>
            </a:endParaRPr>
          </a:p>
        </p:txBody>
      </p:sp>
    </p:spTree>
    <p:extLst>
      <p:ext uri="{BB962C8B-B14F-4D97-AF65-F5344CB8AC3E}">
        <p14:creationId xmlns:p14="http://schemas.microsoft.com/office/powerpoint/2010/main" val="411619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EFEB3F-1F23-4185-85E3-D3BF0EB17D3F}"/>
              </a:ext>
            </a:extLst>
          </p:cNvPr>
          <p:cNvSpPr txBox="1"/>
          <p:nvPr/>
        </p:nvSpPr>
        <p:spPr>
          <a:xfrm>
            <a:off x="576416" y="793971"/>
            <a:ext cx="10854860" cy="5268054"/>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pPr>
            <a:endParaRPr lang="en-US" sz="2400" b="1" dirty="0"/>
          </a:p>
        </p:txBody>
      </p:sp>
      <p:pic>
        <p:nvPicPr>
          <p:cNvPr id="1026" name="Picture 2" descr="Image result for sem">
            <a:extLst>
              <a:ext uri="{FF2B5EF4-FFF2-40B4-BE49-F238E27FC236}">
                <a16:creationId xmlns:a16="http://schemas.microsoft.com/office/drawing/2014/main" id="{3885452E-1E3B-4D9D-991D-BC5EDDBFE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8946" y="793971"/>
            <a:ext cx="9094108" cy="509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1886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20EA8535-75D3-4D49-8C70-88420E314E8C}"/>
              </a:ext>
            </a:extLst>
          </p:cNvPr>
          <p:cNvPicPr>
            <a:picLocks noChangeAspect="1"/>
          </p:cNvPicPr>
          <p:nvPr/>
        </p:nvPicPr>
        <p:blipFill rotWithShape="1">
          <a:blip r:embed="rId3">
            <a:extLst>
              <a:ext uri="{28A0092B-C50C-407E-A947-70E740481C1C}">
                <a14:useLocalDpi xmlns:a14="http://schemas.microsoft.com/office/drawing/2010/main" val="0"/>
              </a:ext>
            </a:extLst>
          </a:blip>
          <a:srcRect t="4568" b="6499"/>
          <a:stretch/>
        </p:blipFill>
        <p:spPr>
          <a:xfrm>
            <a:off x="20" y="10"/>
            <a:ext cx="12191980" cy="6857990"/>
          </a:xfrm>
          <a:prstGeom prst="rect">
            <a:avLst/>
          </a:prstGeom>
        </p:spPr>
      </p:pic>
    </p:spTree>
    <p:extLst>
      <p:ext uri="{BB962C8B-B14F-4D97-AF65-F5344CB8AC3E}">
        <p14:creationId xmlns:p14="http://schemas.microsoft.com/office/powerpoint/2010/main" val="322065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prospecting ideas">
            <a:extLst>
              <a:ext uri="{FF2B5EF4-FFF2-40B4-BE49-F238E27FC236}">
                <a16:creationId xmlns:a16="http://schemas.microsoft.com/office/drawing/2014/main" id="{6782D131-E1DC-4859-8A6B-95DB9D12CC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1" r="14395" b="1"/>
          <a:stretch/>
        </p:blipFill>
        <p:spPr bwMode="auto">
          <a:xfrm>
            <a:off x="804334" y="804334"/>
            <a:ext cx="10583332" cy="524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351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B260761-0555-47C0-B8AD-C1701B613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792480"/>
            <a:ext cx="9672320" cy="54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0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100" name="Picture 4" descr="Image result for calendar images">
            <a:extLst>
              <a:ext uri="{FF2B5EF4-FFF2-40B4-BE49-F238E27FC236}">
                <a16:creationId xmlns:a16="http://schemas.microsoft.com/office/drawing/2014/main" id="{6460E838-2E79-43AB-B01D-AFFB217393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34"/>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D43DE9E-E905-429F-B071-D46AA9E696B3}"/>
              </a:ext>
            </a:extLst>
          </p:cNvPr>
          <p:cNvSpPr txBox="1"/>
          <p:nvPr/>
        </p:nvSpPr>
        <p:spPr>
          <a:xfrm>
            <a:off x="7535824" y="2556932"/>
            <a:ext cx="3360771" cy="3318936"/>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b="1" u="sng">
                <a:solidFill>
                  <a:schemeClr val="tx1">
                    <a:lumMod val="85000"/>
                    <a:lumOff val="15000"/>
                  </a:schemeClr>
                </a:solidFill>
                <a:hlinkClick r:id="rId4"/>
              </a:rPr>
              <a:t>https://www.healthgrades.com/blog/2021-health-observances-calendar</a:t>
            </a:r>
            <a:endParaRPr lang="en-US" b="1">
              <a:solidFill>
                <a:schemeClr val="tx1">
                  <a:lumMod val="85000"/>
                  <a:lumOff val="15000"/>
                </a:schemeClr>
              </a:solidFill>
            </a:endParaRPr>
          </a:p>
        </p:txBody>
      </p:sp>
    </p:spTree>
    <p:extLst>
      <p:ext uri="{BB962C8B-B14F-4D97-AF65-F5344CB8AC3E}">
        <p14:creationId xmlns:p14="http://schemas.microsoft.com/office/powerpoint/2010/main" val="372937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3316" name="Group 70">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72" name="Picture 71">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Rectangle 72">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4" name="Picture 73">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5" name="Picture 74">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3317" name="Straight Connector 76">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3318" name="Rectangle 78">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9" name="Rectangle 80">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13314" name="Picture 2" descr="Image result for types of doctors banner">
            <a:extLst>
              <a:ext uri="{FF2B5EF4-FFF2-40B4-BE49-F238E27FC236}">
                <a16:creationId xmlns:a16="http://schemas.microsoft.com/office/drawing/2014/main" id="{4855CD27-B136-41E6-B0A8-CD24C94E7695}"/>
              </a:ext>
            </a:extLst>
          </p:cNvPr>
          <p:cNvPicPr>
            <a:picLocks noChangeAspect="1" noChangeArrowheads="1"/>
          </p:cNvPicPr>
          <p:nvPr/>
        </p:nvPicPr>
        <p:blipFill rotWithShape="1">
          <a:blip r:embed="rId5">
            <a:alphaModFix amt="25000"/>
            <a:extLst>
              <a:ext uri="{28A0092B-C50C-407E-A947-70E740481C1C}">
                <a14:useLocalDpi xmlns:a14="http://schemas.microsoft.com/office/drawing/2010/main" val="0"/>
              </a:ext>
            </a:extLst>
          </a:blip>
          <a:srcRect r="35116" b="1"/>
          <a:stretch/>
        </p:blipFill>
        <p:spPr bwMode="auto">
          <a:xfrm>
            <a:off x="486138" y="486568"/>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13320" name="Rectangle 82">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cxnSp>
        <p:nvCxnSpPr>
          <p:cNvPr id="13321" name="Straight Connector 84">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3322" name="Group 86">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88"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9" name="Picture 88">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90"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91" name="Picture 90">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4" name="TextBox 3">
            <a:extLst>
              <a:ext uri="{FF2B5EF4-FFF2-40B4-BE49-F238E27FC236}">
                <a16:creationId xmlns:a16="http://schemas.microsoft.com/office/drawing/2014/main" id="{BAB4C227-1FE1-404B-8F1F-AAA4C4EE6EEA}"/>
              </a:ext>
            </a:extLst>
          </p:cNvPr>
          <p:cNvSpPr txBox="1"/>
          <p:nvPr/>
        </p:nvSpPr>
        <p:spPr>
          <a:xfrm>
            <a:off x="1295401" y="2556932"/>
            <a:ext cx="960119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endParaRPr lang="en-US"/>
          </a:p>
          <a:p>
            <a:pPr marL="285750" indent="-285750">
              <a:spcBef>
                <a:spcPct val="20000"/>
              </a:spcBef>
              <a:spcAft>
                <a:spcPts val="600"/>
              </a:spcAft>
              <a:buClr>
                <a:schemeClr val="accent1"/>
              </a:buClr>
              <a:buSzPct val="115000"/>
              <a:buFont typeface="Arial"/>
              <a:buChar char="•"/>
            </a:pPr>
            <a:r>
              <a:rPr lang="en-US"/>
              <a:t>Pediatricians</a:t>
            </a:r>
          </a:p>
          <a:p>
            <a:pPr marL="285750" indent="-285750">
              <a:spcBef>
                <a:spcPct val="20000"/>
              </a:spcBef>
              <a:spcAft>
                <a:spcPts val="600"/>
              </a:spcAft>
              <a:buClr>
                <a:schemeClr val="accent1"/>
              </a:buClr>
              <a:buSzPct val="115000"/>
              <a:buFont typeface="Arial"/>
              <a:buChar char="•"/>
            </a:pPr>
            <a:r>
              <a:rPr lang="en-US"/>
              <a:t>Hospitals</a:t>
            </a:r>
          </a:p>
          <a:p>
            <a:pPr marL="285750" indent="-285750">
              <a:spcBef>
                <a:spcPct val="20000"/>
              </a:spcBef>
              <a:spcAft>
                <a:spcPts val="600"/>
              </a:spcAft>
              <a:buClr>
                <a:schemeClr val="accent1"/>
              </a:buClr>
              <a:buSzPct val="115000"/>
              <a:buFont typeface="Arial"/>
              <a:buChar char="•"/>
            </a:pPr>
            <a:r>
              <a:rPr lang="en-US"/>
              <a:t>Private Practices</a:t>
            </a:r>
          </a:p>
          <a:p>
            <a:pPr marL="285750" indent="-285750">
              <a:spcBef>
                <a:spcPct val="20000"/>
              </a:spcBef>
              <a:spcAft>
                <a:spcPts val="600"/>
              </a:spcAft>
              <a:buClr>
                <a:schemeClr val="accent1"/>
              </a:buClr>
              <a:buSzPct val="115000"/>
              <a:buFont typeface="Arial"/>
              <a:buChar char="•"/>
            </a:pPr>
            <a:r>
              <a:rPr lang="en-US"/>
              <a:t>Dentists</a:t>
            </a:r>
          </a:p>
          <a:p>
            <a:pPr marL="285750" indent="-285750">
              <a:spcBef>
                <a:spcPct val="20000"/>
              </a:spcBef>
              <a:spcAft>
                <a:spcPts val="600"/>
              </a:spcAft>
              <a:buClr>
                <a:schemeClr val="accent1"/>
              </a:buClr>
              <a:buSzPct val="115000"/>
              <a:buFont typeface="Arial"/>
              <a:buChar char="•"/>
            </a:pPr>
            <a:r>
              <a:rPr lang="en-US"/>
              <a:t>Surgical Oral Care</a:t>
            </a:r>
          </a:p>
          <a:p>
            <a:pPr>
              <a:spcBef>
                <a:spcPct val="20000"/>
              </a:spcBef>
              <a:spcAft>
                <a:spcPts val="600"/>
              </a:spcAft>
              <a:buClr>
                <a:schemeClr val="accent1"/>
              </a:buClr>
              <a:buSzPct val="115000"/>
              <a:buFont typeface="Arial"/>
              <a:buChar char="•"/>
            </a:pPr>
            <a:endParaRPr lang="en-US"/>
          </a:p>
        </p:txBody>
      </p:sp>
      <p:sp>
        <p:nvSpPr>
          <p:cNvPr id="2" name="TextBox 1">
            <a:extLst>
              <a:ext uri="{FF2B5EF4-FFF2-40B4-BE49-F238E27FC236}">
                <a16:creationId xmlns:a16="http://schemas.microsoft.com/office/drawing/2014/main" id="{3AA90F01-0CD0-4A39-9516-B47BF6BC3437}"/>
              </a:ext>
            </a:extLst>
          </p:cNvPr>
          <p:cNvSpPr txBox="1"/>
          <p:nvPr/>
        </p:nvSpPr>
        <p:spPr>
          <a:xfrm>
            <a:off x="755012" y="2615323"/>
            <a:ext cx="9601196" cy="3263612"/>
          </a:xfrm>
          <a:prstGeom prst="rect">
            <a:avLst/>
          </a:prstGeom>
        </p:spPr>
        <p:txBody>
          <a:bodyPr vert="horz" lIns="91440" tIns="45720" rIns="91440" bIns="45720" rtlCol="0" anchor="t">
            <a:normAutofit/>
          </a:bodyPr>
          <a:lstStyle/>
          <a:p>
            <a:pPr>
              <a:lnSpc>
                <a:spcPct val="90000"/>
              </a:lnSpc>
              <a:spcBef>
                <a:spcPct val="20000"/>
              </a:spcBef>
              <a:spcAft>
                <a:spcPts val="600"/>
              </a:spcAft>
              <a:buClr>
                <a:schemeClr val="accent1"/>
              </a:buClr>
              <a:buSzPct val="115000"/>
            </a:pPr>
            <a:endParaRPr lang="en-US" dirty="0">
              <a:solidFill>
                <a:schemeClr val="tx1">
                  <a:lumMod val="85000"/>
                  <a:lumOff val="15000"/>
                </a:schemeClr>
              </a:solidFill>
            </a:endParaRPr>
          </a:p>
        </p:txBody>
      </p:sp>
      <p:sp>
        <p:nvSpPr>
          <p:cNvPr id="5" name="TextBox 4">
            <a:extLst>
              <a:ext uri="{FF2B5EF4-FFF2-40B4-BE49-F238E27FC236}">
                <a16:creationId xmlns:a16="http://schemas.microsoft.com/office/drawing/2014/main" id="{3E6A3CC9-CA14-47F3-97CE-01DDA1BBB9D5}"/>
              </a:ext>
            </a:extLst>
          </p:cNvPr>
          <p:cNvSpPr txBox="1"/>
          <p:nvPr/>
        </p:nvSpPr>
        <p:spPr>
          <a:xfrm>
            <a:off x="8967964" y="2979604"/>
            <a:ext cx="2075633" cy="2954655"/>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1600" dirty="0"/>
              <a:t>Dermatologists</a:t>
            </a:r>
          </a:p>
          <a:p>
            <a:pPr marL="285750" indent="-285750">
              <a:spcAft>
                <a:spcPts val="600"/>
              </a:spcAft>
              <a:buFont typeface="Arial" panose="020B0604020202020204" pitchFamily="34" charset="0"/>
              <a:buChar char="•"/>
            </a:pPr>
            <a:r>
              <a:rPr lang="en-US" sz="1600" dirty="0"/>
              <a:t>Physiatrists  </a:t>
            </a:r>
          </a:p>
          <a:p>
            <a:pPr marL="285750" indent="-285750">
              <a:spcAft>
                <a:spcPts val="600"/>
              </a:spcAft>
              <a:buFont typeface="Arial" panose="020B0604020202020204" pitchFamily="34" charset="0"/>
              <a:buChar char="•"/>
            </a:pPr>
            <a:r>
              <a:rPr lang="en-US" sz="1600" dirty="0"/>
              <a:t>Physical Therapy</a:t>
            </a:r>
          </a:p>
          <a:p>
            <a:pPr marL="285750" indent="-285750">
              <a:spcAft>
                <a:spcPts val="600"/>
              </a:spcAft>
              <a:buFont typeface="Arial" panose="020B0604020202020204" pitchFamily="34" charset="0"/>
              <a:buChar char="•"/>
            </a:pPr>
            <a:r>
              <a:rPr lang="en-US" sz="1600" dirty="0"/>
              <a:t>Wellness</a:t>
            </a:r>
          </a:p>
          <a:p>
            <a:pPr marL="285750" indent="-285750">
              <a:spcAft>
                <a:spcPts val="600"/>
              </a:spcAft>
              <a:buFont typeface="Arial" panose="020B0604020202020204" pitchFamily="34" charset="0"/>
              <a:buChar char="•"/>
            </a:pPr>
            <a:r>
              <a:rPr lang="en-US" sz="1600" dirty="0"/>
              <a:t>Fitness and Trainers</a:t>
            </a:r>
          </a:p>
          <a:p>
            <a:pPr marL="285750" indent="-285750">
              <a:spcAft>
                <a:spcPts val="600"/>
              </a:spcAft>
              <a:buFont typeface="Arial" panose="020B0604020202020204" pitchFamily="34" charset="0"/>
              <a:buChar char="•"/>
            </a:pPr>
            <a:r>
              <a:rPr lang="en-US" sz="1600" dirty="0"/>
              <a:t>Holistic Health</a:t>
            </a:r>
          </a:p>
          <a:p>
            <a:pPr marL="285750" indent="-285750">
              <a:spcAft>
                <a:spcPts val="600"/>
              </a:spcAft>
              <a:buFont typeface="Arial" panose="020B0604020202020204" pitchFamily="34" charset="0"/>
              <a:buChar char="•"/>
            </a:pPr>
            <a:r>
              <a:rPr lang="en-US" sz="1600" dirty="0"/>
              <a:t>Cannabis Industry</a:t>
            </a:r>
          </a:p>
          <a:p>
            <a:pPr marL="285750" indent="-285750">
              <a:spcAft>
                <a:spcPts val="600"/>
              </a:spcAft>
              <a:buFont typeface="Arial" panose="020B0604020202020204" pitchFamily="34" charset="0"/>
              <a:buChar char="•"/>
            </a:pPr>
            <a:endParaRPr lang="en-US" sz="1600" dirty="0"/>
          </a:p>
          <a:p>
            <a:endParaRPr lang="en-US" dirty="0"/>
          </a:p>
        </p:txBody>
      </p:sp>
      <p:sp>
        <p:nvSpPr>
          <p:cNvPr id="3" name="TextBox 2">
            <a:extLst>
              <a:ext uri="{FF2B5EF4-FFF2-40B4-BE49-F238E27FC236}">
                <a16:creationId xmlns:a16="http://schemas.microsoft.com/office/drawing/2014/main" id="{97A544C8-AE11-47FB-B58C-BAA07B48D768}"/>
              </a:ext>
            </a:extLst>
          </p:cNvPr>
          <p:cNvSpPr txBox="1"/>
          <p:nvPr/>
        </p:nvSpPr>
        <p:spPr>
          <a:xfrm>
            <a:off x="4395773" y="2663198"/>
            <a:ext cx="3397277" cy="2554545"/>
          </a:xfrm>
          <a:prstGeom prst="rect">
            <a:avLst/>
          </a:prstGeom>
          <a:noFill/>
        </p:spPr>
        <p:txBody>
          <a:bodyPr wrap="none" rtlCol="0">
            <a:spAutoFit/>
          </a:bodyPr>
          <a:lstStyle/>
          <a:p>
            <a:endParaRPr lang="en-US" dirty="0"/>
          </a:p>
          <a:p>
            <a:pPr marL="285750" indent="-285750">
              <a:lnSpc>
                <a:spcPct val="90000"/>
              </a:lnSpc>
              <a:spcBef>
                <a:spcPct val="20000"/>
              </a:spcBef>
              <a:spcAft>
                <a:spcPts val="600"/>
              </a:spcAft>
              <a:buClr>
                <a:schemeClr val="accent1"/>
              </a:buClr>
              <a:buSzPct val="115000"/>
              <a:buFont typeface="Arial"/>
              <a:buChar char="•"/>
            </a:pPr>
            <a:r>
              <a:rPr lang="en-US">
                <a:solidFill>
                  <a:srgbClr val="FFFFFF"/>
                </a:solidFill>
              </a:rPr>
              <a:t>Home Health Care </a:t>
            </a:r>
          </a:p>
          <a:p>
            <a:pPr marL="285750" indent="-285750">
              <a:lnSpc>
                <a:spcPct val="90000"/>
              </a:lnSpc>
              <a:spcBef>
                <a:spcPct val="20000"/>
              </a:spcBef>
              <a:spcAft>
                <a:spcPts val="600"/>
              </a:spcAft>
              <a:buClr>
                <a:schemeClr val="accent1"/>
              </a:buClr>
              <a:buSzPct val="115000"/>
              <a:buFont typeface="Arial"/>
              <a:buChar char="•"/>
            </a:pPr>
            <a:r>
              <a:rPr lang="en-US">
                <a:solidFill>
                  <a:srgbClr val="FFFFFF"/>
                </a:solidFill>
              </a:rPr>
              <a:t>Chiropractors</a:t>
            </a:r>
          </a:p>
          <a:p>
            <a:pPr marL="285750" indent="-285750">
              <a:lnSpc>
                <a:spcPct val="90000"/>
              </a:lnSpc>
              <a:spcBef>
                <a:spcPct val="20000"/>
              </a:spcBef>
              <a:spcAft>
                <a:spcPts val="600"/>
              </a:spcAft>
              <a:buClr>
                <a:schemeClr val="accent1"/>
              </a:buClr>
              <a:buSzPct val="115000"/>
              <a:buFont typeface="Arial"/>
              <a:buChar char="•"/>
            </a:pPr>
            <a:r>
              <a:rPr lang="en-US">
                <a:solidFill>
                  <a:srgbClr val="FFFFFF"/>
                </a:solidFill>
              </a:rPr>
              <a:t>Eye Care</a:t>
            </a:r>
          </a:p>
          <a:p>
            <a:pPr marL="285750" indent="-285750">
              <a:lnSpc>
                <a:spcPct val="90000"/>
              </a:lnSpc>
              <a:spcBef>
                <a:spcPct val="20000"/>
              </a:spcBef>
              <a:spcAft>
                <a:spcPts val="600"/>
              </a:spcAft>
              <a:buClr>
                <a:schemeClr val="accent1"/>
              </a:buClr>
              <a:buSzPct val="115000"/>
              <a:buFont typeface="Arial"/>
              <a:buChar char="•"/>
            </a:pPr>
            <a:r>
              <a:rPr lang="en-US">
                <a:solidFill>
                  <a:srgbClr val="FFFFFF"/>
                </a:solidFill>
              </a:rPr>
              <a:t>Higher End Spas</a:t>
            </a:r>
          </a:p>
          <a:p>
            <a:pPr marL="285750" indent="-285750">
              <a:lnSpc>
                <a:spcPct val="90000"/>
              </a:lnSpc>
              <a:spcBef>
                <a:spcPct val="20000"/>
              </a:spcBef>
              <a:spcAft>
                <a:spcPts val="600"/>
              </a:spcAft>
              <a:buClr>
                <a:schemeClr val="accent1"/>
              </a:buClr>
              <a:buSzPct val="115000"/>
              <a:buFont typeface="Arial"/>
              <a:buChar char="•"/>
            </a:pPr>
            <a:r>
              <a:rPr lang="en-US">
                <a:solidFill>
                  <a:srgbClr val="FFFFFF"/>
                </a:solidFill>
              </a:rPr>
              <a:t>Health Care Insurance Providers</a:t>
            </a:r>
          </a:p>
          <a:p>
            <a:r>
              <a:rPr lang="en-US" dirty="0"/>
              <a:t> </a:t>
            </a:r>
          </a:p>
        </p:txBody>
      </p:sp>
    </p:spTree>
    <p:extLst>
      <p:ext uri="{BB962C8B-B14F-4D97-AF65-F5344CB8AC3E}">
        <p14:creationId xmlns:p14="http://schemas.microsoft.com/office/powerpoint/2010/main" val="239078495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0242" name="Picture 2" descr="Image result for understanding your clients need and changes">
            <a:extLst>
              <a:ext uri="{FF2B5EF4-FFF2-40B4-BE49-F238E27FC236}">
                <a16:creationId xmlns:a16="http://schemas.microsoft.com/office/drawing/2014/main" id="{E20F6A81-CB1C-435E-9D75-44ACE11BBF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51" r="-1" b="13768"/>
          <a:stretch/>
        </p:blipFill>
        <p:spPr bwMode="auto">
          <a:xfrm>
            <a:off x="628034" y="673313"/>
            <a:ext cx="10901284" cy="5567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973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218" name="Picture 2" descr="Doctor screens predictions 2021">
            <a:extLst>
              <a:ext uri="{FF2B5EF4-FFF2-40B4-BE49-F238E27FC236}">
                <a16:creationId xmlns:a16="http://schemas.microsoft.com/office/drawing/2014/main" id="{920D16F5-E140-4304-B5A7-9F6AFDC51C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77" r="55110" b="-1"/>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34EA5F6C-17D6-4044-B286-1CD895A858AA}"/>
              </a:ext>
            </a:extLst>
          </p:cNvPr>
          <p:cNvSpPr>
            <a:spLocks noChangeArrowheads="1"/>
          </p:cNvSpPr>
          <p:nvPr/>
        </p:nvSpPr>
        <p:spPr bwMode="auto">
          <a:xfrm>
            <a:off x="4636482" y="2556932"/>
            <a:ext cx="6260114" cy="331893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0" fontAlgn="base">
              <a:lnSpc>
                <a:spcPct val="90000"/>
              </a:lnSpc>
              <a:spcBef>
                <a:spcPct val="20000"/>
              </a:spcBef>
              <a:spcAft>
                <a:spcPts val="600"/>
              </a:spcAft>
              <a:buClr>
                <a:schemeClr val="accent1"/>
              </a:buClr>
              <a:buSzPct val="115000"/>
              <a:buFont typeface="Arial"/>
              <a:buChar char="•"/>
              <a:tabLst/>
            </a:pPr>
            <a:r>
              <a:rPr kumimoji="0" lang="en-US" altLang="en-US" b="0" i="0" u="none" strike="noStrike" normalizeH="0" baseline="0" dirty="0">
                <a:ln>
                  <a:noFill/>
                </a:ln>
                <a:solidFill>
                  <a:schemeClr val="tx1">
                    <a:lumMod val="85000"/>
                    <a:lumOff val="15000"/>
                  </a:schemeClr>
                </a:solidFill>
              </a:rPr>
              <a:t>While in 2020 many healthcare organizations saw their financial plans obliterated, patient </a:t>
            </a:r>
            <a:r>
              <a:rPr kumimoji="0" lang="en-US" altLang="en-US" b="1" i="0" u="none" strike="noStrike" normalizeH="0" baseline="0" dirty="0">
                <a:ln>
                  <a:noFill/>
                </a:ln>
                <a:solidFill>
                  <a:schemeClr val="tx1">
                    <a:lumMod val="85000"/>
                    <a:lumOff val="15000"/>
                  </a:schemeClr>
                </a:solidFill>
              </a:rPr>
              <a:t>behaviors radically shift </a:t>
            </a:r>
            <a:r>
              <a:rPr kumimoji="0" lang="en-US" altLang="en-US" b="0" i="0" u="none" strike="noStrike" normalizeH="0" baseline="0" dirty="0">
                <a:ln>
                  <a:noFill/>
                </a:ln>
                <a:solidFill>
                  <a:schemeClr val="tx1">
                    <a:lumMod val="85000"/>
                    <a:lumOff val="15000"/>
                  </a:schemeClr>
                </a:solidFill>
              </a:rPr>
              <a:t>and virtual care explode, in 2021 they will work to put the system back together,” said PwC researchers. “Not to how it always was – but in a way that reimagines healthcare delivery, </a:t>
            </a:r>
            <a:r>
              <a:rPr kumimoji="0" lang="en-US" altLang="en-US" b="1" i="0" u="none" strike="noStrike" normalizeH="0" baseline="0" dirty="0">
                <a:ln>
                  <a:noFill/>
                </a:ln>
                <a:solidFill>
                  <a:schemeClr val="tx1">
                    <a:lumMod val="85000"/>
                    <a:lumOff val="15000"/>
                  </a:schemeClr>
                </a:solidFill>
              </a:rPr>
              <a:t>reconnects broken pathways </a:t>
            </a:r>
            <a:r>
              <a:rPr kumimoji="0" lang="en-US" altLang="en-US" b="0" i="0" u="none" strike="noStrike" normalizeH="0" baseline="0" dirty="0">
                <a:ln>
                  <a:noFill/>
                </a:ln>
                <a:solidFill>
                  <a:schemeClr val="tx1">
                    <a:lumMod val="85000"/>
                    <a:lumOff val="15000"/>
                  </a:schemeClr>
                </a:solidFill>
              </a:rPr>
              <a:t>and makes a giant leap toward a consumer-centric healthcare system.”</a:t>
            </a:r>
          </a:p>
          <a:p>
            <a:pPr marL="0" marR="0" lvl="0" indent="0" fontAlgn="base">
              <a:lnSpc>
                <a:spcPct val="90000"/>
              </a:lnSpc>
              <a:spcBef>
                <a:spcPct val="20000"/>
              </a:spcBef>
              <a:spcAft>
                <a:spcPts val="600"/>
              </a:spcAft>
              <a:buClr>
                <a:schemeClr val="accent1"/>
              </a:buClr>
              <a:buSzPct val="115000"/>
              <a:buFont typeface="Arial"/>
              <a:buChar char="•"/>
              <a:tabLst/>
            </a:pPr>
            <a:endParaRPr kumimoji="0" lang="en-US" altLang="en-US" b="0" i="0" u="none" strike="noStrike" normalizeH="0" baseline="0" dirty="0">
              <a:ln>
                <a:noFill/>
              </a:ln>
              <a:solidFill>
                <a:schemeClr val="tx1">
                  <a:lumMod val="85000"/>
                  <a:lumOff val="15000"/>
                </a:schemeClr>
              </a:solidFill>
            </a:endParaRPr>
          </a:p>
          <a:p>
            <a:pPr marL="0" marR="0" lvl="0" indent="0" fontAlgn="base">
              <a:lnSpc>
                <a:spcPct val="90000"/>
              </a:lnSpc>
              <a:spcBef>
                <a:spcPct val="20000"/>
              </a:spcBef>
              <a:spcAft>
                <a:spcPts val="600"/>
              </a:spcAft>
              <a:buClr>
                <a:schemeClr val="accent1"/>
              </a:buClr>
              <a:buSzPct val="115000"/>
              <a:buFont typeface="Arial"/>
              <a:buChar char="•"/>
              <a:tabLst/>
            </a:pPr>
            <a:r>
              <a:rPr kumimoji="0" lang="en-US" altLang="en-US" b="0" i="0" u="none" strike="noStrike" normalizeH="0" baseline="0" dirty="0">
                <a:ln>
                  <a:noFill/>
                </a:ln>
                <a:solidFill>
                  <a:schemeClr val="tx1">
                    <a:lumMod val="85000"/>
                    <a:lumOff val="15000"/>
                  </a:schemeClr>
                </a:solidFill>
              </a:rPr>
              <a:t>"Nearly overnight, as volumes dropped precipitously, the deadly pandemic thrust patients, doctors, pharmaceutical companies and payers headfirst onto virtual platforms and other digital technologies."</a:t>
            </a:r>
          </a:p>
          <a:p>
            <a:pPr marL="0" marR="0" lvl="0" indent="0" fontAlgn="base">
              <a:lnSpc>
                <a:spcPct val="90000"/>
              </a:lnSpc>
              <a:spcBef>
                <a:spcPct val="20000"/>
              </a:spcBef>
              <a:spcAft>
                <a:spcPts val="600"/>
              </a:spcAft>
              <a:buClr>
                <a:schemeClr val="accent1"/>
              </a:buClr>
              <a:buSzPct val="115000"/>
              <a:buFont typeface="Arial"/>
              <a:buChar char="•"/>
              <a:tabLst/>
            </a:pPr>
            <a:endParaRPr kumimoji="0" lang="en-US" altLang="en-US" b="0" i="0" u="none" strike="noStrike" normalizeH="0" baseline="0" dirty="0">
              <a:ln>
                <a:noFill/>
              </a:ln>
              <a:solidFill>
                <a:schemeClr val="tx1">
                  <a:lumMod val="85000"/>
                  <a:lumOff val="15000"/>
                </a:schemeClr>
              </a:solidFill>
            </a:endParaRPr>
          </a:p>
        </p:txBody>
      </p:sp>
      <p:pic>
        <p:nvPicPr>
          <p:cNvPr id="9221" name="Picture 5" descr="Image result for covid 19">
            <a:extLst>
              <a:ext uri="{FF2B5EF4-FFF2-40B4-BE49-F238E27FC236}">
                <a16:creationId xmlns:a16="http://schemas.microsoft.com/office/drawing/2014/main" id="{EEA9CA6E-EB20-452C-B30E-90F7D91C27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6482" y="791954"/>
            <a:ext cx="5924352" cy="149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8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2B5F0DC-ADC2-4B6A-AACB-BC912B5D57FD}"/>
              </a:ext>
            </a:extLst>
          </p:cNvPr>
          <p:cNvSpPr txBox="1"/>
          <p:nvPr/>
        </p:nvSpPr>
        <p:spPr>
          <a:xfrm>
            <a:off x="7630160" y="1246410"/>
            <a:ext cx="3718560" cy="5249402"/>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buFont typeface="Arial"/>
              <a:buChar char="•"/>
            </a:pPr>
            <a:r>
              <a:rPr lang="en-US" sz="2400" b="1" i="0" dirty="0">
                <a:solidFill>
                  <a:schemeClr val="tx1">
                    <a:lumMod val="85000"/>
                    <a:lumOff val="15000"/>
                  </a:schemeClr>
                </a:solidFill>
              </a:rPr>
              <a:t>Healthcare marketing strategy</a:t>
            </a:r>
            <a:r>
              <a:rPr lang="en-US" sz="2400" b="0" i="0" dirty="0">
                <a:solidFill>
                  <a:schemeClr val="tx1">
                    <a:lumMod val="85000"/>
                    <a:lumOff val="15000"/>
                  </a:schemeClr>
                </a:solidFill>
              </a:rPr>
              <a:t> is used to support the practices of in-person </a:t>
            </a:r>
            <a:r>
              <a:rPr lang="en-US" sz="2400" b="1" i="0" dirty="0">
                <a:solidFill>
                  <a:schemeClr val="tx1">
                    <a:lumMod val="85000"/>
                    <a:lumOff val="15000"/>
                  </a:schemeClr>
                </a:solidFill>
              </a:rPr>
              <a:t>healthcare</a:t>
            </a:r>
            <a:r>
              <a:rPr lang="en-US" sz="2400" b="0" i="0" dirty="0">
                <a:solidFill>
                  <a:schemeClr val="tx1">
                    <a:lumMod val="85000"/>
                    <a:lumOff val="15000"/>
                  </a:schemeClr>
                </a:solidFill>
              </a:rPr>
              <a:t> providers and telemedicine providers. ... In 2021, a </a:t>
            </a:r>
            <a:r>
              <a:rPr lang="en-US" sz="2400" b="1" i="0" dirty="0">
                <a:solidFill>
                  <a:schemeClr val="tx1">
                    <a:lumMod val="85000"/>
                    <a:lumOff val="15000"/>
                  </a:schemeClr>
                </a:solidFill>
              </a:rPr>
              <a:t>healthcare marketing strategy</a:t>
            </a:r>
            <a:r>
              <a:rPr lang="en-US" sz="2400" b="0" i="0" dirty="0">
                <a:solidFill>
                  <a:schemeClr val="tx1">
                    <a:lumMod val="85000"/>
                    <a:lumOff val="15000"/>
                  </a:schemeClr>
                </a:solidFill>
              </a:rPr>
              <a:t> can take many different forms and span multiple channels to target the right patients at the right time and in the right way.</a:t>
            </a:r>
            <a:endParaRPr lang="en-US" sz="2400" dirty="0">
              <a:solidFill>
                <a:schemeClr val="tx1">
                  <a:lumMod val="85000"/>
                  <a:lumOff val="15000"/>
                </a:schemeClr>
              </a:solidFill>
            </a:endParaRPr>
          </a:p>
        </p:txBody>
      </p:sp>
      <p:sp>
        <p:nvSpPr>
          <p:cNvPr id="2" name="TextBox 1">
            <a:extLst>
              <a:ext uri="{FF2B5EF4-FFF2-40B4-BE49-F238E27FC236}">
                <a16:creationId xmlns:a16="http://schemas.microsoft.com/office/drawing/2014/main" id="{82A916D5-BE1C-44C6-B567-3BB31E324994}"/>
              </a:ext>
            </a:extLst>
          </p:cNvPr>
          <p:cNvSpPr txBox="1"/>
          <p:nvPr/>
        </p:nvSpPr>
        <p:spPr>
          <a:xfrm>
            <a:off x="3965510" y="877078"/>
            <a:ext cx="242374" cy="369332"/>
          </a:xfrm>
          <a:prstGeom prst="rect">
            <a:avLst/>
          </a:prstGeom>
          <a:noFill/>
        </p:spPr>
        <p:txBody>
          <a:bodyPr wrap="none" rtlCol="0">
            <a:spAutoFit/>
          </a:bodyPr>
          <a:lstStyle/>
          <a:p>
            <a:pPr>
              <a:spcAft>
                <a:spcPts val="600"/>
              </a:spcAft>
            </a:pPr>
            <a:r>
              <a:rPr lang="en-US" dirty="0"/>
              <a:t> </a:t>
            </a:r>
            <a:endParaRPr lang="en-US"/>
          </a:p>
        </p:txBody>
      </p:sp>
      <p:pic>
        <p:nvPicPr>
          <p:cNvPr id="8196" name="Picture 4" descr="Image result for digital marketing healthcare">
            <a:extLst>
              <a:ext uri="{FF2B5EF4-FFF2-40B4-BE49-F238E27FC236}">
                <a16:creationId xmlns:a16="http://schemas.microsoft.com/office/drawing/2014/main" id="{11B0E2CD-5D84-4D5B-95C2-8F1372E64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997" y="1691258"/>
            <a:ext cx="5900331" cy="331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7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11266" name="Picture 2" descr="Image result for back to the basics">
            <a:extLst>
              <a:ext uri="{FF2B5EF4-FFF2-40B4-BE49-F238E27FC236}">
                <a16:creationId xmlns:a16="http://schemas.microsoft.com/office/drawing/2014/main" id="{FCEFE715-4AFB-44E0-A920-F9CF36F1094E}"/>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385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074" name="Picture 2" descr="Image result for top 6">
            <a:extLst>
              <a:ext uri="{FF2B5EF4-FFF2-40B4-BE49-F238E27FC236}">
                <a16:creationId xmlns:a16="http://schemas.microsoft.com/office/drawing/2014/main" id="{6D1064E6-76B2-4AFA-9CFB-FC481638CE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7" r="809"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7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67EFD0-A595-4767-AE29-88AD713A1C3E}"/>
              </a:ext>
            </a:extLst>
          </p:cNvPr>
          <p:cNvSpPr txBox="1"/>
          <p:nvPr/>
        </p:nvSpPr>
        <p:spPr>
          <a:xfrm>
            <a:off x="752475" y="1057275"/>
            <a:ext cx="10801350" cy="3662541"/>
          </a:xfrm>
          <a:prstGeom prst="rect">
            <a:avLst/>
          </a:prstGeom>
          <a:noFill/>
        </p:spPr>
        <p:txBody>
          <a:bodyPr wrap="square">
            <a:spAutoFit/>
          </a:bodyPr>
          <a:lstStyle/>
          <a:p>
            <a:r>
              <a:rPr lang="en-US" sz="2800" b="1" i="0" dirty="0">
                <a:effectLst/>
                <a:latin typeface="Open Sans"/>
              </a:rPr>
              <a:t>                      #1 Healthcare Content Marketing</a:t>
            </a:r>
          </a:p>
          <a:p>
            <a:endParaRPr lang="en-US" dirty="0">
              <a:solidFill>
                <a:srgbClr val="1F9CD9"/>
              </a:solidFill>
              <a:latin typeface="Open Sans"/>
            </a:endParaRPr>
          </a:p>
          <a:p>
            <a:r>
              <a:rPr lang="en-US" b="0" i="0" dirty="0">
                <a:solidFill>
                  <a:srgbClr val="222222"/>
                </a:solidFill>
                <a:effectLst/>
                <a:latin typeface="Open Sans"/>
              </a:rPr>
              <a:t> </a:t>
            </a:r>
          </a:p>
          <a:p>
            <a:r>
              <a:rPr lang="en-US" sz="2400" b="0" i="0" dirty="0">
                <a:solidFill>
                  <a:srgbClr val="222222"/>
                </a:solidFill>
                <a:effectLst/>
                <a:latin typeface="Open Sans"/>
              </a:rPr>
              <a:t>It is essential tactic to include in your healthcare marketing strategy. It allows your practice to educate potential patients through engaging, relevant, and informational content. This content can come in the form of a blog on “how to choose the right healthcare provider” or a longer, more in-depth eBook on a certain condition that your practice specializes in. No matter what type of content you’re creating, the goal is to provide relevance and value for your leads.</a:t>
            </a:r>
            <a:endParaRPr lang="en-US" sz="2400" dirty="0"/>
          </a:p>
        </p:txBody>
      </p:sp>
    </p:spTree>
    <p:extLst>
      <p:ext uri="{BB962C8B-B14F-4D97-AF65-F5344CB8AC3E}">
        <p14:creationId xmlns:p14="http://schemas.microsoft.com/office/powerpoint/2010/main" val="78659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948A02-57E0-411D-98BA-29AF48DFC78F}"/>
              </a:ext>
            </a:extLst>
          </p:cNvPr>
          <p:cNvSpPr txBox="1"/>
          <p:nvPr/>
        </p:nvSpPr>
        <p:spPr>
          <a:xfrm>
            <a:off x="1387722" y="643622"/>
            <a:ext cx="9416555" cy="5570756"/>
          </a:xfrm>
          <a:prstGeom prst="rect">
            <a:avLst/>
          </a:prstGeom>
          <a:noFill/>
        </p:spPr>
        <p:txBody>
          <a:bodyPr wrap="square">
            <a:spAutoFit/>
          </a:bodyPr>
          <a:lstStyle/>
          <a:p>
            <a:pPr algn="l"/>
            <a:r>
              <a:rPr lang="en-US" sz="2800" b="1" i="0" dirty="0">
                <a:solidFill>
                  <a:srgbClr val="141E40"/>
                </a:solidFill>
                <a:effectLst/>
                <a:latin typeface="arboria"/>
              </a:rPr>
              <a:t>                2. Evaluate the online patient experience</a:t>
            </a:r>
          </a:p>
          <a:p>
            <a:pPr algn="l"/>
            <a:endParaRPr lang="en-US" sz="2800" b="1" i="0" dirty="0">
              <a:solidFill>
                <a:srgbClr val="141E40"/>
              </a:solidFill>
              <a:effectLst/>
              <a:latin typeface="arboria"/>
            </a:endParaRPr>
          </a:p>
          <a:p>
            <a:pPr algn="l"/>
            <a:r>
              <a:rPr lang="en-US" sz="2000" b="0" i="0" dirty="0">
                <a:solidFill>
                  <a:srgbClr val="333333"/>
                </a:solidFill>
                <a:effectLst/>
                <a:latin typeface="arboria"/>
              </a:rPr>
              <a:t>A decade ago, simply having a website was enough to impress prospective patients and help them find your healthcare brand identity. But now, a website is healthcare’s new front door. It’s the first thing patients often see, and if it’s not optimized for user experience, it may also be the last time a person considers your hospital or healthcare practices.</a:t>
            </a:r>
          </a:p>
          <a:p>
            <a:pPr algn="l"/>
            <a:r>
              <a:rPr lang="en-US" sz="2000" b="0" i="0" dirty="0">
                <a:solidFill>
                  <a:srgbClr val="333333"/>
                </a:solidFill>
                <a:effectLst/>
                <a:latin typeface="arboria"/>
              </a:rPr>
              <a:t>Put yourself in a patient’s shoes. If someone were to land on any page of your site, would they know your practice’s location, or your medical practices‘ multiple locations, and primary services in about 5-10 seconds? Would they be able to contact the right person quickly? Do the imagery and wording represent your healthcare clinic’s, or practice’s, average patient?</a:t>
            </a:r>
          </a:p>
          <a:p>
            <a:pPr algn="l"/>
            <a:r>
              <a:rPr lang="en-US" sz="2000" b="0" i="0" dirty="0">
                <a:solidFill>
                  <a:srgbClr val="333333"/>
                </a:solidFill>
                <a:effectLst/>
                <a:latin typeface="arboria"/>
              </a:rPr>
              <a:t>User experience is an important consideration in </a:t>
            </a:r>
            <a:r>
              <a:rPr lang="en-US" sz="2000" b="0" i="0" u="none" strike="noStrike" dirty="0">
                <a:solidFill>
                  <a:srgbClr val="009746"/>
                </a:solidFill>
                <a:effectLst/>
                <a:latin typeface="arboria"/>
                <a:hlinkClick r:id="rId2" tooltip="10 Healthcare Website Design Tips"/>
              </a:rPr>
              <a:t>website design</a:t>
            </a:r>
            <a:r>
              <a:rPr lang="en-US" sz="2000" b="0" i="0" dirty="0">
                <a:solidFill>
                  <a:srgbClr val="333333"/>
                </a:solidFill>
                <a:effectLst/>
                <a:latin typeface="arboria"/>
              </a:rPr>
              <a:t>. But sometimes, designers are so focused on making the website </a:t>
            </a:r>
            <a:r>
              <a:rPr lang="en-US" sz="2000" b="0" i="1" dirty="0">
                <a:solidFill>
                  <a:srgbClr val="333333"/>
                </a:solidFill>
                <a:effectLst/>
                <a:latin typeface="arboria"/>
              </a:rPr>
              <a:t>look </a:t>
            </a:r>
            <a:r>
              <a:rPr lang="en-US" sz="2000" b="0" i="0" dirty="0">
                <a:solidFill>
                  <a:srgbClr val="333333"/>
                </a:solidFill>
                <a:effectLst/>
                <a:latin typeface="arboria"/>
              </a:rPr>
              <a:t>good, they forget to focus on the </a:t>
            </a:r>
            <a:r>
              <a:rPr lang="en-US" sz="2000" b="0" i="0" u="none" strike="noStrike" dirty="0">
                <a:solidFill>
                  <a:srgbClr val="009746"/>
                </a:solidFill>
                <a:effectLst/>
                <a:latin typeface="arboria"/>
                <a:hlinkClick r:id="rId3" tooltip="5 Reasons Your Medical Practice Is Losing Patients"/>
              </a:rPr>
              <a:t>patient experience</a:t>
            </a:r>
            <a:r>
              <a:rPr lang="en-US" sz="2000" b="0" i="0" dirty="0">
                <a:solidFill>
                  <a:srgbClr val="333333"/>
                </a:solidFill>
                <a:effectLst/>
                <a:latin typeface="arboria"/>
              </a:rPr>
              <a:t>. We often find that websites need to be completely redone. However, it might help to make small changes, like positioning the “Contact Us” form higher up on the page.</a:t>
            </a:r>
          </a:p>
        </p:txBody>
      </p:sp>
    </p:spTree>
    <p:extLst>
      <p:ext uri="{BB962C8B-B14F-4D97-AF65-F5344CB8AC3E}">
        <p14:creationId xmlns:p14="http://schemas.microsoft.com/office/powerpoint/2010/main" val="34948184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813</Words>
  <Application>Microsoft Office PowerPoint</Application>
  <PresentationFormat>Widescreen</PresentationFormat>
  <Paragraphs>44</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Mahoney</dc:creator>
  <cp:lastModifiedBy>Ryan Mahoney</cp:lastModifiedBy>
  <cp:revision>2</cp:revision>
  <dcterms:created xsi:type="dcterms:W3CDTF">2021-02-15T13:17:00Z</dcterms:created>
  <dcterms:modified xsi:type="dcterms:W3CDTF">2021-03-09T13:28:53Z</dcterms:modified>
</cp:coreProperties>
</file>