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18"/>
  </p:notesMasterIdLst>
  <p:sldIdLst>
    <p:sldId id="455" r:id="rId4"/>
    <p:sldId id="2050" r:id="rId5"/>
    <p:sldId id="2053" r:id="rId6"/>
    <p:sldId id="2066" r:id="rId7"/>
    <p:sldId id="256" r:id="rId8"/>
    <p:sldId id="2055" r:id="rId9"/>
    <p:sldId id="2057" r:id="rId10"/>
    <p:sldId id="2060" r:id="rId11"/>
    <p:sldId id="2051" r:id="rId12"/>
    <p:sldId id="2061" r:id="rId13"/>
    <p:sldId id="2056" r:id="rId14"/>
    <p:sldId id="2065" r:id="rId15"/>
    <p:sldId id="2059" r:id="rId16"/>
    <p:sldId id="20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0486B8-3D5F-49FB-9716-B2FD28F2EF06}" v="72" dt="2021-03-05T18:31:35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A5368-B27F-4579-93C0-1639C1247E9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B57B7-DC54-4AEB-9D6F-39051AAD3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7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 the photo on the left for the Worcester office  once construction outside subsides. Dan Adams may be able to shoot with drone.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64F88-5645-AE41-9C6C-B284FC6952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92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Make Reddit logo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C06A7-391F-254A-8F08-3C4CBE12B7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951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Make Reddit logo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C06A7-391F-254A-8F08-3C4CBE12B7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77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Make Reddit logo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C06A7-391F-254A-8F08-3C4CBE12B7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11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Make Reddit logo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C06A7-391F-254A-8F08-3C4CBE12B7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75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Make Reddit logo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C06A7-391F-254A-8F08-3C4CBE12B7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4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70A7-77C9-44AE-8527-EBF10467F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28549-7F12-4756-A1F9-81C931528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C90FF-2636-4566-8926-A38A4B8F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72169-9519-48B5-A029-612E4D47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3D1B9-CB53-49EE-BE69-DEA8F974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B828-AF2B-4B06-B604-5DD07C0D2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2E7566-9E04-4CEE-9D84-C7D8CA338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F2944-F829-4522-B999-48F47B00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0636E-3014-4C71-8577-45172F76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88DC6-46FA-4D4F-9688-57BE1645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7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06097-8FC4-4D53-8273-4534714979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15B62-892F-40A5-ABA2-0D1CC5BB6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9237-A92B-494F-ABC1-EA85C394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43463-DAC0-493A-9E8B-EB8757EE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FE9C2-CD89-4771-8085-757F450D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20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02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42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0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11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53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50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31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CA46-4F3B-4824-A174-B28BEF35A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15A60-76D9-4A79-A2A1-F9372D33E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9A05D-520D-4556-BF0D-F9E094F8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FA1A4-4DCF-410D-A938-45E52F2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7F599-A0E8-4286-A5DE-68C63290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90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10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60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37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logos -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26304" y="188538"/>
            <a:ext cx="11042723" cy="6858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buFontTx/>
              <a:buNone/>
              <a:defRPr sz="1950" b="0" i="0">
                <a:solidFill>
                  <a:srgbClr val="4E4D4D"/>
                </a:solidFill>
                <a:latin typeface="Arial Black"/>
                <a:cs typeface="Arial Black"/>
              </a:defRPr>
            </a:lvl1pPr>
            <a:lvl2pPr marL="342917" indent="0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2pPr>
            <a:lvl3pPr marL="685834" indent="0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3pPr>
            <a:lvl4pPr marL="1028751" indent="0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4pPr>
            <a:lvl5pPr marL="1371668" indent="0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0970" y="1016505"/>
            <a:ext cx="11018057" cy="53326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200">
                <a:solidFill>
                  <a:srgbClr val="4E4D4D"/>
                </a:solidFill>
                <a:latin typeface="Arial Narrow"/>
                <a:cs typeface="Arial Narrow"/>
              </a:defRPr>
            </a:lvl1pPr>
            <a:lvl2pPr marL="342917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500">
                <a:solidFill>
                  <a:schemeClr val="tx1"/>
                </a:solidFill>
                <a:latin typeface="Arial Narrow"/>
                <a:cs typeface="Arial Narrow"/>
              </a:defRPr>
            </a:lvl2pPr>
            <a:lvl3pPr marL="685834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350">
                <a:solidFill>
                  <a:schemeClr val="tx1"/>
                </a:solidFill>
                <a:latin typeface="Arial Narrow"/>
                <a:cs typeface="Arial Narrow"/>
              </a:defRPr>
            </a:lvl3pPr>
            <a:lvl4pPr marL="1028751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  <a:latin typeface="Arial Narrow"/>
                <a:cs typeface="Arial Narrow"/>
              </a:defRPr>
            </a:lvl4pPr>
            <a:lvl5pPr marL="1371668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 err="1"/>
              <a:t>MassLive_Media.eps</a:t>
            </a: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54467" y="6455479"/>
            <a:ext cx="317583" cy="2857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50" b="1">
                <a:solidFill>
                  <a:srgbClr val="4E4D4D"/>
                </a:solidFill>
                <a:latin typeface="Arial Narrow" charset="0"/>
              </a:defRPr>
            </a:lvl1pPr>
          </a:lstStyle>
          <a:p>
            <a:fld id="{EFB51A30-15CA-344C-8A5C-EC3C7C72E970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058BF-1F56-9045-9996-F24A74B4DB38}"/>
              </a:ext>
            </a:extLst>
          </p:cNvPr>
          <p:cNvSpPr/>
          <p:nvPr userDrawn="1"/>
        </p:nvSpPr>
        <p:spPr>
          <a:xfrm>
            <a:off x="10412804" y="5891935"/>
            <a:ext cx="165924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66729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37601" y="6356362"/>
            <a:ext cx="2844800" cy="134393"/>
          </a:xfrm>
        </p:spPr>
        <p:txBody>
          <a:bodyPr/>
          <a:lstStyle/>
          <a:p>
            <a:pPr>
              <a:defRPr/>
            </a:pPr>
            <a:fld id="{6139CF9A-B8EF-45BC-85D0-60826DEABB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2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il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ED439-709D-4641-A72D-6A2EC275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0880" y="6525827"/>
            <a:ext cx="4974336" cy="365125"/>
          </a:xfrm>
        </p:spPr>
        <p:txBody>
          <a:bodyPr/>
          <a:lstStyle/>
          <a:p>
            <a:r>
              <a:rPr lang="en-US"/>
              <a:t>ADVANCE MEDIA NEW YORK MARKETING SOLUTIONS   |  </a:t>
            </a:r>
            <a:fld id="{A660FB17-85C2-E14F-9A80-B7A21ADF0701}" type="slidenum">
              <a:rPr lang="en-US" smtClean="0">
                <a:latin typeface="+mj-lt"/>
              </a:rPr>
              <a:pPr/>
              <a:t>‹#›</a:t>
            </a:fld>
            <a:endParaRPr lang="en-US">
              <a:latin typeface="+mj-lt"/>
            </a:endParaRPr>
          </a:p>
        </p:txBody>
      </p:sp>
      <p:sp>
        <p:nvSpPr>
          <p:cNvPr id="6" name="Vertical Text Placeholder 6">
            <a:extLst>
              <a:ext uri="{FF2B5EF4-FFF2-40B4-BE49-F238E27FC236}">
                <a16:creationId xmlns:a16="http://schemas.microsoft.com/office/drawing/2014/main" id="{A37B5862-8BFB-4B28-AEC7-108BF79FFAD7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0800000">
            <a:off x="160020" y="324522"/>
            <a:ext cx="281940" cy="5842598"/>
          </a:xfrm>
        </p:spPr>
        <p:txBody>
          <a:bodyPr vert="vert">
            <a:noAutofit/>
          </a:bodyPr>
          <a:lstStyle>
            <a:lvl1pPr marL="45720" indent="0">
              <a:buFontTx/>
              <a:buNone/>
              <a:defRPr sz="1000" spc="-20" baseline="0">
                <a:solidFill>
                  <a:schemeClr val="accent1"/>
                </a:solidFill>
                <a:latin typeface="+mj-lt"/>
              </a:defRPr>
            </a:lvl1pPr>
            <a:lvl2pPr marL="548640" indent="0">
              <a:buFontTx/>
              <a:buNone/>
              <a:defRPr sz="1000">
                <a:solidFill>
                  <a:schemeClr val="accent1"/>
                </a:solidFill>
              </a:defRPr>
            </a:lvl2pPr>
            <a:lvl3pPr marL="1033272" indent="0">
              <a:buFontTx/>
              <a:buNone/>
              <a:defRPr sz="1000">
                <a:solidFill>
                  <a:schemeClr val="accent1"/>
                </a:solidFill>
              </a:defRPr>
            </a:lvl3pPr>
            <a:lvl4pPr marL="1490472" indent="0">
              <a:buFontTx/>
              <a:buNone/>
              <a:defRPr sz="1000">
                <a:solidFill>
                  <a:schemeClr val="accent1"/>
                </a:solidFill>
              </a:defRPr>
            </a:lvl4pPr>
            <a:lvl5pPr marL="1947672" indent="0">
              <a:buFontTx/>
              <a:buNone/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DFFFC1-09C8-7E41-BB88-E9969AD0D6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D68649-ABE5-5B49-AF46-4C6EECF4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900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1232222" y="617538"/>
            <a:ext cx="1290975" cy="1268412"/>
          </a:xfrm>
          <a:prstGeom prst="ellipse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231488" y="2627888"/>
            <a:ext cx="9899245" cy="144720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99" b="0" i="0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54467" y="6440489"/>
            <a:ext cx="317583" cy="2857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50" b="1">
                <a:solidFill>
                  <a:srgbClr val="4E4D4D"/>
                </a:solidFill>
                <a:latin typeface="Arial Narrow" charset="0"/>
              </a:defRPr>
            </a:lvl1pPr>
          </a:lstStyle>
          <a:p>
            <a:fld id="{EFB51A30-15CA-344C-8A5C-EC3C7C72E970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41802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logos -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26304" y="188538"/>
            <a:ext cx="11042723" cy="6858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buFontTx/>
              <a:buNone/>
              <a:defRPr sz="1950" b="0" i="0">
                <a:solidFill>
                  <a:srgbClr val="4E4D4D"/>
                </a:solidFill>
                <a:latin typeface="Arial Black"/>
                <a:cs typeface="Arial Black"/>
              </a:defRPr>
            </a:lvl1pPr>
            <a:lvl2pPr marL="342917" indent="0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2pPr>
            <a:lvl3pPr marL="685834" indent="0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3pPr>
            <a:lvl4pPr marL="1028751" indent="0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4pPr>
            <a:lvl5pPr marL="1371668" indent="0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50970" y="1016505"/>
            <a:ext cx="11018057" cy="53326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200">
                <a:solidFill>
                  <a:srgbClr val="4E4D4D"/>
                </a:solidFill>
                <a:latin typeface="Arial Narrow"/>
                <a:cs typeface="Arial Narrow"/>
              </a:defRPr>
            </a:lvl1pPr>
            <a:lvl2pPr marL="342917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500">
                <a:solidFill>
                  <a:schemeClr val="tx1"/>
                </a:solidFill>
                <a:latin typeface="Arial Narrow"/>
                <a:cs typeface="Arial Narrow"/>
              </a:defRPr>
            </a:lvl2pPr>
            <a:lvl3pPr marL="685834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350">
                <a:solidFill>
                  <a:schemeClr val="tx1"/>
                </a:solidFill>
                <a:latin typeface="Arial Narrow"/>
                <a:cs typeface="Arial Narrow"/>
              </a:defRPr>
            </a:lvl3pPr>
            <a:lvl4pPr marL="1028751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  <a:latin typeface="Arial Narrow"/>
                <a:cs typeface="Arial Narrow"/>
              </a:defRPr>
            </a:lvl4pPr>
            <a:lvl5pPr marL="1371668" indent="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None/>
              <a:defRPr sz="1200">
                <a:solidFill>
                  <a:schemeClr val="tx1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54467" y="6455479"/>
            <a:ext cx="317583" cy="2857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50" b="1">
                <a:solidFill>
                  <a:srgbClr val="4E4D4D"/>
                </a:solidFill>
                <a:latin typeface="Arial Narrow" charset="0"/>
              </a:defRPr>
            </a:lvl1pPr>
          </a:lstStyle>
          <a:p>
            <a:fld id="{EFB51A30-15CA-344C-8A5C-EC3C7C72E970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5533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il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ED439-709D-4641-A72D-6A2EC275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0880" y="6525827"/>
            <a:ext cx="4974336" cy="365125"/>
          </a:xfrm>
        </p:spPr>
        <p:txBody>
          <a:bodyPr/>
          <a:lstStyle/>
          <a:p>
            <a:r>
              <a:rPr lang="en-US"/>
              <a:t>ADVANCE MEDIA NEW YORK MARKETING SOLUTIONS   |  </a:t>
            </a:r>
            <a:fld id="{A660FB17-85C2-E14F-9A80-B7A21ADF0701}" type="slidenum">
              <a:rPr lang="en-US" smtClean="0">
                <a:latin typeface="+mj-lt"/>
              </a:rPr>
              <a:pPr/>
              <a:t>‹#›</a:t>
            </a:fld>
            <a:endParaRPr lang="en-US">
              <a:latin typeface="+mj-lt"/>
            </a:endParaRPr>
          </a:p>
        </p:txBody>
      </p:sp>
      <p:sp>
        <p:nvSpPr>
          <p:cNvPr id="6" name="Vertical Text Placeholder 6">
            <a:extLst>
              <a:ext uri="{FF2B5EF4-FFF2-40B4-BE49-F238E27FC236}">
                <a16:creationId xmlns:a16="http://schemas.microsoft.com/office/drawing/2014/main" id="{A37B5862-8BFB-4B28-AEC7-108BF79FFAD7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0800000">
            <a:off x="160020" y="324522"/>
            <a:ext cx="281940" cy="5842598"/>
          </a:xfrm>
        </p:spPr>
        <p:txBody>
          <a:bodyPr vert="vert">
            <a:noAutofit/>
          </a:bodyPr>
          <a:lstStyle>
            <a:lvl1pPr marL="45720" indent="0">
              <a:buFontTx/>
              <a:buNone/>
              <a:defRPr sz="1000" spc="-20" baseline="0">
                <a:solidFill>
                  <a:schemeClr val="accent1"/>
                </a:solidFill>
                <a:latin typeface="+mj-lt"/>
              </a:defRPr>
            </a:lvl1pPr>
            <a:lvl2pPr marL="548640" indent="0">
              <a:buFontTx/>
              <a:buNone/>
              <a:defRPr sz="1000">
                <a:solidFill>
                  <a:schemeClr val="accent1"/>
                </a:solidFill>
              </a:defRPr>
            </a:lvl2pPr>
            <a:lvl3pPr marL="1033272" indent="0">
              <a:buFontTx/>
              <a:buNone/>
              <a:defRPr sz="1000">
                <a:solidFill>
                  <a:schemeClr val="accent1"/>
                </a:solidFill>
              </a:defRPr>
            </a:lvl3pPr>
            <a:lvl4pPr marL="1490472" indent="0">
              <a:buFontTx/>
              <a:buNone/>
              <a:defRPr sz="1000">
                <a:solidFill>
                  <a:schemeClr val="accent1"/>
                </a:solidFill>
              </a:defRPr>
            </a:lvl4pPr>
            <a:lvl5pPr marL="1947672" indent="0">
              <a:buFontTx/>
              <a:buNone/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DFFFC1-09C8-7E41-BB88-E9969AD0D6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D68649-ABE5-5B49-AF46-4C6EECF4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771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5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F762-C338-4CAD-A539-2E96F53E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FB494-FD86-4B56-B451-E0E9AE0AD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D7F1-8EDF-4481-833C-A83F9EA4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A56A3-20CB-4432-A902-36DB6A5F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C41BA-604B-4F36-B6C7-29E5D8F2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64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A168-DC65-4F27-A26C-83C4BFF6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553B0-BC0E-44EF-8961-5A8836E00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A28F94-8540-B847-B06F-340A6B4F74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CDA4D-B590-EF4B-85B3-D710BFB80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72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AC4F7-D85C-AB48-B09B-42598B3FD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5EBEE-04BF-724B-B6F6-66D6AD00C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7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l logos -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54466" y="6440489"/>
            <a:ext cx="317583" cy="2857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4E4D4D"/>
                </a:solidFill>
                <a:latin typeface="Arial Narrow" charset="0"/>
              </a:defRPr>
            </a:lvl1pPr>
          </a:lstStyle>
          <a:p>
            <a:fld id="{EFB51A30-15CA-344C-8A5C-EC3C7C72E970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6609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2712-9E1D-4A85-BBD5-39421C17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500B7-9EB8-4A68-BA58-3978FE52D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35D15-3DA5-405B-B4BF-1C0E35914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B47D0-3DA0-4DF1-ABF3-2C377902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76705-B577-4E17-8F09-BA3FA493B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FA7D1-410F-4DBA-B0A3-8C5B64F3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9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AE7D6-625D-4934-B8B4-60CD76CF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2FB8F-89AF-43B4-8B16-CD66C5AC4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E47C-3DD4-4E67-A52C-8430416CD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6A234-E0C5-4BB0-A8B3-B13C40AA4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542B9D-FD28-497B-9EC8-AB44F575B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4E9186-814D-48C5-A91D-8B0EE136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9DDC7-A534-4E9D-8386-579F1176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C6AC4-1BC9-4EF5-95D5-C9B5D0B5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2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845B-85CD-455B-967F-022A68B5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77C30E-078C-423E-B0B1-300F10A06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AA9ED-A683-4D4B-BB61-D9229179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1D3FF-0BB9-4758-863A-1878E69C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8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5B2998-6AAA-4EFE-BBEF-0817BED5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B0BCFC-FF77-42D9-9493-4295E905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16C0C-F7C1-42AE-A882-B2B4D1A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5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67E04-295F-4CF0-BDD2-8317799B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45461-EBE7-4B95-BFE6-040FB5F20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4C018-239D-4CDB-8642-FD69EC3AA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8186F-15F5-42A1-9E0A-30762A43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FEC3E-25A4-4282-9660-54E2D5CE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E2F6B-5EC4-42A3-946F-42BB6605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26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AF61-F413-4707-997A-869697E2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97F8F-A9B5-4B4A-8054-41B1D7657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EC929-5D17-4AF3-B59C-B038220D0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68B6C-528F-4D2E-B70C-4802E208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D23A3-8F2E-41DB-9366-AE8D128C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644AB-D70E-4A0D-9E14-7DFB68E6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02A3F-4F72-4B05-AD25-33E6EF51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1B417-2215-48D7-BE8C-846728AE3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B28C8-A82A-4AB4-AACC-2996F92134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9B48A-9043-48EB-BDD9-4BCC0B3155B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BE839-5B0D-4AA0-ADFA-7E9C1A077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726D8-65C4-4B92-8321-BEE17305C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AD3A6-E431-418F-8D79-120015F3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3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FB3B0-4C63-4B2F-8E4A-A2068697228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45B69-4F91-4598-92D8-276305D7B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5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93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</p:sldLayoutIdLst>
  <p:hf hdr="0" ftr="0" dt="0"/>
  <p:txStyles>
    <p:titleStyle>
      <a:lvl1pPr algn="l" defTabSz="456010" rtl="0" eaLnBrk="0" fontAlgn="base" hangingPunct="0">
        <a:spcBef>
          <a:spcPct val="0"/>
        </a:spcBef>
        <a:spcAft>
          <a:spcPct val="0"/>
        </a:spcAft>
        <a:defRPr sz="2775" kern="1200">
          <a:solidFill>
            <a:srgbClr val="FFFFFF"/>
          </a:solidFill>
          <a:latin typeface="Rockwell"/>
          <a:ea typeface="MS PGothic" pitchFamily="34" charset="-128"/>
          <a:cs typeface="Rockwell"/>
        </a:defRPr>
      </a:lvl1pPr>
      <a:lvl2pPr algn="l" defTabSz="456010" rtl="0" eaLnBrk="0" fontAlgn="base" hangingPunct="0">
        <a:spcBef>
          <a:spcPct val="0"/>
        </a:spcBef>
        <a:spcAft>
          <a:spcPct val="0"/>
        </a:spcAft>
        <a:defRPr sz="2775">
          <a:solidFill>
            <a:srgbClr val="FFFFFF"/>
          </a:solidFill>
          <a:latin typeface="Rockwell" charset="0"/>
          <a:ea typeface="MS PGothic" pitchFamily="34" charset="-128"/>
          <a:cs typeface="Rockwell" pitchFamily="1" charset="0"/>
        </a:defRPr>
      </a:lvl2pPr>
      <a:lvl3pPr algn="l" defTabSz="456010" rtl="0" eaLnBrk="0" fontAlgn="base" hangingPunct="0">
        <a:spcBef>
          <a:spcPct val="0"/>
        </a:spcBef>
        <a:spcAft>
          <a:spcPct val="0"/>
        </a:spcAft>
        <a:defRPr sz="2775">
          <a:solidFill>
            <a:srgbClr val="FFFFFF"/>
          </a:solidFill>
          <a:latin typeface="Rockwell" charset="0"/>
          <a:ea typeface="MS PGothic" pitchFamily="34" charset="-128"/>
          <a:cs typeface="Rockwell" pitchFamily="1" charset="0"/>
        </a:defRPr>
      </a:lvl3pPr>
      <a:lvl4pPr algn="l" defTabSz="456010" rtl="0" eaLnBrk="0" fontAlgn="base" hangingPunct="0">
        <a:spcBef>
          <a:spcPct val="0"/>
        </a:spcBef>
        <a:spcAft>
          <a:spcPct val="0"/>
        </a:spcAft>
        <a:defRPr sz="2775">
          <a:solidFill>
            <a:srgbClr val="FFFFFF"/>
          </a:solidFill>
          <a:latin typeface="Rockwell" charset="0"/>
          <a:ea typeface="MS PGothic" pitchFamily="34" charset="-128"/>
          <a:cs typeface="Rockwell" pitchFamily="1" charset="0"/>
        </a:defRPr>
      </a:lvl4pPr>
      <a:lvl5pPr algn="l" defTabSz="456010" rtl="0" eaLnBrk="0" fontAlgn="base" hangingPunct="0">
        <a:spcBef>
          <a:spcPct val="0"/>
        </a:spcBef>
        <a:spcAft>
          <a:spcPct val="0"/>
        </a:spcAft>
        <a:defRPr sz="2775">
          <a:solidFill>
            <a:srgbClr val="FFFFFF"/>
          </a:solidFill>
          <a:latin typeface="Rockwell" charset="0"/>
          <a:ea typeface="MS PGothic" pitchFamily="34" charset="-128"/>
          <a:cs typeface="Rockwell" pitchFamily="1" charset="0"/>
        </a:defRPr>
      </a:lvl5pPr>
      <a:lvl6pPr marL="457116" algn="l" defTabSz="457116" rtl="0" fontAlgn="base">
        <a:spcBef>
          <a:spcPct val="0"/>
        </a:spcBef>
        <a:spcAft>
          <a:spcPct val="0"/>
        </a:spcAft>
        <a:defRPr sz="2799">
          <a:solidFill>
            <a:srgbClr val="FFFFFF"/>
          </a:solidFill>
          <a:latin typeface="Rockwell" charset="0"/>
          <a:ea typeface="ＭＳ Ｐゴシック" charset="0"/>
        </a:defRPr>
      </a:lvl6pPr>
      <a:lvl7pPr marL="914231" algn="l" defTabSz="457116" rtl="0" fontAlgn="base">
        <a:spcBef>
          <a:spcPct val="0"/>
        </a:spcBef>
        <a:spcAft>
          <a:spcPct val="0"/>
        </a:spcAft>
        <a:defRPr sz="2799">
          <a:solidFill>
            <a:srgbClr val="FFFFFF"/>
          </a:solidFill>
          <a:latin typeface="Rockwell" charset="0"/>
          <a:ea typeface="ＭＳ Ｐゴシック" charset="0"/>
        </a:defRPr>
      </a:lvl7pPr>
      <a:lvl8pPr marL="1371347" algn="l" defTabSz="457116" rtl="0" fontAlgn="base">
        <a:spcBef>
          <a:spcPct val="0"/>
        </a:spcBef>
        <a:spcAft>
          <a:spcPct val="0"/>
        </a:spcAft>
        <a:defRPr sz="2799">
          <a:solidFill>
            <a:srgbClr val="FFFFFF"/>
          </a:solidFill>
          <a:latin typeface="Rockwell" charset="0"/>
          <a:ea typeface="ＭＳ Ｐゴシック" charset="0"/>
        </a:defRPr>
      </a:lvl8pPr>
      <a:lvl9pPr marL="1828463" algn="l" defTabSz="457116" rtl="0" fontAlgn="base">
        <a:spcBef>
          <a:spcPct val="0"/>
        </a:spcBef>
        <a:spcAft>
          <a:spcPct val="0"/>
        </a:spcAft>
        <a:defRPr sz="2799">
          <a:solidFill>
            <a:srgbClr val="FFFFFF"/>
          </a:solidFill>
          <a:latin typeface="Rockwell" charset="0"/>
          <a:ea typeface="ＭＳ Ｐゴシック" charset="0"/>
        </a:defRPr>
      </a:lvl9pPr>
    </p:titleStyle>
    <p:bodyStyle>
      <a:lvl1pPr marL="341710" indent="-341710" algn="l" defTabSz="4560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1760" indent="-284560" algn="l" defTabSz="4560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7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1810" indent="-227410" algn="l" defTabSz="4560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25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599010" indent="-227410" algn="l" defTabSz="4560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6210" indent="-227410" algn="l" defTabSz="4560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5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140" indent="-228557" algn="l" defTabSz="4571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55" indent="-228557" algn="l" defTabSz="4571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71" indent="-228557" algn="l" defTabSz="4571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87" indent="-228557" algn="l" defTabSz="4571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16" algn="l" defTabSz="45711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31" algn="l" defTabSz="45711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7" algn="l" defTabSz="45711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463" algn="l" defTabSz="45711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1" algn="l" defTabSz="45711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696" algn="l" defTabSz="45711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812" algn="l" defTabSz="45711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927" algn="l" defTabSz="45711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sales@masslive.com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middlesex.mass.edu/" TargetMode="External"/><Relationship Id="rId18" Type="http://schemas.openxmlformats.org/officeDocument/2006/relationships/hyperlink" Target="http://www.rcc.mass.edu/" TargetMode="External"/><Relationship Id="rId26" Type="http://schemas.openxmlformats.org/officeDocument/2006/relationships/hyperlink" Target="http://www.salemstate.edu/" TargetMode="External"/><Relationship Id="rId39" Type="http://schemas.openxmlformats.org/officeDocument/2006/relationships/image" Target="../media/image32.jpeg"/><Relationship Id="rId21" Type="http://schemas.openxmlformats.org/officeDocument/2006/relationships/hyperlink" Target="http://www.fitchburgstate.edu/" TargetMode="External"/><Relationship Id="rId34" Type="http://schemas.openxmlformats.org/officeDocument/2006/relationships/hyperlink" Target="http://www.uml.edu/" TargetMode="External"/><Relationship Id="rId7" Type="http://schemas.openxmlformats.org/officeDocument/2006/relationships/hyperlink" Target="https://www.bhcc.edu/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://www.necc.mass.edu/" TargetMode="External"/><Relationship Id="rId20" Type="http://schemas.openxmlformats.org/officeDocument/2006/relationships/hyperlink" Target="http://www.bridgew.edu/" TargetMode="External"/><Relationship Id="rId29" Type="http://schemas.openxmlformats.org/officeDocument/2006/relationships/hyperlink" Target="http://www.umassonline.net/" TargetMode="External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bristolcc.edu/" TargetMode="External"/><Relationship Id="rId11" Type="http://schemas.openxmlformats.org/officeDocument/2006/relationships/hyperlink" Target="http://www.massbay.edu/" TargetMode="External"/><Relationship Id="rId24" Type="http://schemas.openxmlformats.org/officeDocument/2006/relationships/hyperlink" Target="http://www.mcla.edu/" TargetMode="External"/><Relationship Id="rId32" Type="http://schemas.openxmlformats.org/officeDocument/2006/relationships/hyperlink" Target="http://www.umb.edu/" TargetMode="External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5" Type="http://schemas.openxmlformats.org/officeDocument/2006/relationships/hyperlink" Target="https://www.berkshirecc.edu/" TargetMode="External"/><Relationship Id="rId15" Type="http://schemas.openxmlformats.org/officeDocument/2006/relationships/hyperlink" Target="https://www.northshore.edu/index.html" TargetMode="External"/><Relationship Id="rId23" Type="http://schemas.openxmlformats.org/officeDocument/2006/relationships/hyperlink" Target="http://www.massart.edu/" TargetMode="External"/><Relationship Id="rId28" Type="http://schemas.openxmlformats.org/officeDocument/2006/relationships/hyperlink" Target="http://www.worcester.edu/" TargetMode="External"/><Relationship Id="rId36" Type="http://schemas.openxmlformats.org/officeDocument/2006/relationships/image" Target="../media/image29.png"/><Relationship Id="rId10" Type="http://schemas.openxmlformats.org/officeDocument/2006/relationships/hyperlink" Target="http://www.hcc.edu/" TargetMode="External"/><Relationship Id="rId19" Type="http://schemas.openxmlformats.org/officeDocument/2006/relationships/hyperlink" Target="http://www.stcc.edu/" TargetMode="External"/><Relationship Id="rId31" Type="http://schemas.openxmlformats.org/officeDocument/2006/relationships/hyperlink" Target="http://www.umass.edu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gcc.mass.edu/" TargetMode="External"/><Relationship Id="rId14" Type="http://schemas.openxmlformats.org/officeDocument/2006/relationships/hyperlink" Target="https://mwcc.edu/" TargetMode="External"/><Relationship Id="rId22" Type="http://schemas.openxmlformats.org/officeDocument/2006/relationships/hyperlink" Target="http://www.framingham.edu/" TargetMode="External"/><Relationship Id="rId27" Type="http://schemas.openxmlformats.org/officeDocument/2006/relationships/hyperlink" Target="http://www.westfield.ma.edu/" TargetMode="External"/><Relationship Id="rId30" Type="http://schemas.openxmlformats.org/officeDocument/2006/relationships/hyperlink" Target="http://www.massachusetts.edu/" TargetMode="External"/><Relationship Id="rId35" Type="http://schemas.openxmlformats.org/officeDocument/2006/relationships/hyperlink" Target="http://www.umassmed.edu/" TargetMode="External"/><Relationship Id="rId8" Type="http://schemas.openxmlformats.org/officeDocument/2006/relationships/hyperlink" Target="http://www.capecod.edu/" TargetMode="External"/><Relationship Id="rId3" Type="http://schemas.openxmlformats.org/officeDocument/2006/relationships/image" Target="../media/image7.emf"/><Relationship Id="rId12" Type="http://schemas.openxmlformats.org/officeDocument/2006/relationships/hyperlink" Target="http://www.massasoit.edu/" TargetMode="External"/><Relationship Id="rId17" Type="http://schemas.openxmlformats.org/officeDocument/2006/relationships/hyperlink" Target="http://www.qcc.edu/" TargetMode="External"/><Relationship Id="rId25" Type="http://schemas.openxmlformats.org/officeDocument/2006/relationships/hyperlink" Target="http://www.maritime.edu/" TargetMode="External"/><Relationship Id="rId33" Type="http://schemas.openxmlformats.org/officeDocument/2006/relationships/hyperlink" Target="http://www.umassd.edu/" TargetMode="External"/><Relationship Id="rId38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live.com/news/2020/07/clark-university-mount-holyoke-college-umass-boston-and-dartmouth-are-most-likely-to-perish-according-to-new-analysis.html" TargetMode="External"/><Relationship Id="rId3" Type="http://schemas.openxmlformats.org/officeDocument/2006/relationships/image" Target="../media/image7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hyperlink" Target="https://www.masslive.com/coronavirus/2021/03/becker-college-likely-closing-due-to-economic-impact-of-covid-pandemic-has-stopped-all-recruiting-activities.htm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hyperlink" Target="https://www.bostonglobe.com/2021/02/04/metro/black-latino-enrollment-plummets-massachusetts-community-colleges/?s_campaign=breakingnews:newslette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AEFF8-3C3F-3C42-8151-6AFD38962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C06259-815B-4F4F-A15C-A32E9FFCA87A}"/>
              </a:ext>
            </a:extLst>
          </p:cNvPr>
          <p:cNvSpPr/>
          <p:nvPr/>
        </p:nvSpPr>
        <p:spPr>
          <a:xfrm>
            <a:off x="6013629" y="3311518"/>
            <a:ext cx="224742" cy="287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2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FD085-D811-C345-AF94-C867584B9F15}"/>
              </a:ext>
            </a:extLst>
          </p:cNvPr>
          <p:cNvSpPr/>
          <p:nvPr/>
        </p:nvSpPr>
        <p:spPr>
          <a:xfrm>
            <a:off x="0" y="5733153"/>
            <a:ext cx="12192000" cy="1124847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FC3883-F474-C149-A428-87908CA7675F}"/>
              </a:ext>
            </a:extLst>
          </p:cNvPr>
          <p:cNvCxnSpPr>
            <a:cxnSpLocks/>
          </p:cNvCxnSpPr>
          <p:nvPr/>
        </p:nvCxnSpPr>
        <p:spPr>
          <a:xfrm>
            <a:off x="0" y="19075"/>
            <a:ext cx="12192000" cy="0"/>
          </a:xfrm>
          <a:prstGeom prst="line">
            <a:avLst/>
          </a:prstGeom>
          <a:ln w="57150"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5DD4D01-94D6-274D-9F1F-A41227C91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7137"/>
            <a:ext cx="4816829" cy="2960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9ABF97-4281-674D-9518-3D9A204C29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214"/>
          <a:stretch/>
        </p:blipFill>
        <p:spPr>
          <a:xfrm>
            <a:off x="8048730" y="2800887"/>
            <a:ext cx="4143270" cy="2932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5BA4CE-39E0-3D40-8AAE-63FD7E4323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98"/>
          <a:stretch/>
        </p:blipFill>
        <p:spPr>
          <a:xfrm>
            <a:off x="4194772" y="2791481"/>
            <a:ext cx="4053261" cy="294166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A901BEF-631F-714F-8C70-AE9400CA68E2}"/>
              </a:ext>
            </a:extLst>
          </p:cNvPr>
          <p:cNvSpPr txBox="1">
            <a:spLocks/>
          </p:cNvSpPr>
          <p:nvPr/>
        </p:nvSpPr>
        <p:spPr>
          <a:xfrm>
            <a:off x="2078686" y="6125391"/>
            <a:ext cx="9275113" cy="512931"/>
          </a:xfrm>
          <a:prstGeom prst="rect">
            <a:avLst/>
          </a:prstGeom>
        </p:spPr>
        <p:txBody>
          <a:bodyPr vert="horz" lIns="60260" tIns="30131" rIns="60260" bIns="3013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7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96" b="1" dirty="0">
                <a:solidFill>
                  <a:prstClr val="white"/>
                </a:solidFill>
                <a:latin typeface="BentonSans" charset="0"/>
                <a:ea typeface="BentonSans" charset="0"/>
                <a:cs typeface="BentonSans" charset="0"/>
              </a:rPr>
              <a:t>Higher Ed Insights</a:t>
            </a:r>
            <a:endParaRPr kumimoji="0" lang="en-US" sz="379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ntonSans" charset="0"/>
              <a:ea typeface="BentonSans" charset="0"/>
              <a:cs typeface="Benton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924" y="5908909"/>
            <a:ext cx="2558536" cy="894886"/>
          </a:xfrm>
          <a:prstGeom prst="rect">
            <a:avLst/>
          </a:prstGeom>
          <a:noFill/>
        </p:spPr>
        <p:txBody>
          <a:bodyPr wrap="square" lIns="67398" tIns="33699" rIns="67398" bIns="3369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ntonSans" panose="02000503000000020004" pitchFamily="2" charset="77"/>
                <a:ea typeface="Helvetica" charset="0"/>
                <a:cs typeface="Helvetica" charset="0"/>
              </a:rPr>
              <a:t>Byron Z. Jones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ntonSans" panose="02000503000000020004" pitchFamily="2" charset="77"/>
                <a:ea typeface="Helvetica" charset="0"/>
                <a:cs typeface="Helvetica" charset="0"/>
              </a:rPr>
              <a:t>Digital Media Strategist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ntonSans" panose="02000503000000020004" pitchFamily="2" charset="77"/>
                <a:ea typeface="Helvetica" charset="0"/>
                <a:cs typeface="Helvetica" charset="0"/>
              </a:rPr>
              <a:t>413.478.7345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ntonSans" panose="02000503000000020004" pitchFamily="2" charset="77"/>
                <a:ea typeface="Helvetica" charset="0"/>
                <a:cs typeface="Helvetica" charset="0"/>
              </a:rPr>
              <a:t>Bjones@masslive.com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ntonSans" panose="02000503000000020004" pitchFamily="2" charset="77"/>
              <a:ea typeface="Helvetica" charset="0"/>
              <a:cs typeface="Helvetica" charset="0"/>
              <a:hlinkClick r:id="rId6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7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2249A-F2CA-5C42-BB1B-B55A156DB233}"/>
              </a:ext>
            </a:extLst>
          </p:cNvPr>
          <p:cNvSpPr txBox="1"/>
          <p:nvPr/>
        </p:nvSpPr>
        <p:spPr>
          <a:xfrm>
            <a:off x="8742749" y="1867823"/>
            <a:ext cx="18473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DFEC35-7D74-5144-86CB-C0FF894F5142}"/>
              </a:ext>
            </a:extLst>
          </p:cNvPr>
          <p:cNvCxnSpPr>
            <a:cxnSpLocks/>
          </p:cNvCxnSpPr>
          <p:nvPr/>
        </p:nvCxnSpPr>
        <p:spPr>
          <a:xfrm>
            <a:off x="0" y="2800887"/>
            <a:ext cx="12192000" cy="0"/>
          </a:xfrm>
          <a:prstGeom prst="line">
            <a:avLst/>
          </a:prstGeom>
          <a:ln w="57150"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3DC9247-8BD9-3041-BAF7-8F4513800A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0" t="15140" r="22144" b="18656"/>
          <a:stretch/>
        </p:blipFill>
        <p:spPr>
          <a:xfrm>
            <a:off x="4462715" y="411312"/>
            <a:ext cx="3101828" cy="19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0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B16F4-4AB3-45A3-97F5-5CD3E039E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39" y="2217802"/>
            <a:ext cx="5858161" cy="2269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C96EC-3EF3-43D4-9023-4BD8CC7E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7802"/>
            <a:ext cx="5949244" cy="2297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59D86-1EAB-4740-965D-578253CF0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39" y="4575512"/>
            <a:ext cx="5858161" cy="222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2D161E-D930-48D6-ADFD-E7B8D5118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15472"/>
            <a:ext cx="6096000" cy="2342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F146C4-DCD2-48D5-AB4C-828DB3959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6355" y="0"/>
            <a:ext cx="1725645" cy="20484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8D164-F328-4CBE-9D9D-5E39ED904F2C}"/>
              </a:ext>
            </a:extLst>
          </p:cNvPr>
          <p:cNvSpPr txBox="1"/>
          <p:nvPr/>
        </p:nvSpPr>
        <p:spPr>
          <a:xfrm>
            <a:off x="237839" y="145637"/>
            <a:ext cx="85789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212529"/>
                </a:solidFill>
                <a:effectLst/>
                <a:latin typeface="Poppins"/>
              </a:rPr>
              <a:t>Massachusetts Catholic Colleges</a:t>
            </a:r>
          </a:p>
          <a:p>
            <a:pPr algn="l"/>
            <a:r>
              <a:rPr lang="en-US" sz="2800" b="0" i="0" cap="all" dirty="0">
                <a:solidFill>
                  <a:srgbClr val="868E96"/>
                </a:solidFill>
                <a:effectLst/>
                <a:latin typeface="Poppins"/>
              </a:rPr>
              <a:t>LIST OF CATHOLIC COLLEGES AND UNIVERSITIES IN MASSACHUSETT</a:t>
            </a:r>
          </a:p>
        </p:txBody>
      </p:sp>
    </p:spTree>
    <p:extLst>
      <p:ext uri="{BB962C8B-B14F-4D97-AF65-F5344CB8AC3E}">
        <p14:creationId xmlns:p14="http://schemas.microsoft.com/office/powerpoint/2010/main" val="2216853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A34672-2B9D-4B36-9A37-A5E9573596BE}"/>
              </a:ext>
            </a:extLst>
          </p:cNvPr>
          <p:cNvSpPr txBox="1"/>
          <p:nvPr/>
        </p:nvSpPr>
        <p:spPr>
          <a:xfrm>
            <a:off x="-1" y="0"/>
            <a:ext cx="3685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Montage Video Higher 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643E71-AC78-49DA-A674-A0D847D9E4DD}"/>
              </a:ext>
            </a:extLst>
          </p:cNvPr>
          <p:cNvCxnSpPr>
            <a:cxnSpLocks/>
          </p:cNvCxnSpPr>
          <p:nvPr/>
        </p:nvCxnSpPr>
        <p:spPr>
          <a:xfrm>
            <a:off x="464987" y="680544"/>
            <a:ext cx="2907095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17" name="Elms Closer To Home Montage Video">
            <a:hlinkClick r:id="" action="ppaction://media"/>
            <a:extLst>
              <a:ext uri="{FF2B5EF4-FFF2-40B4-BE49-F238E27FC236}">
                <a16:creationId xmlns:a16="http://schemas.microsoft.com/office/drawing/2014/main" id="{AE9664C8-6E87-4B98-BF82-C4CE4D764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785" y="1679770"/>
            <a:ext cx="5184222" cy="2916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64BB43-068A-442F-BB50-9E22C3DE3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47" y="5934670"/>
            <a:ext cx="1821453" cy="9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74A75D90-2A2D-B641-BF14-DF6D6D6A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022" y="6182395"/>
            <a:ext cx="1003902" cy="584482"/>
          </a:xfrm>
          <a:prstGeom prst="rect">
            <a:avLst/>
          </a:prstGeom>
        </p:spPr>
      </p:pic>
      <p:sp>
        <p:nvSpPr>
          <p:cNvPr id="6" name="AutoShape 2" descr="Image result for massachusetts college logos">
            <a:extLst>
              <a:ext uri="{FF2B5EF4-FFF2-40B4-BE49-F238E27FC236}">
                <a16:creationId xmlns:a16="http://schemas.microsoft.com/office/drawing/2014/main" id="{41255A00-DB20-4A9A-8510-DB429C238B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36005B-168B-4BD3-A4EC-0356DE782AE6}"/>
              </a:ext>
            </a:extLst>
          </p:cNvPr>
          <p:cNvSpPr txBox="1"/>
          <p:nvPr/>
        </p:nvSpPr>
        <p:spPr>
          <a:xfrm>
            <a:off x="213299" y="190417"/>
            <a:ext cx="60975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69">
            <a:extLst>
              <a:ext uri="{FF2B5EF4-FFF2-40B4-BE49-F238E27FC236}">
                <a16:creationId xmlns:a16="http://schemas.microsoft.com/office/drawing/2014/main" id="{EB7D11C6-C6B0-4474-9D6C-DF3F266CF9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718" y="7074"/>
            <a:ext cx="8442121" cy="684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803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9780AE-F787-4762-BA09-E3482C3CA35A}"/>
              </a:ext>
            </a:extLst>
          </p:cNvPr>
          <p:cNvSpPr txBox="1"/>
          <p:nvPr/>
        </p:nvSpPr>
        <p:spPr>
          <a:xfrm>
            <a:off x="301976" y="682533"/>
            <a:ext cx="285225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00205B"/>
                </a:solidFill>
                <a:effectLst/>
                <a:latin typeface="Roboto Condensed"/>
              </a:rPr>
              <a:t>Community Colleges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5"/>
              </a:rPr>
              <a:t>Berkshire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Pittsfield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6"/>
              </a:rPr>
              <a:t>Bristol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Fall River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7"/>
              </a:rPr>
              <a:t>Bunker Hill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Boston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8"/>
              </a:rPr>
              <a:t>Cape Cod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West Barnstable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9"/>
              </a:rPr>
              <a:t>Greenfield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Greenfield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0"/>
              </a:rPr>
              <a:t>Holyoke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Holyoke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1"/>
              </a:rPr>
              <a:t>Massachusetts Bay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Wellesley Hills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2"/>
              </a:rPr>
              <a:t>Massasoit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Brockton/Canton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3"/>
              </a:rPr>
              <a:t>Middlesex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Bedford/Lowell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4"/>
              </a:rPr>
              <a:t>Mount Wachusett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Gardner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5"/>
              </a:rPr>
              <a:t>North Shore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Danvers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6"/>
              </a:rPr>
              <a:t>Northern Essex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Haverhill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 err="1">
                <a:solidFill>
                  <a:srgbClr val="009CDE"/>
                </a:solidFill>
                <a:effectLst/>
                <a:latin typeface="inherit"/>
                <a:hlinkClick r:id="rId17"/>
              </a:rPr>
              <a:t>Quinsigamond</a:t>
            </a: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7"/>
              </a:rPr>
              <a:t>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Worcester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8"/>
              </a:rPr>
              <a:t>Roxbury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Roxbury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19"/>
              </a:rPr>
              <a:t>Springfield Technical Community College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Springfield</a:t>
            </a:r>
            <a:endParaRPr lang="en-US" sz="2000" b="0" i="0" dirty="0">
              <a:solidFill>
                <a:srgbClr val="000000"/>
              </a:solidFill>
              <a:effectLst/>
              <a:latin typeface="inheri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F2D797-AC0E-47BC-A5C0-B5B3A9D06FDE}"/>
              </a:ext>
            </a:extLst>
          </p:cNvPr>
          <p:cNvSpPr txBox="1"/>
          <p:nvPr/>
        </p:nvSpPr>
        <p:spPr>
          <a:xfrm>
            <a:off x="3830556" y="713768"/>
            <a:ext cx="33886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00205B"/>
                </a:solidFill>
                <a:effectLst/>
                <a:latin typeface="Roboto Condensed"/>
              </a:rPr>
              <a:t>State Universities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0"/>
              </a:rPr>
              <a:t>Bridgewater State University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Bridgewater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1"/>
              </a:rPr>
              <a:t>Fitchburg State University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Fitchburg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2"/>
              </a:rPr>
              <a:t>Framingham State University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Framingham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3"/>
              </a:rPr>
              <a:t>Massachusetts College of Art and Design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Boston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4"/>
              </a:rPr>
              <a:t>Massachusetts College of Liberal Arts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North Adams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5"/>
              </a:rPr>
              <a:t>Massachusetts Maritime Academy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Buzzards Bay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6"/>
              </a:rPr>
              <a:t>Salem State University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Salem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7"/>
              </a:rPr>
              <a:t>Westfield State University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Westfield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8"/>
              </a:rPr>
              <a:t>Worcester State University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inherit"/>
              </a:rPr>
              <a:t>, Worcester</a:t>
            </a:r>
          </a:p>
          <a:p>
            <a:pPr algn="l"/>
            <a:endParaRPr lang="en-US" sz="1200" b="1" i="0" dirty="0">
              <a:solidFill>
                <a:srgbClr val="00205B"/>
              </a:solidFill>
              <a:effectLst/>
              <a:latin typeface="Roboto Condensed"/>
            </a:endParaRPr>
          </a:p>
          <a:p>
            <a:pPr algn="l"/>
            <a:r>
              <a:rPr lang="en-US" sz="1200" b="1" i="0" dirty="0">
                <a:solidFill>
                  <a:srgbClr val="00205B"/>
                </a:solidFill>
                <a:effectLst/>
                <a:latin typeface="Roboto Condensed"/>
              </a:rPr>
              <a:t>University of Massachusetts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 err="1">
                <a:solidFill>
                  <a:srgbClr val="009CDE"/>
                </a:solidFill>
                <a:effectLst/>
                <a:latin typeface="inherit"/>
                <a:hlinkClick r:id="rId29"/>
              </a:rPr>
              <a:t>Umass</a:t>
            </a: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29"/>
              </a:rPr>
              <a:t> Online</a:t>
            </a:r>
            <a:endParaRPr lang="en-US" sz="1200" b="0" i="0" dirty="0">
              <a:solidFill>
                <a:srgbClr val="000000"/>
              </a:solidFill>
              <a:effectLst/>
              <a:latin typeface="inherit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30"/>
              </a:rPr>
              <a:t>University of Massachusetts System Office</a:t>
            </a:r>
            <a:endParaRPr lang="en-US" sz="1200" b="0" i="0" dirty="0">
              <a:solidFill>
                <a:srgbClr val="000000"/>
              </a:solidFill>
              <a:effectLst/>
              <a:latin typeface="inherit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31"/>
              </a:rPr>
              <a:t>University of Massachusetts Amherst</a:t>
            </a:r>
            <a:endParaRPr lang="en-US" sz="1200" b="0" i="0" dirty="0">
              <a:solidFill>
                <a:srgbClr val="000000"/>
              </a:solidFill>
              <a:effectLst/>
              <a:latin typeface="inherit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32"/>
              </a:rPr>
              <a:t>University of Massachusetts Boston</a:t>
            </a:r>
            <a:endParaRPr lang="en-US" sz="1200" b="0" i="0" dirty="0">
              <a:solidFill>
                <a:srgbClr val="000000"/>
              </a:solidFill>
              <a:effectLst/>
              <a:latin typeface="inherit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33"/>
              </a:rPr>
              <a:t>University of Massachusetts Dartmouth</a:t>
            </a:r>
            <a:endParaRPr lang="en-US" sz="1200" b="0" i="0" dirty="0">
              <a:solidFill>
                <a:srgbClr val="000000"/>
              </a:solidFill>
              <a:effectLst/>
              <a:latin typeface="inherit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34"/>
              </a:rPr>
              <a:t>University of Massachusetts Lowell</a:t>
            </a:r>
            <a:endParaRPr lang="en-US" sz="1200" b="0" i="0" dirty="0">
              <a:solidFill>
                <a:srgbClr val="000000"/>
              </a:solidFill>
              <a:effectLst/>
              <a:latin typeface="inherit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9CDE"/>
                </a:solidFill>
                <a:effectLst/>
                <a:latin typeface="inherit"/>
                <a:hlinkClick r:id="rId35"/>
              </a:rPr>
              <a:t>University of Massachusetts Medical School</a:t>
            </a:r>
            <a:endParaRPr lang="en-US" sz="1200" b="0" i="0" dirty="0">
              <a:solidFill>
                <a:srgbClr val="000000"/>
              </a:solidFill>
              <a:effectLst/>
              <a:latin typeface="inheri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3730FC-DF62-4616-9F3A-4B5ECC8E3FAB}"/>
              </a:ext>
            </a:extLst>
          </p:cNvPr>
          <p:cNvSpPr txBox="1"/>
          <p:nvPr/>
        </p:nvSpPr>
        <p:spPr>
          <a:xfrm>
            <a:off x="296490" y="16414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205B"/>
                </a:solidFill>
                <a:effectLst/>
                <a:latin typeface="Roboto"/>
              </a:rPr>
              <a:t>Public Higher Education Campuses</a:t>
            </a:r>
          </a:p>
        </p:txBody>
      </p:sp>
      <p:pic>
        <p:nvPicPr>
          <p:cNvPr id="1031" name="Picture 7" descr="Academics | Berkshire Community College">
            <a:extLst>
              <a:ext uri="{FF2B5EF4-FFF2-40B4-BE49-F238E27FC236}">
                <a16:creationId xmlns:a16="http://schemas.microsoft.com/office/drawing/2014/main" id="{CF4C80E0-2F6D-4FFF-AF52-44E5EF019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99" y="6182395"/>
            <a:ext cx="2352027" cy="49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Members – CCCOER">
            <a:extLst>
              <a:ext uri="{FF2B5EF4-FFF2-40B4-BE49-F238E27FC236}">
                <a16:creationId xmlns:a16="http://schemas.microsoft.com/office/drawing/2014/main" id="{30A8EB15-6183-4849-9A62-2309D5B0D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83" y="5585540"/>
            <a:ext cx="1258311" cy="125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Bunker Hill Community College Partners with BEST Hospitality Training | MII  Project">
            <a:extLst>
              <a:ext uri="{FF2B5EF4-FFF2-40B4-BE49-F238E27FC236}">
                <a16:creationId xmlns:a16="http://schemas.microsoft.com/office/drawing/2014/main" id="{FFA0631D-D384-46A3-BDBF-BEF89C83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06" y="5711768"/>
            <a:ext cx="1981145" cy="113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University Logos | Fitchburg State University">
            <a:extLst>
              <a:ext uri="{FF2B5EF4-FFF2-40B4-BE49-F238E27FC236}">
                <a16:creationId xmlns:a16="http://schemas.microsoft.com/office/drawing/2014/main" id="{2ED8C418-746E-4E40-A94E-7C79428A4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01" y="5839183"/>
            <a:ext cx="1311791" cy="74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2020 Commencement Lawn Signs | Westfield State University">
            <a:extLst>
              <a:ext uri="{FF2B5EF4-FFF2-40B4-BE49-F238E27FC236}">
                <a16:creationId xmlns:a16="http://schemas.microsoft.com/office/drawing/2014/main" id="{812DE19B-C0CA-494A-A7E5-7B020CF8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59" y="4916715"/>
            <a:ext cx="1694120" cy="9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Logos | Quinsigamond Community College (QCC)">
            <a:extLst>
              <a:ext uri="{FF2B5EF4-FFF2-40B4-BE49-F238E27FC236}">
                <a16:creationId xmlns:a16="http://schemas.microsoft.com/office/drawing/2014/main" id="{700AE306-0F72-4442-8C33-CB3E77AD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94" y="5027196"/>
            <a:ext cx="2730589" cy="9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98B23C-EE18-4291-86E5-9ECBA18E4870}"/>
              </a:ext>
            </a:extLst>
          </p:cNvPr>
          <p:cNvSpPr txBox="1"/>
          <p:nvPr/>
        </p:nvSpPr>
        <p:spPr>
          <a:xfrm>
            <a:off x="1" y="453006"/>
            <a:ext cx="9579996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Higher Ed Impression Estimates	</a:t>
            </a:r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4B29BE-E51C-4934-AB89-F47B9F4F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47" y="5934670"/>
            <a:ext cx="1821453" cy="993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C8644A-FAD9-465A-A05C-815001D51668}"/>
              </a:ext>
            </a:extLst>
          </p:cNvPr>
          <p:cNvSpPr txBox="1"/>
          <p:nvPr/>
        </p:nvSpPr>
        <p:spPr>
          <a:xfrm>
            <a:off x="92100" y="1207910"/>
            <a:ext cx="986855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Mass Education Intent</a:t>
            </a:r>
          </a:p>
          <a:p>
            <a:endParaRPr lang="en-US" dirty="0"/>
          </a:p>
          <a:p>
            <a:r>
              <a:rPr lang="en-US" dirty="0"/>
              <a:t>3064 African American – 2.08 million</a:t>
            </a:r>
          </a:p>
          <a:p>
            <a:r>
              <a:rPr lang="en-US" dirty="0"/>
              <a:t>c0834 Spanish Language Speakers – 2.16 million</a:t>
            </a:r>
          </a:p>
          <a:p>
            <a:r>
              <a:rPr lang="en-US" dirty="0"/>
              <a:t>3065 Hispanic – 2.22 million</a:t>
            </a:r>
          </a:p>
          <a:p>
            <a:r>
              <a:rPr lang="en-US" dirty="0"/>
              <a:t>c0257 Hispanic parents – 1.98 million</a:t>
            </a:r>
          </a:p>
          <a:p>
            <a:r>
              <a:rPr lang="en-US" dirty="0"/>
              <a:t>c0220 Higher Education Intent/Interest – 2.34 million</a:t>
            </a:r>
          </a:p>
          <a:p>
            <a:r>
              <a:rPr lang="en-US" dirty="0"/>
              <a:t>c0568 college grads interested in grad school – 1.53 million</a:t>
            </a:r>
          </a:p>
          <a:p>
            <a:r>
              <a:rPr lang="en-US" dirty="0"/>
              <a:t>6353 age 18-24, high school grad or some college, not a college graduate of any level – 508,000 impressions</a:t>
            </a:r>
          </a:p>
          <a:p>
            <a:r>
              <a:rPr lang="en-US" dirty="0"/>
              <a:t>c3132 high school or associates or bachelor’s, no master’s or higher – 2.09 million</a:t>
            </a:r>
          </a:p>
          <a:p>
            <a:r>
              <a:rPr lang="en-US" dirty="0"/>
              <a:t>c0473 parent of teenager, or teenager – 2.26 million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897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4B29BE-E51C-4934-AB89-F47B9F4F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47" y="5934670"/>
            <a:ext cx="1821453" cy="9935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4BCDD9-CCF8-4FFE-87C1-8729216440AC}"/>
              </a:ext>
            </a:extLst>
          </p:cNvPr>
          <p:cNvGrpSpPr/>
          <p:nvPr/>
        </p:nvGrpSpPr>
        <p:grpSpPr>
          <a:xfrm>
            <a:off x="0" y="427838"/>
            <a:ext cx="5259897" cy="6430161"/>
            <a:chOff x="0" y="-19243"/>
            <a:chExt cx="5329329" cy="68149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AAC432C-2C77-4B0E-AF6C-CC127619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358252"/>
              <a:ext cx="3485840" cy="21414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93DFBD-C3F2-436C-A937-C2D263425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499747"/>
              <a:ext cx="3500940" cy="2296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100544-3A1F-4AD3-9675-627C0D1C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9243"/>
              <a:ext cx="5329329" cy="237749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2C3F4E7-4A77-4765-9A11-6AE1F94B9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486"/>
            <a:ext cx="6304506" cy="438325"/>
          </a:xfrm>
          <a:prstGeom prst="rect">
            <a:avLst/>
          </a:prstGeom>
        </p:spPr>
      </p:pic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C20165C4-B9FC-4522-81AE-66732A99A6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09889"/>
              </p:ext>
            </p:extLst>
          </p:nvPr>
        </p:nvGraphicFramePr>
        <p:xfrm>
          <a:off x="7497357" y="427838"/>
          <a:ext cx="41862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5829078" imgH="7543404" progId="AcroExch.Document.DC">
                  <p:embed/>
                </p:oleObj>
              </mc:Choice>
              <mc:Fallback>
                <p:oleObj name="Acrobat Document" r:id="rId7" imgW="5829078" imgH="7543404" progId="AcroExch.Document.DC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2AA41395-2811-40CF-B8D3-109007AC4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97357" y="427838"/>
                        <a:ext cx="41862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F4623878-893A-407B-8EAE-11EDAB430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1314" y="2902591"/>
            <a:ext cx="1546660" cy="37268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6644B0-2A18-4621-AA0F-CCA5037072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7974" y="2902591"/>
            <a:ext cx="1359634" cy="37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471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69">
            <a:extLst>
              <a:ext uri="{FF2B5EF4-FFF2-40B4-BE49-F238E27FC236}">
                <a16:creationId xmlns:a16="http://schemas.microsoft.com/office/drawing/2014/main" id="{EB7D11C6-C6B0-4474-9D6C-DF3F266CF9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558" y="0"/>
            <a:ext cx="74354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803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A75D90-2A2D-B641-BF14-DF6D6D6AD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022" y="6182395"/>
            <a:ext cx="1003902" cy="584482"/>
          </a:xfrm>
          <a:prstGeom prst="rect">
            <a:avLst/>
          </a:prstGeom>
        </p:spPr>
      </p:pic>
      <p:sp>
        <p:nvSpPr>
          <p:cNvPr id="6" name="AutoShape 2" descr="Image result for massachusetts college logos">
            <a:extLst>
              <a:ext uri="{FF2B5EF4-FFF2-40B4-BE49-F238E27FC236}">
                <a16:creationId xmlns:a16="http://schemas.microsoft.com/office/drawing/2014/main" id="{41255A00-DB20-4A9A-8510-DB429C238B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89D1B0-486F-4270-8BF1-D1110DB6F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3" y="3429000"/>
            <a:ext cx="5365337" cy="320013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C36005B-168B-4BD3-A4EC-0356DE782AE6}"/>
              </a:ext>
            </a:extLst>
          </p:cNvPr>
          <p:cNvSpPr txBox="1"/>
          <p:nvPr/>
        </p:nvSpPr>
        <p:spPr>
          <a:xfrm>
            <a:off x="213299" y="190417"/>
            <a:ext cx="609755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 are more than </a:t>
            </a:r>
            <a:r>
              <a:rPr lang="en-US" sz="1600" b="1" dirty="0"/>
              <a:t>250 colleges and universities in New England</a:t>
            </a:r>
            <a:r>
              <a:rPr lang="en-US" sz="1600" dirty="0"/>
              <a:t>, ranging from schools of theology, business, and art to doctoral universities with the highest research activity in the nation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 are </a:t>
            </a:r>
            <a:r>
              <a:rPr lang="en-US" sz="1600" b="1" dirty="0"/>
              <a:t>82 four-year colleges </a:t>
            </a:r>
            <a:r>
              <a:rPr lang="en-US" sz="1600" dirty="0"/>
              <a:t>and universities in Massachusetts enrolling 396,400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Boston is the location for </a:t>
            </a:r>
            <a:r>
              <a:rPr lang="en-US" sz="1600" b="1" dirty="0"/>
              <a:t>35 colleges, universities, and community colleges.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 are </a:t>
            </a:r>
            <a:r>
              <a:rPr lang="en-US" sz="1600" b="1" dirty="0"/>
              <a:t>68 private colleges and universities</a:t>
            </a:r>
            <a:r>
              <a:rPr lang="en-US" sz="1600" dirty="0"/>
              <a:t> in Massachusetts.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1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74A75D90-2A2D-B641-BF14-DF6D6D6A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022" y="6182395"/>
            <a:ext cx="1003902" cy="584482"/>
          </a:xfrm>
          <a:prstGeom prst="rect">
            <a:avLst/>
          </a:prstGeom>
        </p:spPr>
      </p:pic>
      <p:sp>
        <p:nvSpPr>
          <p:cNvPr id="6" name="AutoShape 2" descr="Image result for massachusetts college logos">
            <a:extLst>
              <a:ext uri="{FF2B5EF4-FFF2-40B4-BE49-F238E27FC236}">
                <a16:creationId xmlns:a16="http://schemas.microsoft.com/office/drawing/2014/main" id="{41255A00-DB20-4A9A-8510-DB429C238B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89D1B0-486F-4270-8BF1-D1110DB6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11" y="3276600"/>
            <a:ext cx="5720913" cy="341222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C36005B-168B-4BD3-A4EC-0356DE782AE6}"/>
              </a:ext>
            </a:extLst>
          </p:cNvPr>
          <p:cNvSpPr txBox="1"/>
          <p:nvPr/>
        </p:nvSpPr>
        <p:spPr>
          <a:xfrm>
            <a:off x="213299" y="190417"/>
            <a:ext cx="60975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69">
            <a:extLst>
              <a:ext uri="{FF2B5EF4-FFF2-40B4-BE49-F238E27FC236}">
                <a16:creationId xmlns:a16="http://schemas.microsoft.com/office/drawing/2014/main" id="{EB7D11C6-C6B0-4474-9D6C-DF3F266CF9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707" y="0"/>
            <a:ext cx="9310293" cy="684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803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C323F-FA17-4A1E-BE0A-5E1A9675FB8D}"/>
              </a:ext>
            </a:extLst>
          </p:cNvPr>
          <p:cNvSpPr txBox="1"/>
          <p:nvPr/>
        </p:nvSpPr>
        <p:spPr>
          <a:xfrm>
            <a:off x="124438" y="230030"/>
            <a:ext cx="61239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 final word is that, overall, college enrollments </a:t>
            </a:r>
            <a:r>
              <a:rPr lang="en-US" sz="1600" b="1" dirty="0"/>
              <a:t>declined 2.5 percent this past fall</a:t>
            </a:r>
            <a:r>
              <a:rPr lang="en-US" sz="1600" dirty="0"/>
              <a:t>. This is twice the rate of decline reported in fall 2019. Higher education </a:t>
            </a:r>
            <a:r>
              <a:rPr lang="en-US" sz="1600" b="1" dirty="0"/>
              <a:t>lost about 400,000 students this fall.</a:t>
            </a:r>
          </a:p>
          <a:p>
            <a:endParaRPr lang="en-US" sz="1600" dirty="0"/>
          </a:p>
          <a:p>
            <a:r>
              <a:rPr lang="en-US" sz="1600" b="1" dirty="0"/>
              <a:t>Community college enrollment </a:t>
            </a:r>
            <a:r>
              <a:rPr lang="en-US" sz="1600" dirty="0"/>
              <a:t>saw the sharpest declines, and freshman enrollment is </a:t>
            </a:r>
            <a:r>
              <a:rPr lang="en-US" sz="1600" b="1" dirty="0"/>
              <a:t>down 13.1 percent</a:t>
            </a:r>
            <a:r>
              <a:rPr lang="en-US" sz="1600" dirty="0"/>
              <a:t>, about steady with the previous report. Community college enrollment is down 10.1 percent, up from the 9.5 percent decline in the last report. Public colleges over all lost 4 percent of their enrollment, a concerning fact given public institutions enroll seven out of 10 students.</a:t>
            </a:r>
          </a:p>
        </p:txBody>
      </p:sp>
    </p:spTree>
    <p:extLst>
      <p:ext uri="{BB962C8B-B14F-4D97-AF65-F5344CB8AC3E}">
        <p14:creationId xmlns:p14="http://schemas.microsoft.com/office/powerpoint/2010/main" val="37178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74A75D90-2A2D-B641-BF14-DF6D6D6A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022" y="6182395"/>
            <a:ext cx="1003902" cy="584482"/>
          </a:xfrm>
          <a:prstGeom prst="rect">
            <a:avLst/>
          </a:prstGeom>
        </p:spPr>
      </p:pic>
      <p:sp>
        <p:nvSpPr>
          <p:cNvPr id="6" name="AutoShape 2" descr="Image result for massachusetts college logos">
            <a:extLst>
              <a:ext uri="{FF2B5EF4-FFF2-40B4-BE49-F238E27FC236}">
                <a16:creationId xmlns:a16="http://schemas.microsoft.com/office/drawing/2014/main" id="{41255A00-DB20-4A9A-8510-DB429C238B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36005B-168B-4BD3-A4EC-0356DE782AE6}"/>
              </a:ext>
            </a:extLst>
          </p:cNvPr>
          <p:cNvSpPr txBox="1"/>
          <p:nvPr/>
        </p:nvSpPr>
        <p:spPr>
          <a:xfrm>
            <a:off x="213299" y="19041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Trouble in the World of Higher Education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69">
            <a:extLst>
              <a:ext uri="{FF2B5EF4-FFF2-40B4-BE49-F238E27FC236}">
                <a16:creationId xmlns:a16="http://schemas.microsoft.com/office/drawing/2014/main" id="{EB7D11C6-C6B0-4474-9D6C-DF3F266CF9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707" y="0"/>
            <a:ext cx="9310293" cy="684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803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9FCB1C-A63C-4431-BD9B-48ACCC139CF0}"/>
              </a:ext>
            </a:extLst>
          </p:cNvPr>
          <p:cNvSpPr txBox="1"/>
          <p:nvPr/>
        </p:nvSpPr>
        <p:spPr>
          <a:xfrm>
            <a:off x="95076" y="5082331"/>
            <a:ext cx="5453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5"/>
              </a:rPr>
              <a:t>https://www.masslive.com/coronavirus/2021/03/becker-college-likely-closing-due-to-economic-impact-of-covid-pandemic-has-stopped-all-recruiting-activities.html</a:t>
            </a:r>
            <a:r>
              <a:rPr lang="en-US" sz="9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65B5E-74D8-4C67-B15B-044346B35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0" y="933024"/>
            <a:ext cx="5486494" cy="4022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B1242-DBB6-45E7-BB91-0F90AA59E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1691412"/>
            <a:ext cx="5848524" cy="3848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2D7859-CDC7-499F-B976-1CBDCC3FC2B7}"/>
              </a:ext>
            </a:extLst>
          </p:cNvPr>
          <p:cNvSpPr txBox="1"/>
          <p:nvPr/>
        </p:nvSpPr>
        <p:spPr>
          <a:xfrm>
            <a:off x="6310853" y="5630514"/>
            <a:ext cx="56249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8"/>
              </a:rPr>
              <a:t>https://www.masslive.com/news/2020/07/clark-university-mount-holyoke-college-umass-boston-and-dartmouth-are-most-likely-to-perish-according-to-new-analysis.html</a:t>
            </a:r>
            <a:r>
              <a:rPr lang="en-US" sz="11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360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A1A76-8593-4FA9-9E60-28E535BE2C3A}"/>
              </a:ext>
            </a:extLst>
          </p:cNvPr>
          <p:cNvSpPr txBox="1"/>
          <p:nvPr/>
        </p:nvSpPr>
        <p:spPr>
          <a:xfrm>
            <a:off x="220211" y="247285"/>
            <a:ext cx="5518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Miller"/>
              </a:rPr>
              <a:t>Black and Latino enrollment plummets at Massachusetts community colleges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397F68-54A4-46B9-AC34-F9EA847A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0" y="961852"/>
            <a:ext cx="5518417" cy="3608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24016F-F68E-44B5-AF6C-5763E9836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627" y="961852"/>
            <a:ext cx="6317805" cy="25427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A00247-00A8-46BB-90AD-C96DCBF2BE26}"/>
              </a:ext>
            </a:extLst>
          </p:cNvPr>
          <p:cNvSpPr txBox="1"/>
          <p:nvPr/>
        </p:nvSpPr>
        <p:spPr>
          <a:xfrm>
            <a:off x="5811727" y="3527681"/>
            <a:ext cx="591993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https://www.bostonglobe.com/2021/02/04/metro/black-latino-enrollment-plummets-massachusetts-community-colleges/?s_campaign=breakingnews:newsletter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18480D-5839-49DB-B2F9-EB3F08D2C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1784" y="6224977"/>
            <a:ext cx="1003902" cy="584482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E9A801B-989F-4666-A3A3-2B5BECBAD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342396"/>
              </p:ext>
            </p:extLst>
          </p:nvPr>
        </p:nvGraphicFramePr>
        <p:xfrm>
          <a:off x="220210" y="4821903"/>
          <a:ext cx="10515600" cy="672465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17801681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8202510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en-US">
                          <a:effectLst/>
                        </a:rPr>
                      </a:br>
                      <a:r>
                        <a:rPr lang="en-US">
                          <a:effectLst/>
                        </a:rPr>
                        <a:t>African American</a:t>
                      </a:r>
                    </a:p>
                  </a:txBody>
                  <a:tcPr marL="47625" marR="47625" marT="66675" marB="57150">
                    <a:lnL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dirty="0">
                        <a:effectLst/>
                      </a:endParaRPr>
                    </a:p>
                    <a:p>
                      <a:pPr fontAlgn="t"/>
                      <a:r>
                        <a:rPr lang="en-US" dirty="0">
                          <a:effectLst/>
                        </a:rPr>
                        <a:t>3064</a:t>
                      </a:r>
                    </a:p>
                  </a:txBody>
                  <a:tcPr marL="47625" marR="47625" marT="66675" marB="57150">
                    <a:lnL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5975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38A0854-AD7D-47E0-A59E-B16B3676E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509739"/>
              </p:ext>
            </p:extLst>
          </p:nvPr>
        </p:nvGraphicFramePr>
        <p:xfrm>
          <a:off x="220210" y="5472474"/>
          <a:ext cx="10515600" cy="398145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94806899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426952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Spanish Language Speakers</a:t>
                      </a:r>
                    </a:p>
                  </a:txBody>
                  <a:tcPr marL="47625" marR="47625" marT="66675" marB="57150">
                    <a:lnL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c0834</a:t>
                      </a:r>
                    </a:p>
                  </a:txBody>
                  <a:tcPr marL="47625" marR="47625" marT="66675" marB="57150">
                    <a:lnL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73134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0C376F0-B014-45A6-93F5-B9979E046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701496"/>
              </p:ext>
            </p:extLst>
          </p:nvPr>
        </p:nvGraphicFramePr>
        <p:xfrm>
          <a:off x="220210" y="5886063"/>
          <a:ext cx="10515600" cy="398145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85785891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8116953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Hispanic</a:t>
                      </a:r>
                    </a:p>
                  </a:txBody>
                  <a:tcPr marL="47625" marR="47625" marT="66675" marB="57150">
                    <a:lnL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3065</a:t>
                      </a:r>
                    </a:p>
                  </a:txBody>
                  <a:tcPr marL="47625" marR="47625" marT="66675" marB="57150">
                    <a:lnL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20628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9939545-E48B-4C90-8FCB-FF6D6CF4E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830698"/>
              </p:ext>
            </p:extLst>
          </p:nvPr>
        </p:nvGraphicFramePr>
        <p:xfrm>
          <a:off x="220210" y="6299652"/>
          <a:ext cx="10515600" cy="398145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4241023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9692417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Higher Education intent/interest</a:t>
                      </a:r>
                    </a:p>
                  </a:txBody>
                  <a:tcPr marL="47625" marR="47625" marT="66675" marB="57150">
                    <a:lnL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c0220</a:t>
                      </a:r>
                    </a:p>
                  </a:txBody>
                  <a:tcPr marL="47625" marR="47625" marT="66675" marB="57150">
                    <a:lnL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5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50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802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98B23C-EE18-4291-86E5-9ECBA18E4870}"/>
              </a:ext>
            </a:extLst>
          </p:cNvPr>
          <p:cNvSpPr txBox="1"/>
          <p:nvPr/>
        </p:nvSpPr>
        <p:spPr>
          <a:xfrm>
            <a:off x="343948" y="453006"/>
            <a:ext cx="318782" cy="59400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Understanding</a:t>
            </a:r>
          </a:p>
          <a:p>
            <a:endParaRPr lang="en-US" sz="2000" b="1" dirty="0"/>
          </a:p>
          <a:p>
            <a:r>
              <a:rPr lang="en-US" sz="2000" b="1" dirty="0"/>
              <a:t>Yield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70B9F-50E9-4AC7-8ADF-5A8885F006B5}"/>
              </a:ext>
            </a:extLst>
          </p:cNvPr>
          <p:cNvSpPr txBox="1"/>
          <p:nvPr/>
        </p:nvSpPr>
        <p:spPr>
          <a:xfrm>
            <a:off x="1365033" y="453006"/>
            <a:ext cx="60946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Colleges</a:t>
            </a:r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 are constantly working to increase their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yields</a:t>
            </a:r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 and thus increase tuition revenues. A higher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yield</a:t>
            </a:r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 also makes a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college</a:t>
            </a:r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 more selective. If a school can get 75% of admitted students to attend rather than 40%, then the school can admit fewer students.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32CB4-D30C-47BF-B20A-005654693629}"/>
              </a:ext>
            </a:extLst>
          </p:cNvPr>
          <p:cNvSpPr txBox="1"/>
          <p:nvPr/>
        </p:nvSpPr>
        <p:spPr>
          <a:xfrm>
            <a:off x="1362382" y="2253499"/>
            <a:ext cx="60946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“</a:t>
            </a:r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Yield protection</a:t>
            </a:r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 (commonly referred to as Tufts syndrome) is an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admissions</a:t>
            </a:r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 practice where a university or academic institution rejects or wait-lists highly qualified students on the grounds that such students are bound to be accepted by more prestigious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universities</a:t>
            </a:r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 or programs.”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8B46939-11B1-466E-8BF9-4A74BA448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15360"/>
              </p:ext>
            </p:extLst>
          </p:nvPr>
        </p:nvGraphicFramePr>
        <p:xfrm>
          <a:off x="1517445" y="4507281"/>
          <a:ext cx="6210300" cy="1706880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1091678438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377963187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1914630319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l" fontAlgn="t"/>
                      <a:r>
                        <a:rPr lang="en-US" b="1">
                          <a:solidFill>
                            <a:srgbClr val="000000"/>
                          </a:solidFill>
                          <a:effectLst/>
                        </a:rPr>
                        <a:t>School</a:t>
                      </a:r>
                    </a:p>
                  </a:txBody>
                  <a:tcPr marR="9525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>
                          <a:solidFill>
                            <a:srgbClr val="000000"/>
                          </a:solidFill>
                          <a:effectLst/>
                        </a:rPr>
                        <a:t>Class of 2020 Yield</a:t>
                      </a:r>
                    </a:p>
                  </a:txBody>
                  <a:tcPr marL="95250" marR="9525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>
                          <a:solidFill>
                            <a:srgbClr val="000000"/>
                          </a:solidFill>
                          <a:effectLst/>
                        </a:rPr>
                        <a:t>Class of 2019 Yield</a:t>
                      </a:r>
                    </a:p>
                  </a:txBody>
                  <a:tcPr marL="95250" marR="9525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74314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Harvard University</a:t>
                      </a: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80%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81%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2250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MIT</a:t>
                      </a: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74%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73%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37126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Princeton University</a:t>
                      </a: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68.5%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67.7%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75755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25D9863A-D20A-41A0-8953-E732DAA39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445" y="450744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Roboto"/>
              </a:rPr>
              <a:t>Colleges Report Matriculation for the Class of 2020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4B29BE-E51C-4934-AB89-F47B9F4F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47" y="5934670"/>
            <a:ext cx="1821453" cy="9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98B23C-EE18-4291-86E5-9ECBA18E4870}"/>
              </a:ext>
            </a:extLst>
          </p:cNvPr>
          <p:cNvSpPr txBox="1"/>
          <p:nvPr/>
        </p:nvSpPr>
        <p:spPr>
          <a:xfrm>
            <a:off x="1" y="453006"/>
            <a:ext cx="9579996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Top Higher Ed Accounts 2020 Closed Verified Spend</a:t>
            </a:r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4B29BE-E51C-4934-AB89-F47B9F4F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47" y="5934670"/>
            <a:ext cx="1821453" cy="993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F29E65-BCC4-4A8A-A373-7AF6830B9F51}"/>
              </a:ext>
            </a:extLst>
          </p:cNvPr>
          <p:cNvSpPr txBox="1"/>
          <p:nvPr/>
        </p:nvSpPr>
        <p:spPr>
          <a:xfrm>
            <a:off x="307077" y="1423846"/>
            <a:ext cx="9653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American International College – $164,231.98 (2010)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Elms College -   $81,710.01 (2004)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Westfield State $29,000 (2016)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Springfield Technical Community College $20,600 (2007)</a:t>
            </a:r>
          </a:p>
        </p:txBody>
      </p:sp>
      <p:pic>
        <p:nvPicPr>
          <p:cNvPr id="6146" name="Picture 2" descr="Image result for aic logo">
            <a:extLst>
              <a:ext uri="{FF2B5EF4-FFF2-40B4-BE49-F238E27FC236}">
                <a16:creationId xmlns:a16="http://schemas.microsoft.com/office/drawing/2014/main" id="{D505CDD3-726C-4774-8ED1-5FEAB358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7" y="3505814"/>
            <a:ext cx="40195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Elms college logo">
            <a:extLst>
              <a:ext uri="{FF2B5EF4-FFF2-40B4-BE49-F238E27FC236}">
                <a16:creationId xmlns:a16="http://schemas.microsoft.com/office/drawing/2014/main" id="{517FAFB5-D7A0-4986-9D67-E861B6C4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74" y="3469954"/>
            <a:ext cx="2575131" cy="1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westfield state university logo">
            <a:extLst>
              <a:ext uri="{FF2B5EF4-FFF2-40B4-BE49-F238E27FC236}">
                <a16:creationId xmlns:a16="http://schemas.microsoft.com/office/drawing/2014/main" id="{BD01ED76-AE40-449F-834B-A77FAF3A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45688"/>
            <a:ext cx="2632810" cy="103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STCC logo">
            <a:extLst>
              <a:ext uri="{FF2B5EF4-FFF2-40B4-BE49-F238E27FC236}">
                <a16:creationId xmlns:a16="http://schemas.microsoft.com/office/drawing/2014/main" id="{D1D591D0-AA36-4000-8C2C-666DE2EBC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76" y="5264273"/>
            <a:ext cx="3106520" cy="12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60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98B23C-EE18-4291-86E5-9ECBA18E4870}"/>
              </a:ext>
            </a:extLst>
          </p:cNvPr>
          <p:cNvSpPr txBox="1"/>
          <p:nvPr/>
        </p:nvSpPr>
        <p:spPr>
          <a:xfrm>
            <a:off x="1" y="453006"/>
            <a:ext cx="9579996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Top Higher Ed Accounts 2020 Closed Verified Spend</a:t>
            </a:r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4B29BE-E51C-4934-AB89-F47B9F4F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47" y="5934670"/>
            <a:ext cx="1821453" cy="993520"/>
          </a:xfrm>
          <a:prstGeom prst="rect">
            <a:avLst/>
          </a:prstGeom>
        </p:spPr>
      </p:pic>
      <p:pic>
        <p:nvPicPr>
          <p:cNvPr id="6146" name="Picture 2" descr="Image result for aic logo">
            <a:extLst>
              <a:ext uri="{FF2B5EF4-FFF2-40B4-BE49-F238E27FC236}">
                <a16:creationId xmlns:a16="http://schemas.microsoft.com/office/drawing/2014/main" id="{D505CDD3-726C-4774-8ED1-5FEAB358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8" y="6186808"/>
            <a:ext cx="1911673" cy="48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Elms college logo">
            <a:extLst>
              <a:ext uri="{FF2B5EF4-FFF2-40B4-BE49-F238E27FC236}">
                <a16:creationId xmlns:a16="http://schemas.microsoft.com/office/drawing/2014/main" id="{517FAFB5-D7A0-4986-9D67-E861B6C4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38" y="6190966"/>
            <a:ext cx="1224716" cy="5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westfield state university logo">
            <a:extLst>
              <a:ext uri="{FF2B5EF4-FFF2-40B4-BE49-F238E27FC236}">
                <a16:creationId xmlns:a16="http://schemas.microsoft.com/office/drawing/2014/main" id="{BD01ED76-AE40-449F-834B-A77FAF3A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28" y="6153546"/>
            <a:ext cx="1252148" cy="49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STCC logo">
            <a:extLst>
              <a:ext uri="{FF2B5EF4-FFF2-40B4-BE49-F238E27FC236}">
                <a16:creationId xmlns:a16="http://schemas.microsoft.com/office/drawing/2014/main" id="{D1D591D0-AA36-4000-8C2C-666DE2EBC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963" y="6063528"/>
            <a:ext cx="1477442" cy="61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D5A178-3A44-4E6B-AF14-DEC7475339C1}"/>
              </a:ext>
            </a:extLst>
          </p:cNvPr>
          <p:cNvSpPr txBox="1"/>
          <p:nvPr/>
        </p:nvSpPr>
        <p:spPr>
          <a:xfrm>
            <a:off x="84216" y="1192024"/>
            <a:ext cx="910449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AIC</a:t>
            </a:r>
          </a:p>
          <a:p>
            <a:r>
              <a:rPr lang="en-US" dirty="0"/>
              <a:t>2020 compared to 2019 – 22% increase in organic traffic (brand awareness)</a:t>
            </a:r>
          </a:p>
          <a:p>
            <a:r>
              <a:rPr lang="en-US" dirty="0"/>
              <a:t>2019 compared to 2018 – 15% increase in organic traffic</a:t>
            </a:r>
          </a:p>
          <a:p>
            <a:r>
              <a:rPr lang="en-US" dirty="0"/>
              <a:t>2018 compared to 2017 – 11% increase in organic traffic</a:t>
            </a:r>
          </a:p>
          <a:p>
            <a:endParaRPr lang="en-US" dirty="0"/>
          </a:p>
          <a:p>
            <a:r>
              <a:rPr lang="en-US" dirty="0"/>
              <a:t>Elms</a:t>
            </a:r>
          </a:p>
          <a:p>
            <a:r>
              <a:rPr lang="en-US" dirty="0"/>
              <a:t>2020 compared to 2019 –Paid search traffic up 116% driving a 29% increase in goal completions. </a:t>
            </a:r>
          </a:p>
          <a:p>
            <a:r>
              <a:rPr lang="en-US" dirty="0"/>
              <a:t>2019 compared to 2018 – 8% increase in organic traffic</a:t>
            </a:r>
          </a:p>
          <a:p>
            <a:endParaRPr lang="en-US" dirty="0"/>
          </a:p>
          <a:p>
            <a:r>
              <a:rPr lang="en-US" dirty="0"/>
              <a:t>Westfield State</a:t>
            </a:r>
          </a:p>
          <a:p>
            <a:r>
              <a:rPr lang="en-US" dirty="0"/>
              <a:t>Brought goal completion rate up to 5.22% from 3.06% when we first started measuring goals</a:t>
            </a:r>
          </a:p>
          <a:p>
            <a:endParaRPr lang="en-US" dirty="0"/>
          </a:p>
          <a:p>
            <a:r>
              <a:rPr lang="en-US" dirty="0"/>
              <a:t>STCC</a:t>
            </a:r>
          </a:p>
          <a:p>
            <a:r>
              <a:rPr lang="en-US" dirty="0"/>
              <a:t>Brought online application submission rates up to 1% from .77% when we first started measuring conversions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40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74A75D90-2A2D-B641-BF14-DF6D6D6A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784" y="6224977"/>
            <a:ext cx="1003902" cy="584482"/>
          </a:xfrm>
          <a:prstGeom prst="rect">
            <a:avLst/>
          </a:prstGeom>
        </p:spPr>
      </p:pic>
      <p:sp>
        <p:nvSpPr>
          <p:cNvPr id="6" name="AutoShape 2" descr="Image result for massachusetts college logos">
            <a:extLst>
              <a:ext uri="{FF2B5EF4-FFF2-40B4-BE49-F238E27FC236}">
                <a16:creationId xmlns:a16="http://schemas.microsoft.com/office/drawing/2014/main" id="{41255A00-DB20-4A9A-8510-DB429C238B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36005B-168B-4BD3-A4EC-0356DE782AE6}"/>
              </a:ext>
            </a:extLst>
          </p:cNvPr>
          <p:cNvSpPr txBox="1"/>
          <p:nvPr/>
        </p:nvSpPr>
        <p:spPr>
          <a:xfrm>
            <a:off x="197919" y="85245"/>
            <a:ext cx="609755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4"/>
                </a:solidFill>
                <a:effectLst/>
              </a:rPr>
              <a:t>Massachusetts has </a:t>
            </a:r>
            <a:r>
              <a:rPr lang="en-US" sz="1600" b="1" i="0" dirty="0">
                <a:solidFill>
                  <a:srgbClr val="202124"/>
                </a:solidFill>
                <a:effectLst/>
              </a:rPr>
              <a:t>15 Community Colleges</a:t>
            </a:r>
            <a:r>
              <a:rPr lang="en-US" sz="1600" b="0" i="0" dirty="0">
                <a:solidFill>
                  <a:srgbClr val="202124"/>
                </a:solidFill>
                <a:effectLst/>
              </a:rPr>
              <a:t>, each with multiple campuses and satellite locations that offer unique opportunities for the local communities they are a part of. Each college provides open access to high quality and affordable academic programs.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A7533-A1D3-4A97-90BA-26FA30491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975" y="48541"/>
            <a:ext cx="5195581" cy="1884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65E5C2-DD77-4321-ABD7-A9D884D0E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3" y="2049499"/>
            <a:ext cx="5234643" cy="1422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29BA19-3930-42B2-8FD8-1E2E644DD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4" y="3624735"/>
            <a:ext cx="5234643" cy="1415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208863-961A-436A-8DA6-7087B5F15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671" y="5287484"/>
            <a:ext cx="5508472" cy="1491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99503B-3B59-49F3-A1EF-04B73E9D0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1998137"/>
            <a:ext cx="5650160" cy="1502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F3561B-0992-477A-A801-C385A2AA6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400" y="3624445"/>
            <a:ext cx="5650160" cy="151462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A80A1BD-691C-4325-960A-16DE2CAE8910}"/>
              </a:ext>
            </a:extLst>
          </p:cNvPr>
          <p:cNvSpPr/>
          <p:nvPr/>
        </p:nvSpPr>
        <p:spPr>
          <a:xfrm>
            <a:off x="1896235" y="1702817"/>
            <a:ext cx="1649057" cy="1921628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584433-BBD5-43BD-BE96-9ADA83AD1243}"/>
              </a:ext>
            </a:extLst>
          </p:cNvPr>
          <p:cNvSpPr/>
          <p:nvPr/>
        </p:nvSpPr>
        <p:spPr>
          <a:xfrm>
            <a:off x="127808" y="1757169"/>
            <a:ext cx="1649057" cy="1921628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C2310E-C0F3-43D8-BA5B-975A5777E2E6}"/>
              </a:ext>
            </a:extLst>
          </p:cNvPr>
          <p:cNvSpPr/>
          <p:nvPr/>
        </p:nvSpPr>
        <p:spPr>
          <a:xfrm>
            <a:off x="10164012" y="3472107"/>
            <a:ext cx="1649057" cy="1921628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867D5E-F316-458E-AC2C-D79AC1EEB701}"/>
              </a:ext>
            </a:extLst>
          </p:cNvPr>
          <p:cNvSpPr/>
          <p:nvPr/>
        </p:nvSpPr>
        <p:spPr>
          <a:xfrm>
            <a:off x="6888086" y="4856980"/>
            <a:ext cx="1649057" cy="1921628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E41415-64A2-4968-A4CC-3919192D6F37}"/>
              </a:ext>
            </a:extLst>
          </p:cNvPr>
          <p:cNvSpPr/>
          <p:nvPr/>
        </p:nvSpPr>
        <p:spPr>
          <a:xfrm>
            <a:off x="6295473" y="3472107"/>
            <a:ext cx="1649057" cy="1921628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E611F6-9F40-406B-86FD-8529A02B411B}"/>
              </a:ext>
            </a:extLst>
          </p:cNvPr>
          <p:cNvCxnSpPr/>
          <p:nvPr/>
        </p:nvCxnSpPr>
        <p:spPr>
          <a:xfrm flipH="1">
            <a:off x="3607266" y="1932730"/>
            <a:ext cx="1887523" cy="1648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3088E2-F689-44EA-A5D7-A4390E981827}"/>
              </a:ext>
            </a:extLst>
          </p:cNvPr>
          <p:cNvCxnSpPr/>
          <p:nvPr/>
        </p:nvCxnSpPr>
        <p:spPr>
          <a:xfrm flipV="1">
            <a:off x="2720763" y="5213279"/>
            <a:ext cx="2178408" cy="1565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27EB4C-15C6-4998-B42C-2E3C7277CED1}"/>
              </a:ext>
            </a:extLst>
          </p:cNvPr>
          <p:cNvCxnSpPr/>
          <p:nvPr/>
        </p:nvCxnSpPr>
        <p:spPr>
          <a:xfrm>
            <a:off x="0" y="1794838"/>
            <a:ext cx="1776865" cy="1765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54C47BC-901E-49B0-96AE-9E6BFE7156A8}"/>
              </a:ext>
            </a:extLst>
          </p:cNvPr>
          <p:cNvCxnSpPr/>
          <p:nvPr/>
        </p:nvCxnSpPr>
        <p:spPr>
          <a:xfrm flipH="1">
            <a:off x="8155952" y="1975775"/>
            <a:ext cx="1887523" cy="1648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310F085-F0D7-4A6D-A9AC-922C2DE2A250}"/>
              </a:ext>
            </a:extLst>
          </p:cNvPr>
          <p:cNvCxnSpPr/>
          <p:nvPr/>
        </p:nvCxnSpPr>
        <p:spPr>
          <a:xfrm flipH="1">
            <a:off x="5052555" y="5244360"/>
            <a:ext cx="1887523" cy="1648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9B5FDF-7F06-4FFB-916F-767DCB7C53C4}"/>
              </a:ext>
            </a:extLst>
          </p:cNvPr>
          <p:cNvCxnSpPr/>
          <p:nvPr/>
        </p:nvCxnSpPr>
        <p:spPr>
          <a:xfrm flipH="1">
            <a:off x="6907870" y="5190854"/>
            <a:ext cx="1887523" cy="1648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5F0929-8C2E-4B06-89B5-19C2A845FF56}"/>
              </a:ext>
            </a:extLst>
          </p:cNvPr>
          <p:cNvCxnSpPr/>
          <p:nvPr/>
        </p:nvCxnSpPr>
        <p:spPr>
          <a:xfrm flipH="1">
            <a:off x="6096000" y="3601712"/>
            <a:ext cx="1887523" cy="1648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8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6770"/>
      </a:accent1>
      <a:accent2>
        <a:srgbClr val="CB332F"/>
      </a:accent2>
      <a:accent3>
        <a:srgbClr val="7A232E"/>
      </a:accent3>
      <a:accent4>
        <a:srgbClr val="003764"/>
      </a:accent4>
      <a:accent5>
        <a:srgbClr val="7DD0CA"/>
      </a:accent5>
      <a:accent6>
        <a:srgbClr val="00A1AF"/>
      </a:accent6>
      <a:hlink>
        <a:srgbClr val="C0CDD5"/>
      </a:hlink>
      <a:folHlink>
        <a:srgbClr val="5B677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12066</TotalTime>
  <Words>946</Words>
  <Application>Microsoft Office PowerPoint</Application>
  <PresentationFormat>Widescreen</PresentationFormat>
  <Paragraphs>135</Paragraphs>
  <Slides>14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Arial</vt:lpstr>
      <vt:lpstr>Arial Black</vt:lpstr>
      <vt:lpstr>Arial Narrow</vt:lpstr>
      <vt:lpstr>BentonSans</vt:lpstr>
      <vt:lpstr>Calibri</vt:lpstr>
      <vt:lpstr>Calibri Light</vt:lpstr>
      <vt:lpstr>inherit</vt:lpstr>
      <vt:lpstr>Miller</vt:lpstr>
      <vt:lpstr>Poppins</vt:lpstr>
      <vt:lpstr>Roboto</vt:lpstr>
      <vt:lpstr>Roboto Condensed</vt:lpstr>
      <vt:lpstr>Rockwell</vt:lpstr>
      <vt:lpstr>Times New Roman</vt:lpstr>
      <vt:lpstr>Office Theme</vt:lpstr>
      <vt:lpstr>1_Office Theme</vt:lpstr>
      <vt:lpstr>Master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Byron Jones</dc:creator>
  <cp:lastModifiedBy>Byron Jones</cp:lastModifiedBy>
  <cp:revision>10</cp:revision>
  <dcterms:created xsi:type="dcterms:W3CDTF">2021-02-22T02:36:58Z</dcterms:created>
  <dcterms:modified xsi:type="dcterms:W3CDTF">2021-03-08T14:58:06Z</dcterms:modified>
</cp:coreProperties>
</file>