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69" r:id="rId6"/>
  </p:sldMasterIdLst>
  <p:notesMasterIdLst>
    <p:notesMasterId r:id="rId80"/>
  </p:notesMasterIdLst>
  <p:handoutMasterIdLst>
    <p:handoutMasterId r:id="rId81"/>
  </p:handoutMasterIdLst>
  <p:sldIdLst>
    <p:sldId id="957" r:id="rId7"/>
    <p:sldId id="2061" r:id="rId8"/>
    <p:sldId id="1912" r:id="rId9"/>
    <p:sldId id="2030" r:id="rId10"/>
    <p:sldId id="951" r:id="rId11"/>
    <p:sldId id="956" r:id="rId12"/>
    <p:sldId id="1000" r:id="rId13"/>
    <p:sldId id="858" r:id="rId14"/>
    <p:sldId id="2080" r:id="rId15"/>
    <p:sldId id="2059" r:id="rId16"/>
    <p:sldId id="1959" r:id="rId17"/>
    <p:sldId id="985" r:id="rId18"/>
    <p:sldId id="2088" r:id="rId19"/>
    <p:sldId id="987" r:id="rId20"/>
    <p:sldId id="2071" r:id="rId21"/>
    <p:sldId id="935" r:id="rId22"/>
    <p:sldId id="936" r:id="rId23"/>
    <p:sldId id="2079" r:id="rId24"/>
    <p:sldId id="2055" r:id="rId25"/>
    <p:sldId id="2022" r:id="rId26"/>
    <p:sldId id="977" r:id="rId27"/>
    <p:sldId id="979" r:id="rId28"/>
    <p:sldId id="2027" r:id="rId29"/>
    <p:sldId id="2025" r:id="rId30"/>
    <p:sldId id="2026" r:id="rId31"/>
    <p:sldId id="2052" r:id="rId32"/>
    <p:sldId id="893" r:id="rId33"/>
    <p:sldId id="894" r:id="rId34"/>
    <p:sldId id="896" r:id="rId35"/>
    <p:sldId id="2053" r:id="rId36"/>
    <p:sldId id="897" r:id="rId37"/>
    <p:sldId id="1963" r:id="rId38"/>
    <p:sldId id="2054" r:id="rId39"/>
    <p:sldId id="2086" r:id="rId40"/>
    <p:sldId id="1995" r:id="rId41"/>
    <p:sldId id="869" r:id="rId42"/>
    <p:sldId id="960" r:id="rId43"/>
    <p:sldId id="996" r:id="rId44"/>
    <p:sldId id="975" r:id="rId45"/>
    <p:sldId id="999" r:id="rId46"/>
    <p:sldId id="2087" r:id="rId47"/>
    <p:sldId id="976" r:id="rId48"/>
    <p:sldId id="2033" r:id="rId49"/>
    <p:sldId id="2078" r:id="rId50"/>
    <p:sldId id="2056" r:id="rId51"/>
    <p:sldId id="879" r:id="rId52"/>
    <p:sldId id="2065" r:id="rId53"/>
    <p:sldId id="2064" r:id="rId54"/>
    <p:sldId id="2070" r:id="rId55"/>
    <p:sldId id="2076" r:id="rId56"/>
    <p:sldId id="2077" r:id="rId57"/>
    <p:sldId id="2057" r:id="rId58"/>
    <p:sldId id="964" r:id="rId59"/>
    <p:sldId id="2003" r:id="rId60"/>
    <p:sldId id="2068" r:id="rId61"/>
    <p:sldId id="2067" r:id="rId62"/>
    <p:sldId id="2001" r:id="rId63"/>
    <p:sldId id="2069" r:id="rId64"/>
    <p:sldId id="2058" r:id="rId65"/>
    <p:sldId id="1990" r:id="rId66"/>
    <p:sldId id="1991" r:id="rId67"/>
    <p:sldId id="1992" r:id="rId68"/>
    <p:sldId id="918" r:id="rId69"/>
    <p:sldId id="984" r:id="rId70"/>
    <p:sldId id="2060" r:id="rId71"/>
    <p:sldId id="1979" r:id="rId72"/>
    <p:sldId id="1980" r:id="rId73"/>
    <p:sldId id="1981" r:id="rId74"/>
    <p:sldId id="2066" r:id="rId75"/>
    <p:sldId id="2062" r:id="rId76"/>
    <p:sldId id="2074" r:id="rId77"/>
    <p:sldId id="2075" r:id="rId78"/>
    <p:sldId id="25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 Charter" initials="GC" lastIdx="36" clrIdx="0">
    <p:extLst>
      <p:ext uri="{19B8F6BF-5375-455C-9EA6-DF929625EA0E}">
        <p15:presenceInfo xmlns:p15="http://schemas.microsoft.com/office/powerpoint/2012/main" userId="S::gcharter@advancelocal.net::f5abe9b5-dd76-431d-9662-40c3f7bf0af7" providerId="AD"/>
      </p:ext>
    </p:extLst>
  </p:cmAuthor>
  <p:cmAuthor id="2" name="Rob Madrid" initials="RM" lastIdx="1" clrIdx="1">
    <p:extLst>
      <p:ext uri="{19B8F6BF-5375-455C-9EA6-DF929625EA0E}">
        <p15:presenceInfo xmlns:p15="http://schemas.microsoft.com/office/powerpoint/2012/main" userId="S::rmadrid@advancelocal.net::79245a12-c5f7-475d-98f0-cd923ca81643" providerId="AD"/>
      </p:ext>
    </p:extLst>
  </p:cmAuthor>
  <p:cmAuthor id="3" name="Robin Thompson" initials="RT" lastIdx="4" clrIdx="2">
    <p:extLst>
      <p:ext uri="{19B8F6BF-5375-455C-9EA6-DF929625EA0E}">
        <p15:presenceInfo xmlns:p15="http://schemas.microsoft.com/office/powerpoint/2012/main" userId="S::rthomps8@advancelocal.net::72af45bf-12dd-4b49-89f1-d5c2d83c9d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3771C-0875-441E-86CB-EC0EC877904C}" v="75" dt="2019-09-09T16:36:26.283"/>
    <p1510:client id="{DEA0A66A-D412-FF45-B7EC-0BF80837B8C6}" v="129" dt="2019-09-06T13:49:04.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p:restoredTop sz="94729"/>
  </p:normalViewPr>
  <p:slideViewPr>
    <p:cSldViewPr snapToGrid="0">
      <p:cViewPr varScale="1">
        <p:scale>
          <a:sx n="104" d="100"/>
          <a:sy n="104" d="100"/>
        </p:scale>
        <p:origin x="648"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92AD1D-86AD-DB41-AD9A-55C34BEAC1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EFAC7E-0273-4746-908F-B6833C9580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853811-41C9-9540-ADE5-DBFB372FF152}" type="datetimeFigureOut">
              <a:rPr lang="en-US" smtClean="0"/>
              <a:t>5/6/21</a:t>
            </a:fld>
            <a:endParaRPr lang="en-US"/>
          </a:p>
        </p:txBody>
      </p:sp>
      <p:sp>
        <p:nvSpPr>
          <p:cNvPr id="4" name="Footer Placeholder 3">
            <a:extLst>
              <a:ext uri="{FF2B5EF4-FFF2-40B4-BE49-F238E27FC236}">
                <a16:creationId xmlns:a16="http://schemas.microsoft.com/office/drawing/2014/main" id="{F6A8B16B-FBD9-8345-94EB-25F2C3416A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2D025D-29AC-964B-A158-68902C91C5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8E0839-FCEF-9248-8879-9AF2434D726F}" type="slidenum">
              <a:rPr lang="en-US" smtClean="0"/>
              <a:t>‹#›</a:t>
            </a:fld>
            <a:endParaRPr lang="en-US"/>
          </a:p>
        </p:txBody>
      </p:sp>
    </p:spTree>
    <p:extLst>
      <p:ext uri="{BB962C8B-B14F-4D97-AF65-F5344CB8AC3E}">
        <p14:creationId xmlns:p14="http://schemas.microsoft.com/office/powerpoint/2010/main" val="1653002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9051A-FC10-471B-8143-744BE49E8866}" type="datetimeFigureOut">
              <a:rPr lang="en-US" smtClean="0"/>
              <a:t>5/6/21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F56C4-1354-4EBE-8F01-BF887BB9DA9A}" type="slidenum">
              <a:rPr lang="en-US" smtClean="0"/>
              <a:t>‹#›</a:t>
            </a:fld>
            <a:endParaRPr lang="en-US"/>
          </a:p>
        </p:txBody>
      </p:sp>
    </p:spTree>
    <p:extLst>
      <p:ext uri="{BB962C8B-B14F-4D97-AF65-F5344CB8AC3E}">
        <p14:creationId xmlns:p14="http://schemas.microsoft.com/office/powerpoint/2010/main" val="1976927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Will update with new pic of Worcester office</a:t>
            </a:r>
          </a:p>
        </p:txBody>
      </p:sp>
      <p:sp>
        <p:nvSpPr>
          <p:cNvPr id="4" name="Slide Number Placeholder 3"/>
          <p:cNvSpPr>
            <a:spLocks noGrp="1"/>
          </p:cNvSpPr>
          <p:nvPr>
            <p:ph type="sldNum" sz="quarter" idx="10"/>
          </p:nvPr>
        </p:nvSpPr>
        <p:spPr/>
        <p:txBody>
          <a:bodyPr/>
          <a:lstStyle/>
          <a:p>
            <a:fld id="{38564F88-5645-AE41-9C6C-B284FC695209}" type="slidenum">
              <a:rPr lang="en-US" smtClean="0"/>
              <a:t>1</a:t>
            </a:fld>
            <a:endParaRPr lang="en-US"/>
          </a:p>
        </p:txBody>
      </p:sp>
    </p:spTree>
    <p:extLst>
      <p:ext uri="{BB962C8B-B14F-4D97-AF65-F5344CB8AC3E}">
        <p14:creationId xmlns:p14="http://schemas.microsoft.com/office/powerpoint/2010/main" val="51134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17</a:t>
            </a:fld>
            <a:endParaRPr lang="en-US"/>
          </a:p>
        </p:txBody>
      </p:sp>
    </p:spTree>
    <p:extLst>
      <p:ext uri="{BB962C8B-B14F-4D97-AF65-F5344CB8AC3E}">
        <p14:creationId xmlns:p14="http://schemas.microsoft.com/office/powerpoint/2010/main" val="1949477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18</a:t>
            </a:fld>
            <a:endParaRPr lang="en-US"/>
          </a:p>
        </p:txBody>
      </p:sp>
    </p:spTree>
    <p:extLst>
      <p:ext uri="{BB962C8B-B14F-4D97-AF65-F5344CB8AC3E}">
        <p14:creationId xmlns:p14="http://schemas.microsoft.com/office/powerpoint/2010/main" val="229620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91A6C7-1D2C-405D-BF8B-7F6D3FDF39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1462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Tahoma"/>
              <a:ea typeface="Tahoma"/>
              <a:cs typeface="Tahoma"/>
            </a:endParaRPr>
          </a:p>
          <a:p>
            <a:endParaRPr lang="en-US">
              <a:cs typeface="Calibri"/>
            </a:endParaRPr>
          </a:p>
        </p:txBody>
      </p:sp>
      <p:sp>
        <p:nvSpPr>
          <p:cNvPr id="4" name="Slide Number Placeholder 3"/>
          <p:cNvSpPr>
            <a:spLocks noGrp="1"/>
          </p:cNvSpPr>
          <p:nvPr>
            <p:ph type="sldNum" sz="quarter" idx="10"/>
          </p:nvPr>
        </p:nvSpPr>
        <p:spPr/>
        <p:txBody>
          <a:bodyPr/>
          <a:lstStyle/>
          <a:p>
            <a:pPr>
              <a:defRPr/>
            </a:pPr>
            <a:fld id="{A13C06A7-391F-254A-8F08-3C4CBE12B768}" type="slidenum">
              <a:rPr lang="en-US" altLang="en-US"/>
              <a:pPr>
                <a:defRPr/>
              </a:pPr>
              <a:t>21</a:t>
            </a:fld>
            <a:endParaRPr lang="en-US" altLang="en-US"/>
          </a:p>
        </p:txBody>
      </p:sp>
    </p:spTree>
    <p:extLst>
      <p:ext uri="{BB962C8B-B14F-4D97-AF65-F5344CB8AC3E}">
        <p14:creationId xmlns:p14="http://schemas.microsoft.com/office/powerpoint/2010/main" val="151056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fld id="{40351595-F8D3-5A4F-AFD2-0564582B9DB1}" type="slidenum">
              <a:rPr lang="en-US" altLang="en-US" sz="1200"/>
              <a:pPr/>
              <a:t>22</a:t>
            </a:fld>
            <a:endParaRPr lang="en-US" altLang="en-US" sz="1200"/>
          </a:p>
        </p:txBody>
      </p:sp>
    </p:spTree>
    <p:extLst>
      <p:ext uri="{BB962C8B-B14F-4D97-AF65-F5344CB8AC3E}">
        <p14:creationId xmlns:p14="http://schemas.microsoft.com/office/powerpoint/2010/main" val="3696800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E75BB-0F62-459A-82BA-D70789F2E13E}" type="slidenum">
              <a:rPr lang="en-US" smtClean="0"/>
              <a:t>23</a:t>
            </a:fld>
            <a:endParaRPr lang="en-US"/>
          </a:p>
        </p:txBody>
      </p:sp>
    </p:spTree>
    <p:extLst>
      <p:ext uri="{BB962C8B-B14F-4D97-AF65-F5344CB8AC3E}">
        <p14:creationId xmlns:p14="http://schemas.microsoft.com/office/powerpoint/2010/main" val="190153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24</a:t>
            </a:fld>
            <a:endParaRPr lang="en-US"/>
          </a:p>
        </p:txBody>
      </p:sp>
    </p:spTree>
    <p:extLst>
      <p:ext uri="{BB962C8B-B14F-4D97-AF65-F5344CB8AC3E}">
        <p14:creationId xmlns:p14="http://schemas.microsoft.com/office/powerpoint/2010/main" val="4152990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369356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b="1">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27</a:t>
            </a:fld>
            <a:endParaRPr lang="en-US"/>
          </a:p>
        </p:txBody>
      </p:sp>
    </p:spTree>
    <p:extLst>
      <p:ext uri="{BB962C8B-B14F-4D97-AF65-F5344CB8AC3E}">
        <p14:creationId xmlns:p14="http://schemas.microsoft.com/office/powerpoint/2010/main" val="53485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28</a:t>
            </a:fld>
            <a:endParaRPr lang="en-US"/>
          </a:p>
        </p:txBody>
      </p:sp>
    </p:spTree>
    <p:extLst>
      <p:ext uri="{BB962C8B-B14F-4D97-AF65-F5344CB8AC3E}">
        <p14:creationId xmlns:p14="http://schemas.microsoft.com/office/powerpoint/2010/main" val="1069165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67900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29</a:t>
            </a:fld>
            <a:endParaRPr lang="en-US"/>
          </a:p>
        </p:txBody>
      </p:sp>
    </p:spTree>
    <p:extLst>
      <p:ext uri="{BB962C8B-B14F-4D97-AF65-F5344CB8AC3E}">
        <p14:creationId xmlns:p14="http://schemas.microsoft.com/office/powerpoint/2010/main" val="288149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FF0000"/>
                </a:solidFill>
                <a:latin typeface="Tahoma"/>
                <a:ea typeface="Tahoma"/>
                <a:cs typeface="Tahoma"/>
              </a:rPr>
              <a:t>Your website is often your first opportunity to connect, engage and move customers into an actionable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a:solidFill>
                <a:srgbClr val="FF0000"/>
              </a:solidFill>
              <a:latin typeface="Tahoma"/>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solidFill>
                  <a:srgbClr val="FF0000"/>
                </a:solidFill>
                <a:latin typeface="Tahoma"/>
                <a:ea typeface="Tahoma"/>
                <a:cs typeface="Tahoma"/>
              </a:rPr>
              <a:t>Building equity </a:t>
            </a:r>
            <a:r>
              <a:rPr lang="en-US" altLang="en-US">
                <a:solidFill>
                  <a:srgbClr val="595959"/>
                </a:solidFill>
                <a:latin typeface="Tahoma"/>
                <a:ea typeface="Tahoma"/>
                <a:cs typeface="Tahoma"/>
              </a:rPr>
              <a:t>in your owned, online property positively affects all marketing efforts that drive traffic to your site content.</a:t>
            </a:r>
          </a:p>
          <a:p>
            <a:pPr marL="342900" indent="-342900" defTabSz="914400" eaLnBrk="1" hangingPunct="1">
              <a:lnSpc>
                <a:spcPct val="110000"/>
              </a:lnSpc>
              <a:spcBef>
                <a:spcPct val="0"/>
              </a:spcBef>
              <a:buClr>
                <a:srgbClr val="4E4D4D"/>
              </a:buClr>
              <a:defRPr/>
            </a:pPr>
            <a:r>
              <a:rPr lang="en-US" altLang="en-US" sz="1200" b="1">
                <a:solidFill>
                  <a:srgbClr val="FF0000"/>
                </a:solidFill>
                <a:latin typeface="Tahoma"/>
                <a:ea typeface="Tahoma"/>
                <a:cs typeface="Tahoma"/>
              </a:rPr>
              <a:t>On-page optimization </a:t>
            </a:r>
            <a:r>
              <a:rPr lang="en-US" altLang="en-US" sz="1200">
                <a:solidFill>
                  <a:srgbClr val="4E4D4D"/>
                </a:solidFill>
                <a:latin typeface="Tahoma"/>
                <a:ea typeface="Tahoma"/>
                <a:cs typeface="Tahoma"/>
              </a:rPr>
              <a:t>is what a company’s website’s pages communicate to visitors</a:t>
            </a:r>
          </a:p>
          <a:p>
            <a:pPr marL="342900" indent="-342900" defTabSz="914400" eaLnBrk="1" hangingPunct="1">
              <a:lnSpc>
                <a:spcPct val="110000"/>
              </a:lnSpc>
              <a:spcBef>
                <a:spcPct val="0"/>
              </a:spcBef>
              <a:buClr>
                <a:srgbClr val="4E4D4D"/>
              </a:buClr>
              <a:defRPr/>
            </a:pPr>
            <a:endParaRPr lang="en-US" altLang="en-US" sz="1200" b="1">
              <a:solidFill>
                <a:schemeClr val="accent6"/>
              </a:solidFill>
              <a:latin typeface="Tahoma" charset="0"/>
              <a:ea typeface="Tahoma" charset="0"/>
              <a:cs typeface="Tahoma" charset="0"/>
            </a:endParaRPr>
          </a:p>
          <a:p>
            <a:pPr marL="342900" indent="-342900" defTabSz="914400" eaLnBrk="1" hangingPunct="1">
              <a:lnSpc>
                <a:spcPct val="110000"/>
              </a:lnSpc>
              <a:spcBef>
                <a:spcPct val="0"/>
              </a:spcBef>
              <a:buClr>
                <a:srgbClr val="4E4D4D"/>
              </a:buClr>
              <a:defRPr/>
            </a:pPr>
            <a:r>
              <a:rPr lang="en-US" altLang="en-US" sz="1200" b="1">
                <a:solidFill>
                  <a:srgbClr val="FF0000"/>
                </a:solidFill>
                <a:latin typeface="Tahoma"/>
                <a:ea typeface="Tahoma"/>
                <a:cs typeface="Tahoma"/>
              </a:rPr>
              <a:t>Off-page optimization </a:t>
            </a:r>
            <a:r>
              <a:rPr lang="en-US" altLang="en-US" sz="1200">
                <a:solidFill>
                  <a:srgbClr val="4E4D4D"/>
                </a:solidFill>
                <a:latin typeface="Tahoma"/>
                <a:ea typeface="Tahoma"/>
                <a:cs typeface="Tahoma"/>
              </a:rPr>
              <a:t>is getting your brand connected across other authoritative websites</a:t>
            </a:r>
          </a:p>
          <a:p>
            <a:pPr marL="342900" indent="-342900" defTabSz="914400" eaLnBrk="1" hangingPunct="1">
              <a:lnSpc>
                <a:spcPct val="110000"/>
              </a:lnSpc>
              <a:spcBef>
                <a:spcPct val="0"/>
              </a:spcBef>
              <a:buClr>
                <a:srgbClr val="4E4D4D"/>
              </a:buClr>
              <a:defRPr/>
            </a:pPr>
            <a:endParaRPr lang="en-US" altLang="en-US" sz="1200" u="sng">
              <a:solidFill>
                <a:srgbClr val="4E4D4D"/>
              </a:solidFill>
              <a:latin typeface="Tahoma" charset="0"/>
              <a:ea typeface="Tahoma" charset="0"/>
              <a:cs typeface="Tahoma" charset="0"/>
            </a:endParaRPr>
          </a:p>
          <a:p>
            <a:pPr marL="342900" indent="-342900" defTabSz="914400" eaLnBrk="1" hangingPunct="1">
              <a:lnSpc>
                <a:spcPct val="110000"/>
              </a:lnSpc>
              <a:spcBef>
                <a:spcPct val="0"/>
              </a:spcBef>
              <a:buClr>
                <a:srgbClr val="4E4D4D"/>
              </a:buClr>
              <a:defRPr/>
            </a:pPr>
            <a:r>
              <a:rPr lang="en-US" altLang="en-US" sz="1200" b="1" i="1">
                <a:solidFill>
                  <a:srgbClr val="4E4D4D"/>
                </a:solidFill>
                <a:latin typeface="Tahoma"/>
                <a:ea typeface="Tahoma"/>
                <a:cs typeface="Tahoma"/>
              </a:rPr>
              <a:t>Together</a:t>
            </a:r>
            <a:r>
              <a:rPr lang="en-US" altLang="en-US" sz="1200" i="1">
                <a:solidFill>
                  <a:srgbClr val="4E4D4D"/>
                </a:solidFill>
                <a:latin typeface="Tahoma"/>
                <a:ea typeface="Tahoma"/>
                <a:cs typeface="Tahoma"/>
              </a:rPr>
              <a:t>, </a:t>
            </a:r>
            <a:r>
              <a:rPr lang="en-US" altLang="en-US" sz="1200">
                <a:solidFill>
                  <a:srgbClr val="4E4D4D"/>
                </a:solidFill>
                <a:latin typeface="Tahoma"/>
                <a:ea typeface="Tahoma"/>
                <a:cs typeface="Tahoma"/>
              </a:rPr>
              <a:t>over </a:t>
            </a:r>
            <a:r>
              <a:rPr lang="en-US" altLang="en-US" sz="1200" b="1" i="1">
                <a:solidFill>
                  <a:srgbClr val="FF0000"/>
                </a:solidFill>
                <a:latin typeface="Tahoma"/>
                <a:ea typeface="Tahoma"/>
                <a:cs typeface="Tahoma"/>
              </a:rPr>
              <a:t>200</a:t>
            </a:r>
            <a:r>
              <a:rPr lang="en-US" altLang="en-US" sz="1200">
                <a:solidFill>
                  <a:srgbClr val="4E84C4"/>
                </a:solidFill>
                <a:latin typeface="Tahoma"/>
                <a:ea typeface="Tahoma"/>
                <a:cs typeface="Tahoma"/>
              </a:rPr>
              <a:t> </a:t>
            </a:r>
            <a:r>
              <a:rPr lang="en-US" altLang="en-US" sz="1200">
                <a:solidFill>
                  <a:srgbClr val="4E4D4D"/>
                </a:solidFill>
                <a:latin typeface="Tahoma"/>
                <a:ea typeface="Tahoma"/>
                <a:cs typeface="Tahoma"/>
              </a:rPr>
              <a:t>different factors of On-page </a:t>
            </a:r>
            <a:r>
              <a:rPr lang="en-US" altLang="en-US" sz="1200" i="1">
                <a:solidFill>
                  <a:srgbClr val="4E4D4D"/>
                </a:solidFill>
                <a:latin typeface="Tahoma"/>
                <a:ea typeface="Tahoma"/>
                <a:cs typeface="Tahoma"/>
              </a:rPr>
              <a:t>and</a:t>
            </a:r>
            <a:r>
              <a:rPr lang="en-US" altLang="en-US" sz="1200">
                <a:solidFill>
                  <a:srgbClr val="4E4D4D"/>
                </a:solidFill>
                <a:latin typeface="Tahoma"/>
                <a:ea typeface="Tahoma"/>
                <a:cs typeface="Tahoma"/>
              </a:rPr>
              <a:t>  Off-page elements make up organic rankings</a:t>
            </a:r>
            <a:br>
              <a:rPr lang="en-US" altLang="en-US" sz="1200">
                <a:latin typeface="Tahoma" charset="0"/>
                <a:ea typeface="Tahoma" charset="0"/>
                <a:cs typeface="Tahoma" charset="0"/>
              </a:rPr>
            </a:br>
            <a:endParaRPr lang="en-US" altLang="en-US" sz="1400">
              <a:solidFill>
                <a:srgbClr val="4E4D4D"/>
              </a:solidFill>
              <a:latin typeface="Tahoma" charset="0"/>
              <a:ea typeface="Tahoma" charset="0"/>
              <a:cs typeface="Tahoma" charset="0"/>
            </a:endParaRPr>
          </a:p>
          <a:p>
            <a:pPr marL="342900" indent="-342900" defTabSz="914400" eaLnBrk="1" hangingPunct="1">
              <a:lnSpc>
                <a:spcPct val="110000"/>
              </a:lnSpc>
              <a:spcBef>
                <a:spcPct val="0"/>
              </a:spcBef>
              <a:buClr>
                <a:srgbClr val="4E4D4D"/>
              </a:buClr>
              <a:defRPr/>
            </a:pPr>
            <a:r>
              <a:rPr lang="en-US" altLang="en-US" sz="1200">
                <a:solidFill>
                  <a:srgbClr val="4E4D4D"/>
                </a:solidFill>
                <a:latin typeface="Tahoma"/>
                <a:ea typeface="Tahoma"/>
                <a:cs typeface="Tahoma"/>
              </a:rPr>
              <a:t>Like a </a:t>
            </a:r>
            <a:r>
              <a:rPr lang="en-US" altLang="en-US" sz="1200" b="1" i="1">
                <a:solidFill>
                  <a:srgbClr val="FF0000"/>
                </a:solidFill>
                <a:latin typeface="Tahoma"/>
                <a:ea typeface="Tahoma"/>
                <a:cs typeface="Tahoma"/>
              </a:rPr>
              <a:t>401k,</a:t>
            </a:r>
            <a:r>
              <a:rPr lang="en-US" altLang="en-US" sz="1200">
                <a:solidFill>
                  <a:srgbClr val="4E4D4D"/>
                </a:solidFill>
                <a:latin typeface="Tahoma"/>
                <a:ea typeface="Tahoma"/>
                <a:cs typeface="Tahoma"/>
              </a:rPr>
              <a:t> consistent input and patience are the best approach to maximizing SEO and on-site conversions</a:t>
            </a:r>
          </a:p>
          <a:p>
            <a:pPr marL="342900" marR="0" lvl="0" indent="-342900" algn="l" defTabSz="914400" rtl="0" eaLnBrk="1" fontAlgn="auto" latinLnBrk="0" hangingPunct="1">
              <a:lnSpc>
                <a:spcPct val="110000"/>
              </a:lnSpc>
              <a:spcBef>
                <a:spcPct val="0"/>
              </a:spcBef>
              <a:spcAft>
                <a:spcPts val="0"/>
              </a:spcAft>
              <a:buClr>
                <a:srgbClr val="4E4D4D"/>
              </a:buClr>
              <a:buSzTx/>
              <a:buFontTx/>
              <a:buNone/>
              <a:tabLst/>
              <a:defRPr/>
            </a:pPr>
            <a:r>
              <a:rPr lang="en-US" altLang="en-US">
                <a:solidFill>
                  <a:srgbClr val="595959"/>
                </a:solidFill>
                <a:latin typeface="Tahoma"/>
                <a:ea typeface="Tahoma"/>
                <a:cs typeface="Tahoma"/>
              </a:rPr>
              <a:t>Effective SEO strategies aim to </a:t>
            </a:r>
            <a:r>
              <a:rPr lang="en-US" altLang="en-US" b="1">
                <a:solidFill>
                  <a:srgbClr val="FF0000"/>
                </a:solidFill>
                <a:latin typeface="Tahoma"/>
                <a:ea typeface="Tahoma"/>
                <a:cs typeface="Tahoma"/>
              </a:rPr>
              <a:t>create a greater audience experience with your brand</a:t>
            </a:r>
            <a:r>
              <a:rPr lang="en-US" altLang="en-US">
                <a:solidFill>
                  <a:srgbClr val="595959"/>
                </a:solidFill>
                <a:latin typeface="Tahoma"/>
                <a:ea typeface="Tahoma"/>
                <a:cs typeface="Tahoma"/>
              </a:rPr>
              <a:t>. Optimizing site content and building high-quality, authoritative links where the content can benefit from additional, relevant traffic are critical aspects to achieve this optimal experience.</a:t>
            </a:r>
          </a:p>
          <a:p>
            <a:pPr marL="342900" indent="-342900" defTabSz="914400" eaLnBrk="1" hangingPunct="1">
              <a:lnSpc>
                <a:spcPct val="110000"/>
              </a:lnSpc>
              <a:spcBef>
                <a:spcPct val="0"/>
              </a:spcBef>
              <a:buClr>
                <a:srgbClr val="4E4D4D"/>
              </a:buClr>
              <a:defRPr/>
            </a:pPr>
            <a:endParaRPr lang="en-US" altLang="en-US" sz="1200">
              <a:solidFill>
                <a:srgbClr val="4E4D4D"/>
              </a:solidFill>
              <a:latin typeface="Tahoma"/>
              <a:ea typeface="Tahoma"/>
              <a:cs typeface="Tahoma"/>
            </a:endParaRPr>
          </a:p>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31</a:t>
            </a:fld>
            <a:endParaRPr lang="en-US"/>
          </a:p>
        </p:txBody>
      </p:sp>
    </p:spTree>
    <p:extLst>
      <p:ext uri="{BB962C8B-B14F-4D97-AF65-F5344CB8AC3E}">
        <p14:creationId xmlns:p14="http://schemas.microsoft.com/office/powerpoint/2010/main" val="144893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F56C4-1354-4EBE-8F01-BF887BB9D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118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35</a:t>
            </a:fld>
            <a:endParaRPr lang="en-US"/>
          </a:p>
        </p:txBody>
      </p:sp>
    </p:spTree>
    <p:extLst>
      <p:ext uri="{BB962C8B-B14F-4D97-AF65-F5344CB8AC3E}">
        <p14:creationId xmlns:p14="http://schemas.microsoft.com/office/powerpoint/2010/main" val="3349958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37</a:t>
            </a:fld>
            <a:endParaRPr lang="en-US"/>
          </a:p>
        </p:txBody>
      </p:sp>
    </p:spTree>
    <p:extLst>
      <p:ext uri="{BB962C8B-B14F-4D97-AF65-F5344CB8AC3E}">
        <p14:creationId xmlns:p14="http://schemas.microsoft.com/office/powerpoint/2010/main" val="56613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38</a:t>
            </a:fld>
            <a:endParaRPr lang="en-US"/>
          </a:p>
        </p:txBody>
      </p:sp>
    </p:spTree>
    <p:extLst>
      <p:ext uri="{BB962C8B-B14F-4D97-AF65-F5344CB8AC3E}">
        <p14:creationId xmlns:p14="http://schemas.microsoft.com/office/powerpoint/2010/main" val="833654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39</a:t>
            </a:fld>
            <a:endParaRPr lang="en-US"/>
          </a:p>
        </p:txBody>
      </p:sp>
    </p:spTree>
    <p:extLst>
      <p:ext uri="{BB962C8B-B14F-4D97-AF65-F5344CB8AC3E}">
        <p14:creationId xmlns:p14="http://schemas.microsoft.com/office/powerpoint/2010/main" val="169666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40</a:t>
            </a:fld>
            <a:endParaRPr lang="en-US"/>
          </a:p>
        </p:txBody>
      </p:sp>
    </p:spTree>
    <p:extLst>
      <p:ext uri="{BB962C8B-B14F-4D97-AF65-F5344CB8AC3E}">
        <p14:creationId xmlns:p14="http://schemas.microsoft.com/office/powerpoint/2010/main" val="299509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41</a:t>
            </a:fld>
            <a:endParaRPr lang="en-US"/>
          </a:p>
        </p:txBody>
      </p:sp>
    </p:spTree>
    <p:extLst>
      <p:ext uri="{BB962C8B-B14F-4D97-AF65-F5344CB8AC3E}">
        <p14:creationId xmlns:p14="http://schemas.microsoft.com/office/powerpoint/2010/main" val="110812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42</a:t>
            </a:fld>
            <a:endParaRPr lang="en-US"/>
          </a:p>
        </p:txBody>
      </p:sp>
    </p:spTree>
    <p:extLst>
      <p:ext uri="{BB962C8B-B14F-4D97-AF65-F5344CB8AC3E}">
        <p14:creationId xmlns:p14="http://schemas.microsoft.com/office/powerpoint/2010/main" val="62921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C1273-CA22-9D46-BC7B-E69A9958982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185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91A6C7-1D2C-405D-BF8B-7F6D3FDF39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7758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45</a:t>
            </a:fld>
            <a:endParaRPr lang="en-US"/>
          </a:p>
        </p:txBody>
      </p:sp>
    </p:spTree>
    <p:extLst>
      <p:ext uri="{BB962C8B-B14F-4D97-AF65-F5344CB8AC3E}">
        <p14:creationId xmlns:p14="http://schemas.microsoft.com/office/powerpoint/2010/main" val="2623619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A13C06A7-391F-254A-8F08-3C4CBE12B768}" type="slidenum">
              <a:rPr lang="en-US" altLang="en-US"/>
              <a:pPr>
                <a:defRPr/>
              </a:pPr>
              <a:t>46</a:t>
            </a:fld>
            <a:endParaRPr lang="en-US" altLang="en-US"/>
          </a:p>
        </p:txBody>
      </p:sp>
    </p:spTree>
    <p:extLst>
      <p:ext uri="{BB962C8B-B14F-4D97-AF65-F5344CB8AC3E}">
        <p14:creationId xmlns:p14="http://schemas.microsoft.com/office/powerpoint/2010/main" val="3993219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3814209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9E75BB-0F62-459A-82BA-D70789F2E13E}" type="slidenum">
              <a:rPr lang="en-US" smtClean="0"/>
              <a:t>48</a:t>
            </a:fld>
            <a:endParaRPr lang="en-US"/>
          </a:p>
        </p:txBody>
      </p:sp>
    </p:spTree>
    <p:extLst>
      <p:ext uri="{BB962C8B-B14F-4D97-AF65-F5344CB8AC3E}">
        <p14:creationId xmlns:p14="http://schemas.microsoft.com/office/powerpoint/2010/main" val="4078890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latin typeface="Calibri"/>
              <a:ea typeface="Tahoma"/>
              <a:cs typeface="Tahoma"/>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49</a:t>
            </a:fld>
            <a:endParaRPr lang="uk-UA"/>
          </a:p>
        </p:txBody>
      </p:sp>
    </p:spTree>
    <p:extLst>
      <p:ext uri="{BB962C8B-B14F-4D97-AF65-F5344CB8AC3E}">
        <p14:creationId xmlns:p14="http://schemas.microsoft.com/office/powerpoint/2010/main" val="4096622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latin typeface="Calibri"/>
              <a:ea typeface="Tahoma"/>
              <a:cs typeface="Tahoma"/>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50</a:t>
            </a:fld>
            <a:endParaRPr lang="uk-UA"/>
          </a:p>
        </p:txBody>
      </p:sp>
    </p:spTree>
    <p:extLst>
      <p:ext uri="{BB962C8B-B14F-4D97-AF65-F5344CB8AC3E}">
        <p14:creationId xmlns:p14="http://schemas.microsoft.com/office/powerpoint/2010/main" val="4160102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latin typeface="Calibri"/>
              <a:ea typeface="Tahoma"/>
              <a:cs typeface="Tahoma"/>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51</a:t>
            </a:fld>
            <a:endParaRPr lang="uk-UA"/>
          </a:p>
        </p:txBody>
      </p:sp>
    </p:spTree>
    <p:extLst>
      <p:ext uri="{BB962C8B-B14F-4D97-AF65-F5344CB8AC3E}">
        <p14:creationId xmlns:p14="http://schemas.microsoft.com/office/powerpoint/2010/main" val="4047430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52</a:t>
            </a:fld>
            <a:endParaRPr lang="en-US"/>
          </a:p>
        </p:txBody>
      </p:sp>
    </p:spTree>
    <p:extLst>
      <p:ext uri="{BB962C8B-B14F-4D97-AF65-F5344CB8AC3E}">
        <p14:creationId xmlns:p14="http://schemas.microsoft.com/office/powerpoint/2010/main" val="1747604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a:buChar char="•"/>
            </a:pPr>
            <a:endParaRPr lang="en-US">
              <a:latin typeface="Tahoma"/>
              <a:ea typeface="Tahoma"/>
              <a:cs typeface="Tahoma"/>
            </a:endParaRPr>
          </a:p>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53</a:t>
            </a:fld>
            <a:endParaRPr lang="en-US"/>
          </a:p>
        </p:txBody>
      </p:sp>
    </p:spTree>
    <p:extLst>
      <p:ext uri="{BB962C8B-B14F-4D97-AF65-F5344CB8AC3E}">
        <p14:creationId xmlns:p14="http://schemas.microsoft.com/office/powerpoint/2010/main" val="387129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5</a:t>
            </a:fld>
            <a:endParaRPr lang="en-US"/>
          </a:p>
        </p:txBody>
      </p:sp>
    </p:spTree>
    <p:extLst>
      <p:ext uri="{BB962C8B-B14F-4D97-AF65-F5344CB8AC3E}">
        <p14:creationId xmlns:p14="http://schemas.microsoft.com/office/powerpoint/2010/main" val="238377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E75BB-0F62-459A-82BA-D70789F2E13E}" type="slidenum">
              <a:rPr lang="en-US" smtClean="0"/>
              <a:t>54</a:t>
            </a:fld>
            <a:endParaRPr lang="en-US"/>
          </a:p>
        </p:txBody>
      </p:sp>
    </p:spTree>
    <p:extLst>
      <p:ext uri="{BB962C8B-B14F-4D97-AF65-F5344CB8AC3E}">
        <p14:creationId xmlns:p14="http://schemas.microsoft.com/office/powerpoint/2010/main" val="1152280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FF0000"/>
              </a:solidFill>
              <a:latin typeface="Tahoma"/>
              <a:ea typeface="Tahoma"/>
              <a:cs typeface="Tahoma"/>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55</a:t>
            </a:fld>
            <a:endParaRPr lang="en-US"/>
          </a:p>
        </p:txBody>
      </p:sp>
    </p:spTree>
    <p:extLst>
      <p:ext uri="{BB962C8B-B14F-4D97-AF65-F5344CB8AC3E}">
        <p14:creationId xmlns:p14="http://schemas.microsoft.com/office/powerpoint/2010/main" val="2175145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a:buChar char="•"/>
            </a:pPr>
            <a:endParaRPr lang="en-US">
              <a:latin typeface="Tahoma"/>
              <a:ea typeface="Tahoma"/>
              <a:cs typeface="Tahoma"/>
            </a:endParaRPr>
          </a:p>
          <a:p>
            <a:pPr marL="285750" indent="-285750">
              <a:lnSpc>
                <a:spcPct val="150000"/>
              </a:lnSpc>
              <a:buFont typeface="Arial"/>
              <a:buChar char="•"/>
            </a:pPr>
            <a:endParaRPr lang="en-US">
              <a:latin typeface="Tahoma"/>
              <a:ea typeface="Tahoma"/>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56</a:t>
            </a:fld>
            <a:endParaRPr lang="en-US"/>
          </a:p>
        </p:txBody>
      </p:sp>
    </p:spTree>
    <p:extLst>
      <p:ext uri="{BB962C8B-B14F-4D97-AF65-F5344CB8AC3E}">
        <p14:creationId xmlns:p14="http://schemas.microsoft.com/office/powerpoint/2010/main" val="83295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148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462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60</a:t>
            </a:fld>
            <a:endParaRPr lang="en-US"/>
          </a:p>
        </p:txBody>
      </p:sp>
    </p:spTree>
    <p:extLst>
      <p:ext uri="{BB962C8B-B14F-4D97-AF65-F5344CB8AC3E}">
        <p14:creationId xmlns:p14="http://schemas.microsoft.com/office/powerpoint/2010/main" val="4174581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CE0723-D9C5-4C44-AA9C-97874E3C7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562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SAY ALOUD</a:t>
            </a:r>
          </a:p>
          <a:p>
            <a:pPr marL="285750" lvl="1" indent="-285750">
              <a:spcBef>
                <a:spcPts val="1000"/>
              </a:spcBef>
              <a:spcAft>
                <a:spcPct val="0"/>
              </a:spcAft>
              <a:buFont typeface="Arial,Sans-Serif"/>
              <a:buChar char="•"/>
            </a:pPr>
            <a:r>
              <a:rPr lang="en-US"/>
              <a:t>Delivers your message </a:t>
            </a:r>
            <a:r>
              <a:rPr lang="en-US" b="1"/>
              <a:t>via email</a:t>
            </a:r>
            <a:r>
              <a:rPr lang="en-US"/>
              <a:t>, then targets the same individual </a:t>
            </a:r>
            <a:r>
              <a:rPr lang="en-US" b="1"/>
              <a:t>via display </a:t>
            </a:r>
            <a:r>
              <a:rPr lang="en-US"/>
              <a:t>advertising</a:t>
            </a:r>
            <a:endParaRPr lang="en-US">
              <a:cs typeface="Calibri"/>
            </a:endParaRPr>
          </a:p>
          <a:p>
            <a:pPr marL="285750" lvl="1" indent="-285750">
              <a:spcBef>
                <a:spcPts val="1000"/>
              </a:spcBef>
              <a:buFont typeface="Arial,Sans-Serif"/>
              <a:buChar char="•"/>
            </a:pPr>
            <a:r>
              <a:rPr lang="en-US"/>
              <a:t>Display served where media is consumed – including </a:t>
            </a:r>
            <a:r>
              <a:rPr lang="en-US" b="1"/>
              <a:t>desktop, tablet, in-app mobile and social</a:t>
            </a:r>
            <a:r>
              <a:rPr lang="en-US"/>
              <a:t> (Facebook and Instagram), – </a:t>
            </a:r>
            <a:r>
              <a:rPr lang="en-US" i="1"/>
              <a:t>whether they engage with the email or not</a:t>
            </a:r>
            <a:endParaRPr lang="en-US"/>
          </a:p>
          <a:p>
            <a:pPr marL="285750" lvl="1" indent="-285750">
              <a:spcBef>
                <a:spcPts val="1000"/>
              </a:spcBef>
              <a:spcAft>
                <a:spcPct val="0"/>
              </a:spcAft>
              <a:buFont typeface="Arial,Sans-Serif"/>
              <a:buChar char="•"/>
            </a:pPr>
            <a:r>
              <a:rPr lang="en-US"/>
              <a:t>Ability to target any </a:t>
            </a:r>
            <a:r>
              <a:rPr lang="en-US" b="1"/>
              <a:t>geography</a:t>
            </a:r>
            <a:r>
              <a:rPr lang="en-US"/>
              <a:t>, </a:t>
            </a:r>
            <a:r>
              <a:rPr lang="en-US" b="1"/>
              <a:t>behavior</a:t>
            </a:r>
            <a:r>
              <a:rPr lang="en-US"/>
              <a:t> and/or </a:t>
            </a:r>
            <a:r>
              <a:rPr lang="en-US" b="1"/>
              <a:t>demographic</a:t>
            </a:r>
            <a:r>
              <a:rPr lang="en-US"/>
              <a:t>*</a:t>
            </a:r>
            <a:endParaRPr lang="en-US">
              <a:cs typeface="Calibri"/>
            </a:endParaRPr>
          </a:p>
          <a:p>
            <a:pPr marL="285750" lvl="1" indent="-285750">
              <a:spcBef>
                <a:spcPts val="1000"/>
              </a:spcBef>
              <a:spcAft>
                <a:spcPct val="0"/>
              </a:spcAft>
              <a:buFont typeface="Arial,Sans-Serif"/>
              <a:buChar char="•"/>
            </a:pPr>
            <a:r>
              <a:rPr lang="en-US" b="1"/>
              <a:t>Rigorous list data-hygiene and email verification </a:t>
            </a:r>
            <a:r>
              <a:rPr lang="en-US"/>
              <a:t>every 30 days and again prior to each deployment for more effective delivery</a:t>
            </a:r>
          </a:p>
          <a:p>
            <a:pPr marL="285750" lvl="1" indent="-285750">
              <a:spcBef>
                <a:spcPts val="1000"/>
              </a:spcBef>
              <a:spcAft>
                <a:spcPct val="0"/>
              </a:spcAft>
              <a:buFont typeface="Arial,Sans-Serif"/>
              <a:buChar char="•"/>
            </a:pPr>
            <a:endParaRPr lang="en-US">
              <a:cs typeface="Calibri"/>
            </a:endParaRPr>
          </a:p>
          <a:p>
            <a:pPr marL="342900" lvl="1" indent="-342900">
              <a:spcBef>
                <a:spcPts val="600"/>
              </a:spcBef>
              <a:buClr>
                <a:srgbClr val="4E4D4D"/>
              </a:buClr>
              <a:buSzPct val="100000"/>
              <a:buFont typeface="Arial" panose="020B0604020202020204" pitchFamily="34" charset="0"/>
              <a:buChar char="•"/>
              <a:defRPr/>
            </a:pPr>
            <a:r>
              <a:rPr lang="en-US" sz="1200" b="1">
                <a:solidFill>
                  <a:srgbClr val="FF0000"/>
                </a:solidFill>
                <a:latin typeface="Tahoma" panose="020B0604030504040204" pitchFamily="34" charset="0"/>
                <a:ea typeface="Tahoma" panose="020B0604030504040204" pitchFamily="34" charset="0"/>
                <a:cs typeface="Tahoma" panose="020B0604030504040204" pitchFamily="34" charset="0"/>
              </a:rPr>
              <a:t>Initial 2-day then final 7-day reports </a:t>
            </a:r>
            <a:r>
              <a:rPr lang="en-US" sz="1200">
                <a:solidFill>
                  <a:srgbClr val="4E4D4D"/>
                </a:solidFill>
                <a:latin typeface="Tahoma" panose="020B0604030504040204" pitchFamily="34" charset="0"/>
                <a:ea typeface="Tahoma" panose="020B0604030504040204" pitchFamily="34" charset="0"/>
                <a:cs typeface="Tahoma" panose="020B0604030504040204" pitchFamily="34" charset="0"/>
              </a:rPr>
              <a:t>are provided for each email deployment</a:t>
            </a:r>
          </a:p>
          <a:p>
            <a:pPr marL="742950" lvl="1" indent="-285750">
              <a:spcBef>
                <a:spcPts val="600"/>
              </a:spcBef>
              <a:buClr>
                <a:srgbClr val="4E4D4D"/>
              </a:buClr>
              <a:buSzPct val="100000"/>
              <a:buFont typeface="Arial" panose="020B0604020202020204" pitchFamily="34" charset="0"/>
              <a:buChar char="•"/>
              <a:defRPr/>
            </a:pPr>
            <a:r>
              <a:rPr lang="en-US" sz="1000">
                <a:solidFill>
                  <a:srgbClr val="4E4D4D"/>
                </a:solidFill>
                <a:latin typeface="Tahoma" panose="020B0604030504040204" pitchFamily="34" charset="0"/>
                <a:ea typeface="Tahoma" panose="020B0604030504040204" pitchFamily="34" charset="0"/>
                <a:cs typeface="Tahoma" panose="020B0604030504040204" pitchFamily="34" charset="0"/>
              </a:rPr>
              <a:t>CTR and unsubscribe rates</a:t>
            </a:r>
          </a:p>
          <a:p>
            <a:pPr marL="742950" lvl="1" indent="-285750">
              <a:spcBef>
                <a:spcPts val="600"/>
              </a:spcBef>
              <a:buClr>
                <a:srgbClr val="4E4D4D"/>
              </a:buClr>
              <a:buSzPct val="100000"/>
              <a:buFont typeface="Arial" panose="020B0604020202020204" pitchFamily="34" charset="0"/>
              <a:buChar char="•"/>
              <a:defRPr/>
            </a:pPr>
            <a:r>
              <a:rPr lang="en-US" sz="1000">
                <a:solidFill>
                  <a:srgbClr val="4E4D4D"/>
                </a:solidFill>
                <a:latin typeface="Tahoma" panose="020B0604030504040204" pitchFamily="34" charset="0"/>
                <a:ea typeface="Tahoma" panose="020B0604030504040204" pitchFamily="34" charset="0"/>
                <a:cs typeface="Tahoma" panose="020B0604030504040204" pitchFamily="34" charset="0"/>
              </a:rPr>
              <a:t>Link click engagement</a:t>
            </a:r>
          </a:p>
          <a:p>
            <a:pPr marL="285750" lvl="1" indent="-285750">
              <a:spcBef>
                <a:spcPts val="1000"/>
              </a:spcBef>
              <a:spcAft>
                <a:spcPct val="0"/>
              </a:spcAft>
              <a:buFont typeface="Arial,Sans-Serif"/>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63</a:t>
            </a:fld>
            <a:endParaRPr lang="en-US"/>
          </a:p>
        </p:txBody>
      </p:sp>
    </p:spTree>
    <p:extLst>
      <p:ext uri="{BB962C8B-B14F-4D97-AF65-F5344CB8AC3E}">
        <p14:creationId xmlns:p14="http://schemas.microsoft.com/office/powerpoint/2010/main" val="2623281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cs typeface="Calibri"/>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fld id="{40351595-F8D3-5A4F-AFD2-0564582B9DB1}" type="slidenum">
              <a:rPr lang="en-US" altLang="en-US" sz="1200"/>
              <a:pPr/>
              <a:t>64</a:t>
            </a:fld>
            <a:endParaRPr lang="en-US" altLang="en-US" sz="1200"/>
          </a:p>
        </p:txBody>
      </p:sp>
    </p:spTree>
    <p:extLst>
      <p:ext uri="{BB962C8B-B14F-4D97-AF65-F5344CB8AC3E}">
        <p14:creationId xmlns:p14="http://schemas.microsoft.com/office/powerpoint/2010/main" val="397757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65</a:t>
            </a:fld>
            <a:endParaRPr lang="en-US"/>
          </a:p>
        </p:txBody>
      </p:sp>
    </p:spTree>
    <p:extLst>
      <p:ext uri="{BB962C8B-B14F-4D97-AF65-F5344CB8AC3E}">
        <p14:creationId xmlns:p14="http://schemas.microsoft.com/office/powerpoint/2010/main" val="423405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6</a:t>
            </a:fld>
            <a:endParaRPr lang="en-US"/>
          </a:p>
        </p:txBody>
      </p:sp>
    </p:spTree>
    <p:extLst>
      <p:ext uri="{BB962C8B-B14F-4D97-AF65-F5344CB8AC3E}">
        <p14:creationId xmlns:p14="http://schemas.microsoft.com/office/powerpoint/2010/main" val="1198873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66</a:t>
            </a:fld>
            <a:endParaRPr lang="en-US"/>
          </a:p>
        </p:txBody>
      </p:sp>
    </p:spTree>
    <p:extLst>
      <p:ext uri="{BB962C8B-B14F-4D97-AF65-F5344CB8AC3E}">
        <p14:creationId xmlns:p14="http://schemas.microsoft.com/office/powerpoint/2010/main" val="3585385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 this meant to be a placeholder for video </a:t>
            </a:r>
            <a:r>
              <a:rPr lang="en-US" err="1">
                <a:cs typeface="Calibri"/>
              </a:rPr>
              <a:t>exmaples</a:t>
            </a:r>
            <a:r>
              <a:rPr lang="en-US">
                <a:cs typeface="Calibri"/>
              </a:rPr>
              <a:t>?</a:t>
            </a:r>
          </a:p>
        </p:txBody>
      </p:sp>
      <p:sp>
        <p:nvSpPr>
          <p:cNvPr id="4" name="Slide Number Placeholder 3"/>
          <p:cNvSpPr>
            <a:spLocks noGrp="1"/>
          </p:cNvSpPr>
          <p:nvPr>
            <p:ph type="sldNum" sz="quarter" idx="5"/>
          </p:nvPr>
        </p:nvSpPr>
        <p:spPr/>
        <p:txBody>
          <a:bodyPr/>
          <a:lstStyle/>
          <a:p>
            <a:fld id="{641F56C4-1354-4EBE-8F01-BF887BB9DA9A}" type="slidenum">
              <a:rPr lang="en-US" smtClean="0"/>
              <a:t>67</a:t>
            </a:fld>
            <a:endParaRPr lang="en-US"/>
          </a:p>
        </p:txBody>
      </p:sp>
    </p:spTree>
    <p:extLst>
      <p:ext uri="{BB962C8B-B14F-4D97-AF65-F5344CB8AC3E}">
        <p14:creationId xmlns:p14="http://schemas.microsoft.com/office/powerpoint/2010/main" val="253322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SELLER TAKE NOTE THIS COULD BE HERE OR AS PART OF WEB DEV SOLUTION – NOT BOTH</a:t>
            </a:r>
          </a:p>
        </p:txBody>
      </p:sp>
      <p:sp>
        <p:nvSpPr>
          <p:cNvPr id="4" name="Slide Number Placeholder 3"/>
          <p:cNvSpPr>
            <a:spLocks noGrp="1"/>
          </p:cNvSpPr>
          <p:nvPr>
            <p:ph type="sldNum" sz="quarter" idx="5"/>
          </p:nvPr>
        </p:nvSpPr>
        <p:spPr/>
        <p:txBody>
          <a:bodyPr/>
          <a:lstStyle/>
          <a:p>
            <a:fld id="{DB9E75BB-0F62-459A-82BA-D70789F2E13E}" type="slidenum">
              <a:rPr lang="en-US" smtClean="0"/>
              <a:t>68</a:t>
            </a:fld>
            <a:endParaRPr lang="en-US"/>
          </a:p>
        </p:txBody>
      </p:sp>
    </p:spTree>
    <p:extLst>
      <p:ext uri="{BB962C8B-B14F-4D97-AF65-F5344CB8AC3E}">
        <p14:creationId xmlns:p14="http://schemas.microsoft.com/office/powerpoint/2010/main" val="321504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732515" rtl="0" eaLnBrk="1" fontAlgn="auto" latinLnBrk="0" hangingPunct="1">
              <a:lnSpc>
                <a:spcPct val="100000"/>
              </a:lnSpc>
              <a:spcBef>
                <a:spcPts val="0"/>
              </a:spcBef>
              <a:spcAft>
                <a:spcPts val="0"/>
              </a:spcAft>
              <a:buClrTx/>
              <a:buSzTx/>
              <a:buFontTx/>
              <a:buNone/>
              <a:tabLst/>
              <a:defRPr/>
            </a:pPr>
            <a:fld id="{C0E276EC-4F5F-5E4B-A034-6C44FF0E4E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32515"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57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CHALLENGE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 Western Mass Motorsports company was having challenges with brand awareness and poor online presence. The business was lacking a high search ranking and was being lost among their competitors.</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KPI</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Increase website traffic</a:t>
            </a:r>
          </a:p>
          <a:p>
            <a:r>
              <a:rPr lang="en-US" sz="1200" b="0" i="0" kern="1200">
                <a:solidFill>
                  <a:schemeClr val="tx1"/>
                </a:solidFill>
                <a:effectLst/>
                <a:latin typeface="+mn-lt"/>
                <a:ea typeface="+mn-ea"/>
                <a:cs typeface="+mn-cs"/>
              </a:rPr>
              <a:t>Track and increase phone leads</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STRATEGIES</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MassLive</a:t>
            </a:r>
            <a:r>
              <a:rPr lang="en-US" sz="1200" b="0" i="0" kern="1200">
                <a:solidFill>
                  <a:schemeClr val="tx1"/>
                </a:solidFill>
                <a:effectLst/>
                <a:latin typeface="+mn-lt"/>
                <a:ea typeface="+mn-ea"/>
                <a:cs typeface="+mn-cs"/>
              </a:rPr>
              <a:t> Media evaluated their search engine marketing and created a custom plan focusing on key products for new client acquisition. The strategy included a re-marketing component serving general brand messaging to consumers who engaged with their website. A con-questing plan was also launched to bid on competitors within Google. Call tracking was implemented to monitor and record phone leads.</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RESULTS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58% year over year increase in website traffic</a:t>
            </a:r>
          </a:p>
          <a:p>
            <a:r>
              <a:rPr lang="en-US" sz="1200" b="0" i="0" kern="1200">
                <a:solidFill>
                  <a:schemeClr val="tx1"/>
                </a:solidFill>
                <a:effectLst/>
                <a:latin typeface="+mn-lt"/>
                <a:ea typeface="+mn-ea"/>
                <a:cs typeface="+mn-cs"/>
              </a:rPr>
              <a:t>30% of their website traffic attributed to paid search</a:t>
            </a:r>
          </a:p>
          <a:p>
            <a:r>
              <a:rPr lang="en-US" sz="1200" b="0" i="0" kern="1200">
                <a:solidFill>
                  <a:schemeClr val="tx1"/>
                </a:solidFill>
                <a:effectLst/>
                <a:latin typeface="+mn-lt"/>
                <a:ea typeface="+mn-ea"/>
                <a:cs typeface="+mn-cs"/>
              </a:rPr>
              <a:t>50% increase in sales for key products.</a:t>
            </a:r>
          </a:p>
          <a:p>
            <a:r>
              <a:rPr lang="en-US" sz="1200" b="0" i="0" kern="1200">
                <a:solidFill>
                  <a:schemeClr val="tx1"/>
                </a:solidFill>
                <a:effectLst/>
                <a:latin typeface="+mn-lt"/>
                <a:ea typeface="+mn-ea"/>
                <a:cs typeface="+mn-cs"/>
              </a:rPr>
              <a:t>150% increase in sales of leading brand’s product line</a:t>
            </a:r>
          </a:p>
          <a:p>
            <a:r>
              <a:rPr lang="en-US" sz="1200" b="0" i="0" kern="1200">
                <a:solidFill>
                  <a:schemeClr val="tx1"/>
                </a:solidFill>
                <a:effectLst/>
                <a:latin typeface="+mn-lt"/>
                <a:ea typeface="+mn-ea"/>
                <a:cs typeface="+mn-cs"/>
              </a:rPr>
              <a:t>Overall quality lead activity has increased by 25%</a:t>
            </a:r>
          </a:p>
          <a:p>
            <a:r>
              <a:rPr lang="en-US" sz="1200" b="0" i="0" kern="1200">
                <a:solidFill>
                  <a:schemeClr val="tx1"/>
                </a:solidFill>
                <a:effectLst/>
                <a:latin typeface="+mn-lt"/>
                <a:ea typeface="+mn-ea"/>
                <a:cs typeface="+mn-cs"/>
              </a:rPr>
              <a:t>Con-questing click through rate of 4.21%</a:t>
            </a:r>
          </a:p>
          <a:p>
            <a:r>
              <a:rPr lang="en-US" sz="1200" b="0" i="0" kern="1200">
                <a:solidFill>
                  <a:schemeClr val="tx1"/>
                </a:solidFill>
                <a:effectLst/>
                <a:latin typeface="+mn-lt"/>
                <a:ea typeface="+mn-ea"/>
                <a:cs typeface="+mn-cs"/>
              </a:rPr>
              <a:t>Over 300 calls in 6 months</a:t>
            </a:r>
          </a:p>
          <a:p>
            <a:r>
              <a:rPr lang="en-US" sz="1200" b="0" i="0" kern="1200">
                <a:solidFill>
                  <a:schemeClr val="tx1"/>
                </a:solidFill>
                <a:effectLst/>
                <a:latin typeface="+mn-lt"/>
                <a:ea typeface="+mn-ea"/>
                <a:cs typeface="+mn-cs"/>
              </a:rPr>
              <a:t>As a result of their sales growth, the business competed with over 30 businesses in the region to receive a top brand’s Dealer of the Year Award</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KEY CLIENT FINDINGS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Their previous SEM plan managed by another vendor wasn’t being optimized for their business</a:t>
            </a:r>
          </a:p>
          <a:p>
            <a:r>
              <a:rPr lang="en-US" sz="1200" b="0" i="0" kern="1200">
                <a:solidFill>
                  <a:schemeClr val="tx1"/>
                </a:solidFill>
                <a:effectLst/>
                <a:latin typeface="+mn-lt"/>
                <a:ea typeface="+mn-ea"/>
                <a:cs typeface="+mn-cs"/>
              </a:rPr>
              <a:t>Keyword research fueled the strategy to focus on specific products and target lower funnel sales opportunities</a:t>
            </a:r>
          </a:p>
          <a:p>
            <a:r>
              <a:rPr lang="en-US" sz="1200" b="0" i="0" kern="1200">
                <a:solidFill>
                  <a:schemeClr val="tx1"/>
                </a:solidFill>
                <a:effectLst/>
                <a:latin typeface="+mn-lt"/>
                <a:ea typeface="+mn-ea"/>
                <a:cs typeface="+mn-cs"/>
              </a:rPr>
              <a:t>Call tracking allowed management to monitor their customer service and identify leads in need of follow up</a:t>
            </a:r>
          </a:p>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71</a:t>
            </a:fld>
            <a:endParaRPr lang="en-US"/>
          </a:p>
        </p:txBody>
      </p:sp>
    </p:spTree>
    <p:extLst>
      <p:ext uri="{BB962C8B-B14F-4D97-AF65-F5344CB8AC3E}">
        <p14:creationId xmlns:p14="http://schemas.microsoft.com/office/powerpoint/2010/main" val="4133818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CHALLENGE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 leading industrial and commercial manufacturer located in Western MA was looking to optimize their search strategy. Their goal was to capitalize on their full potential of the search market for their industry.</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KPI</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Gain visibility in search by ranking on first page of Google search results</a:t>
            </a:r>
          </a:p>
          <a:p>
            <a:r>
              <a:rPr lang="en-US" sz="1200" b="0" i="0" kern="1200">
                <a:solidFill>
                  <a:schemeClr val="tx1"/>
                </a:solidFill>
                <a:effectLst/>
                <a:latin typeface="+mn-lt"/>
                <a:ea typeface="+mn-ea"/>
                <a:cs typeface="+mn-cs"/>
              </a:rPr>
              <a:t>Increase in overall site traffic; drive traffic to 4 key site sections to increase consumer engagement</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STRATEGIES</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MassLive</a:t>
            </a:r>
            <a:r>
              <a:rPr lang="en-US" sz="1200" b="0" i="0" kern="1200">
                <a:solidFill>
                  <a:schemeClr val="tx1"/>
                </a:solidFill>
                <a:effectLst/>
                <a:latin typeface="+mn-lt"/>
                <a:ea typeface="+mn-ea"/>
                <a:cs typeface="+mn-cs"/>
              </a:rPr>
              <a:t> Media launched a customized SEM campaign optimized for the client’s specific products and services. An emphasis was placed on driving traffic to 4 key site sections to increase consumer engagement and education of products.</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RESULTS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Over 43% search impression share of targeted keywords</a:t>
            </a:r>
          </a:p>
          <a:p>
            <a:r>
              <a:rPr lang="en-US" sz="1200" b="0" i="0" kern="1200">
                <a:solidFill>
                  <a:schemeClr val="tx1"/>
                </a:solidFill>
                <a:effectLst/>
                <a:latin typeface="+mn-lt"/>
                <a:ea typeface="+mn-ea"/>
                <a:cs typeface="+mn-cs"/>
              </a:rPr>
              <a:t>Notable increase in click-throughs: 16,016 clicks during the campaign; 3.7% click-through rate</a:t>
            </a:r>
          </a:p>
          <a:p>
            <a:r>
              <a:rPr lang="en-US" sz="1200" b="0" i="0" kern="1200">
                <a:solidFill>
                  <a:schemeClr val="tx1"/>
                </a:solidFill>
                <a:effectLst/>
                <a:latin typeface="+mn-lt"/>
                <a:ea typeface="+mn-ea"/>
                <a:cs typeface="+mn-cs"/>
              </a:rPr>
              <a:t>48% increase in overall site traffic with substantial improvements to key sections</a:t>
            </a:r>
          </a:p>
          <a:p>
            <a:r>
              <a:rPr lang="en-US" sz="1200" b="0" i="0" kern="1200">
                <a:solidFill>
                  <a:schemeClr val="tx1"/>
                </a:solidFill>
                <a:effectLst/>
                <a:latin typeface="+mn-lt"/>
                <a:ea typeface="+mn-ea"/>
                <a:cs typeface="+mn-cs"/>
              </a:rPr>
              <a:t>Maintained low bounce rate of 52%</a:t>
            </a:r>
          </a:p>
          <a:p>
            <a:r>
              <a:rPr lang="en-US" sz="1200" b="0" i="0" kern="1200">
                <a:solidFill>
                  <a:schemeClr val="tx1"/>
                </a:solidFill>
                <a:effectLst/>
                <a:latin typeface="+mn-lt"/>
                <a:ea typeface="+mn-ea"/>
                <a:cs typeface="+mn-cs"/>
              </a:rPr>
              <a:t>Overall quality lead activity has increased by 25%</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KEY CLIENT FINDINGS</a:t>
            </a:r>
            <a:br>
              <a:rPr lang="en-US" sz="1200" b="1"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Organic search is not enough to support sufficient levels of web traffic</a:t>
            </a:r>
          </a:p>
          <a:p>
            <a:r>
              <a:rPr lang="en-US" sz="1200" b="0" i="0" kern="1200">
                <a:solidFill>
                  <a:schemeClr val="tx1"/>
                </a:solidFill>
                <a:effectLst/>
                <a:latin typeface="+mn-lt"/>
                <a:ea typeface="+mn-ea"/>
                <a:cs typeface="+mn-cs"/>
              </a:rPr>
              <a:t>A search engine marketing plan catered to your target consumer supports online visibility and increased conversion of quality leads.</a:t>
            </a:r>
          </a:p>
          <a:p>
            <a:r>
              <a:rPr lang="en-US" sz="1200" b="0" i="0" kern="1200">
                <a:solidFill>
                  <a:schemeClr val="tx1"/>
                </a:solidFill>
                <a:effectLst/>
                <a:latin typeface="+mn-lt"/>
                <a:ea typeface="+mn-ea"/>
                <a:cs typeface="+mn-cs"/>
              </a:rPr>
              <a:t>The ad campaigns reached the right targeted audience as indicated by preserving their already low bounce rate</a:t>
            </a:r>
          </a:p>
          <a:p>
            <a:r>
              <a:rPr lang="en-US" sz="1200" b="0" i="0" kern="1200">
                <a:solidFill>
                  <a:schemeClr val="tx1"/>
                </a:solidFill>
                <a:effectLst/>
                <a:latin typeface="+mn-lt"/>
                <a:ea typeface="+mn-ea"/>
                <a:cs typeface="+mn-cs"/>
              </a:rPr>
              <a:t>Partnering with experts in the digital marketing field was of great benefit to the business. Due to resource constraints it was challenging to manage the daily search activities internally, while </a:t>
            </a:r>
            <a:r>
              <a:rPr lang="en-US" sz="1200" b="0" i="0" kern="1200" err="1">
                <a:solidFill>
                  <a:schemeClr val="tx1"/>
                </a:solidFill>
                <a:effectLst/>
                <a:latin typeface="+mn-lt"/>
                <a:ea typeface="+mn-ea"/>
                <a:cs typeface="+mn-cs"/>
              </a:rPr>
              <a:t>MassLive</a:t>
            </a:r>
            <a:r>
              <a:rPr lang="en-US" sz="1200" b="0" i="0" kern="1200">
                <a:solidFill>
                  <a:schemeClr val="tx1"/>
                </a:solidFill>
                <a:effectLst/>
                <a:latin typeface="+mn-lt"/>
                <a:ea typeface="+mn-ea"/>
                <a:cs typeface="+mn-cs"/>
              </a:rPr>
              <a:t> Media proved to be an asset by ultimately acting as an extension of the marketing team.</a:t>
            </a:r>
          </a:p>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72</a:t>
            </a:fld>
            <a:endParaRPr lang="en-US"/>
          </a:p>
        </p:txBody>
      </p:sp>
    </p:spTree>
    <p:extLst>
      <p:ext uri="{BB962C8B-B14F-4D97-AF65-F5344CB8AC3E}">
        <p14:creationId xmlns:p14="http://schemas.microsoft.com/office/powerpoint/2010/main" val="3595623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Tree>
    <p:extLst>
      <p:ext uri="{BB962C8B-B14F-4D97-AF65-F5344CB8AC3E}">
        <p14:creationId xmlns:p14="http://schemas.microsoft.com/office/powerpoint/2010/main" val="411566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defTabSz="457200" hangingPunct="0">
              <a:lnSpc>
                <a:spcPct val="90000"/>
              </a:lnSpc>
              <a:defRPr sz="5400">
                <a:solidFill>
                  <a:srgbClr val="FFFFFF"/>
                </a:solidFill>
                <a:latin typeface="Gill Sans SemiBold"/>
                <a:ea typeface="Gill Sans SemiBold"/>
                <a:cs typeface="Gill Sans SemiBold"/>
                <a:sym typeface="Gill Sans SemiBold"/>
              </a:defRPr>
            </a:pPr>
            <a:r>
              <a:rPr lang="en-US" sz="4800" b="1" kern="0" err="1">
                <a:solidFill>
                  <a:srgbClr val="000000"/>
                </a:solidFill>
                <a:latin typeface="Arial" panose="020B0604020202020204" pitchFamily="34" charset="0"/>
                <a:cs typeface="Arial" panose="020B0604020202020204" pitchFamily="34" charset="0"/>
                <a:sym typeface="Gill Sans SemiBold"/>
              </a:rPr>
              <a:t>GeoAudience</a:t>
            </a:r>
            <a:endParaRPr lang="en-US" sz="4800" b="1" kern="0">
              <a:solidFill>
                <a:srgbClr val="000000"/>
              </a:solidFill>
              <a:latin typeface="Arial" panose="020B0604020202020204" pitchFamily="34" charset="0"/>
              <a:cs typeface="Arial" panose="020B0604020202020204" pitchFamily="34" charset="0"/>
              <a:sym typeface="Gill Sans SemiBold"/>
            </a:endParaRPr>
          </a:p>
          <a:p>
            <a:pPr defTabSz="457200" hangingPunct="0">
              <a:defRPr sz="5400">
                <a:solidFill>
                  <a:srgbClr val="FFFFFF"/>
                </a:solidFill>
                <a:latin typeface="Gill Sans SemiBold"/>
                <a:ea typeface="Gill Sans SemiBold"/>
                <a:cs typeface="Gill Sans SemiBold"/>
                <a:sym typeface="Gill Sans SemiBold"/>
              </a:defRPr>
            </a:pPr>
            <a:r>
              <a:rPr lang="en-US" sz="4800" kern="0">
                <a:solidFill>
                  <a:srgbClr val="000000"/>
                </a:solidFill>
                <a:latin typeface="Arial" panose="020B0604020202020204" pitchFamily="34" charset="0"/>
                <a:cs typeface="Arial" panose="020B0604020202020204" pitchFamily="34" charset="0"/>
                <a:sym typeface="Gill Sans SemiBold"/>
              </a:rPr>
              <a:t>Who You Are</a:t>
            </a:r>
            <a:br>
              <a:rPr lang="en-US" sz="4800" kern="0">
                <a:solidFill>
                  <a:srgbClr val="000000"/>
                </a:solidFill>
                <a:latin typeface="Arial" panose="020B0604020202020204" pitchFamily="34" charset="0"/>
                <a:sym typeface="Gill Sans SemiBold"/>
              </a:rPr>
            </a:br>
            <a:r>
              <a:rPr lang="en-US" sz="4000" kern="0">
                <a:solidFill>
                  <a:srgbClr val="000000"/>
                </a:solidFill>
                <a:latin typeface="Arial" panose="020B0604020202020204" pitchFamily="34" charset="0"/>
                <a:ea typeface="Gill Sans"/>
                <a:cs typeface="Gill Sans"/>
                <a:sym typeface="Gill Sans"/>
              </a:rPr>
              <a:t>Home neighborhood demographic profiles and spending patterns</a:t>
            </a:r>
          </a:p>
          <a:p>
            <a:endParaRPr lang="en-US" altLang="en-US" sz="4000" b="1">
              <a:solidFill>
                <a:srgbClr val="FF0000"/>
              </a:solidFill>
              <a:ea typeface="MS PGothic" charset="-128"/>
            </a:endParaRPr>
          </a:p>
          <a:p>
            <a:pPr defTabSz="457200" hangingPunct="0">
              <a:lnSpc>
                <a:spcPct val="90000"/>
              </a:lnSpc>
              <a:defRPr sz="5400">
                <a:solidFill>
                  <a:srgbClr val="FFFFFF"/>
                </a:solidFill>
                <a:latin typeface="Gill Sans SemiBold"/>
                <a:ea typeface="Gill Sans SemiBold"/>
                <a:cs typeface="Gill Sans SemiBold"/>
                <a:sym typeface="Gill Sans SemiBold"/>
              </a:defRPr>
            </a:pPr>
            <a:r>
              <a:rPr lang="en-US" sz="4800" b="1" kern="0" err="1">
                <a:solidFill>
                  <a:srgbClr val="000000"/>
                </a:solidFill>
                <a:latin typeface="Arial" panose="020B0604020202020204" pitchFamily="34" charset="0"/>
                <a:cs typeface="Arial" panose="020B0604020202020204" pitchFamily="34" charset="0"/>
                <a:sym typeface="Gill Sans SemiBold"/>
              </a:rPr>
              <a:t>GeoFences</a:t>
            </a:r>
            <a:endParaRPr lang="en-US" sz="4800" b="1" kern="0">
              <a:solidFill>
                <a:srgbClr val="000000"/>
              </a:solidFill>
              <a:latin typeface="Arial" panose="020B0604020202020204" pitchFamily="34" charset="0"/>
              <a:cs typeface="Arial" panose="020B0604020202020204" pitchFamily="34" charset="0"/>
              <a:sym typeface="Gill Sans SemiBold"/>
            </a:endParaRPr>
          </a:p>
          <a:p>
            <a:pPr defTabSz="457200" hangingPunct="0">
              <a:defRPr sz="5400">
                <a:solidFill>
                  <a:srgbClr val="FFFFFF"/>
                </a:solidFill>
                <a:latin typeface="Gill Sans SemiBold"/>
                <a:ea typeface="Gill Sans SemiBold"/>
                <a:cs typeface="Gill Sans SemiBold"/>
                <a:sym typeface="Gill Sans SemiBold"/>
              </a:defRPr>
            </a:pPr>
            <a:r>
              <a:rPr lang="en-US" sz="4800" kern="0">
                <a:solidFill>
                  <a:srgbClr val="000000"/>
                </a:solidFill>
                <a:latin typeface="Arial" panose="020B0604020202020204" pitchFamily="34" charset="0"/>
                <a:cs typeface="Arial" panose="020B0604020202020204" pitchFamily="34" charset="0"/>
                <a:sym typeface="Gill Sans SemiBold"/>
              </a:rPr>
              <a:t>Where You Are</a:t>
            </a:r>
            <a:br>
              <a:rPr lang="en-US" sz="4800" kern="0">
                <a:solidFill>
                  <a:srgbClr val="000000"/>
                </a:solidFill>
                <a:latin typeface="Arial" panose="020B0604020202020204" pitchFamily="34" charset="0"/>
                <a:sym typeface="Gill Sans SemiBold"/>
              </a:rPr>
            </a:br>
            <a:r>
              <a:rPr lang="en-US" sz="4000" kern="0">
                <a:solidFill>
                  <a:srgbClr val="000000"/>
                </a:solidFill>
                <a:latin typeface="Arial" panose="020B0604020202020204" pitchFamily="34" charset="0"/>
                <a:ea typeface="Gill Sans"/>
                <a:cs typeface="Gill Sans"/>
                <a:sym typeface="Gill Sans"/>
              </a:rPr>
              <a:t>Proximity-based targeting</a:t>
            </a:r>
          </a:p>
          <a:p>
            <a:pPr defTabSz="457200" hangingPunct="0">
              <a:defRPr sz="5400">
                <a:solidFill>
                  <a:srgbClr val="FFFFFF"/>
                </a:solidFill>
                <a:latin typeface="Gill Sans SemiBold"/>
                <a:ea typeface="Gill Sans SemiBold"/>
                <a:cs typeface="Gill Sans SemiBold"/>
                <a:sym typeface="Gill Sans SemiBold"/>
              </a:defRPr>
            </a:pPr>
            <a:r>
              <a:rPr lang="en-US" sz="4000" kern="0">
                <a:solidFill>
                  <a:srgbClr val="000000"/>
                </a:solidFill>
                <a:latin typeface="Arial" panose="020B0604020202020204" pitchFamily="34" charset="0"/>
                <a:ea typeface="Gill Sans"/>
                <a:cs typeface="Gill Sans"/>
                <a:sym typeface="Gill Sans"/>
              </a:rPr>
              <a:t>Competitor </a:t>
            </a:r>
            <a:r>
              <a:rPr lang="en-US" sz="4000" kern="0" err="1">
                <a:solidFill>
                  <a:srgbClr val="000000"/>
                </a:solidFill>
                <a:latin typeface="Arial" panose="020B0604020202020204" pitchFamily="34" charset="0"/>
                <a:ea typeface="Gill Sans"/>
                <a:cs typeface="Gill Sans"/>
                <a:sym typeface="Gill Sans"/>
              </a:rPr>
              <a:t>conquesting</a:t>
            </a:r>
            <a:endParaRPr lang="en-US" sz="4000" kern="0">
              <a:solidFill>
                <a:srgbClr val="000000"/>
              </a:solidFill>
              <a:latin typeface="Arial" panose="020B0604020202020204" pitchFamily="34" charset="0"/>
              <a:ea typeface="Gill Sans"/>
              <a:cs typeface="Gill Sans"/>
              <a:sym typeface="Gill Sans"/>
            </a:endParaRPr>
          </a:p>
          <a:p>
            <a:endParaRPr lang="en-US" altLang="en-US" sz="4000" b="1">
              <a:solidFill>
                <a:srgbClr val="FF0000"/>
              </a:solidFill>
              <a:ea typeface="MS PGothic" charset="-128"/>
            </a:endParaRPr>
          </a:p>
          <a:p>
            <a:pPr defTabSz="457200" hangingPunct="0">
              <a:lnSpc>
                <a:spcPct val="90000"/>
              </a:lnSpc>
              <a:defRPr sz="5400">
                <a:solidFill>
                  <a:srgbClr val="FFFFFF"/>
                </a:solidFill>
                <a:latin typeface="Gill Sans SemiBold"/>
                <a:ea typeface="Gill Sans SemiBold"/>
                <a:cs typeface="Gill Sans SemiBold"/>
                <a:sym typeface="Gill Sans SemiBold"/>
              </a:defRPr>
            </a:pPr>
            <a:r>
              <a:rPr lang="en-US" sz="4800" b="1" kern="0">
                <a:solidFill>
                  <a:srgbClr val="000000"/>
                </a:solidFill>
                <a:latin typeface="Arial" panose="020B0604020202020204" pitchFamily="34" charset="0"/>
                <a:cs typeface="Arial" panose="020B0604020202020204" pitchFamily="34" charset="0"/>
                <a:sym typeface="Gill Sans SemiBold"/>
              </a:rPr>
              <a:t>Geo-Retargeting</a:t>
            </a:r>
          </a:p>
          <a:p>
            <a:pPr defTabSz="457200" hangingPunct="0">
              <a:defRPr sz="5400">
                <a:solidFill>
                  <a:srgbClr val="FFFFFF"/>
                </a:solidFill>
                <a:latin typeface="Gill Sans SemiBold"/>
                <a:ea typeface="Gill Sans SemiBold"/>
                <a:cs typeface="Gill Sans SemiBold"/>
                <a:sym typeface="Gill Sans SemiBold"/>
              </a:defRPr>
            </a:pPr>
            <a:r>
              <a:rPr lang="en-US" sz="4400" kern="0">
                <a:solidFill>
                  <a:srgbClr val="000000"/>
                </a:solidFill>
                <a:latin typeface="Arial" panose="020B0604020202020204" pitchFamily="34" charset="0"/>
                <a:cs typeface="Arial" panose="020B0604020202020204" pitchFamily="34" charset="0"/>
                <a:sym typeface="Gill Sans SemiBold"/>
              </a:rPr>
              <a:t>Where You’ve Been</a:t>
            </a:r>
            <a:br>
              <a:rPr lang="en-US" sz="4800" kern="0">
                <a:solidFill>
                  <a:srgbClr val="000000"/>
                </a:solidFill>
                <a:latin typeface="Arial" panose="020B0604020202020204" pitchFamily="34" charset="0"/>
                <a:cs typeface="Arial" panose="020B0604020202020204" pitchFamily="34" charset="0"/>
                <a:sym typeface="Gill Sans SemiBold"/>
              </a:rPr>
            </a:br>
            <a:r>
              <a:rPr lang="en-US" sz="4000" kern="0">
                <a:solidFill>
                  <a:srgbClr val="000000"/>
                </a:solidFill>
                <a:latin typeface="Arial" panose="020B0604020202020204" pitchFamily="34" charset="0"/>
                <a:ea typeface="Gill Sans"/>
                <a:cs typeface="Arial" panose="020B0604020202020204" pitchFamily="34" charset="0"/>
                <a:sym typeface="Gill Sans"/>
              </a:rPr>
              <a:t>Real-world retargeting based on historical location data</a:t>
            </a:r>
          </a:p>
          <a:p>
            <a:pPr defTabSz="457200" hangingPunct="0">
              <a:defRPr sz="5400">
                <a:solidFill>
                  <a:srgbClr val="FFFFFF"/>
                </a:solidFill>
                <a:latin typeface="Gill Sans SemiBold"/>
                <a:ea typeface="Gill Sans SemiBold"/>
                <a:cs typeface="Gill Sans SemiBold"/>
                <a:sym typeface="Gill Sans SemiBold"/>
              </a:defRPr>
            </a:pPr>
            <a:r>
              <a:rPr lang="en-US" sz="4000" kern="0">
                <a:solidFill>
                  <a:srgbClr val="000000"/>
                </a:solidFill>
                <a:latin typeface="Arial" panose="020B0604020202020204" pitchFamily="34" charset="0"/>
                <a:ea typeface="Gill Sans" charset="0"/>
                <a:cs typeface="Arial" panose="020B0604020202020204" pitchFamily="34" charset="0"/>
                <a:sym typeface="Gill Sans SemiBold"/>
              </a:rPr>
              <a:t>Mobile profiles based on historical </a:t>
            </a:r>
            <a:r>
              <a:rPr lang="en-US" sz="4000" kern="0">
                <a:solidFill>
                  <a:srgbClr val="000000"/>
                </a:solidFill>
                <a:latin typeface="Arial" panose="020B0604020202020204" pitchFamily="34" charset="0"/>
                <a:ea typeface="Gill Sans" charset="0"/>
                <a:cs typeface="Gill Sans" charset="0"/>
                <a:sym typeface="Gill Sans SemiBold"/>
              </a:rPr>
              <a:t>transaction data</a:t>
            </a:r>
          </a:p>
          <a:p>
            <a:endParaRPr lang="en-US" altLang="en-US" sz="4000" b="1">
              <a:solidFill>
                <a:srgbClr val="FF0000"/>
              </a:solidFill>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fld id="{CC2FA2FA-4541-824F-BE0E-4D63AEC4CFB6}" type="slidenum">
              <a:rPr lang="en-US" altLang="en-US" sz="1200"/>
              <a:pPr/>
              <a:t>8</a:t>
            </a:fld>
            <a:endParaRPr lang="en-US" altLang="en-US" sz="1200"/>
          </a:p>
        </p:txBody>
      </p:sp>
    </p:spTree>
    <p:extLst>
      <p:ext uri="{BB962C8B-B14F-4D97-AF65-F5344CB8AC3E}">
        <p14:creationId xmlns:p14="http://schemas.microsoft.com/office/powerpoint/2010/main" val="297511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F56C4-1354-4EBE-8F01-BF887BB9DA9A}" type="slidenum">
              <a:rPr lang="en-US" smtClean="0"/>
              <a:t>11</a:t>
            </a:fld>
            <a:endParaRPr lang="en-US"/>
          </a:p>
        </p:txBody>
      </p:sp>
    </p:spTree>
    <p:extLst>
      <p:ext uri="{BB962C8B-B14F-4D97-AF65-F5344CB8AC3E}">
        <p14:creationId xmlns:p14="http://schemas.microsoft.com/office/powerpoint/2010/main" val="256759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56C4-1354-4EBE-8F01-BF887BB9DA9A}" type="slidenum">
              <a:rPr lang="en-US" smtClean="0"/>
              <a:t>13</a:t>
            </a:fld>
            <a:endParaRPr lang="en-US"/>
          </a:p>
        </p:txBody>
      </p:sp>
    </p:spTree>
    <p:extLst>
      <p:ext uri="{BB962C8B-B14F-4D97-AF65-F5344CB8AC3E}">
        <p14:creationId xmlns:p14="http://schemas.microsoft.com/office/powerpoint/2010/main" val="219907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16</a:t>
            </a:fld>
            <a:endParaRPr lang="en-US"/>
          </a:p>
        </p:txBody>
      </p:sp>
    </p:spTree>
    <p:extLst>
      <p:ext uri="{BB962C8B-B14F-4D97-AF65-F5344CB8AC3E}">
        <p14:creationId xmlns:p14="http://schemas.microsoft.com/office/powerpoint/2010/main" val="46764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6F5A-3062-4E05-B474-FD79A79A0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35EA8-027B-48E2-B7F2-A566DF7BA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77D7EF-D76B-4142-B1ED-91BCBC0AE90E}"/>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C196A574-AB3B-4DAB-855B-26694E50C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54962-B6D1-4D32-8E89-47C6EF438AC2}"/>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08531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55FE-46A8-40C8-983A-9A69299D35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BB838-C23F-469A-A09B-F49D04ADFD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C29CD-1C99-4BAC-83AE-0E69EAACA264}"/>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57BADA04-3EDB-4A90-A090-483A391A5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38AD3-85D0-49D9-9E7F-F4917767172A}"/>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324798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A0C379-0486-4E1F-AAD5-D4F2AA9C6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9FB3A1-322C-471E-88F6-26D055DF941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07DFF-3199-439B-A58E-95326D4A61F9}"/>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B45B8ABB-4654-4D74-BB60-16E4677E6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409C2-6645-40AB-983B-8F7A4D06511A}"/>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72095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 logos - Title 2">
    <p:spTree>
      <p:nvGrpSpPr>
        <p:cNvPr id="1" name=""/>
        <p:cNvGrpSpPr/>
        <p:nvPr/>
      </p:nvGrpSpPr>
      <p:grpSpPr>
        <a:xfrm>
          <a:off x="0" y="0"/>
          <a:ext cx="0" cy="0"/>
          <a:chOff x="0" y="0"/>
          <a:chExt cx="0" cy="0"/>
        </a:xfrm>
      </p:grpSpPr>
      <p:sp>
        <p:nvSpPr>
          <p:cNvPr id="16" name="Text Placeholder 2"/>
          <p:cNvSpPr>
            <a:spLocks noGrp="1"/>
          </p:cNvSpPr>
          <p:nvPr>
            <p:ph type="body" sz="quarter" idx="11"/>
          </p:nvPr>
        </p:nvSpPr>
        <p:spPr>
          <a:xfrm>
            <a:off x="826304" y="188538"/>
            <a:ext cx="11042722" cy="685800"/>
          </a:xfrm>
          <a:prstGeom prst="rect">
            <a:avLst/>
          </a:prstGeom>
        </p:spPr>
        <p:txBody>
          <a:bodyPr vert="horz" lIns="0" tIns="0" rIns="0" bIns="0" anchor="ctr"/>
          <a:lstStyle>
            <a:lvl1pPr marL="0" indent="0">
              <a:buFontTx/>
              <a:buNone/>
              <a:defRPr sz="2600" b="0" i="0">
                <a:solidFill>
                  <a:srgbClr val="4E4D4D"/>
                </a:solidFill>
                <a:latin typeface="Arial Black"/>
                <a:cs typeface="Arial Black"/>
              </a:defRPr>
            </a:lvl1pPr>
            <a:lvl2pPr marL="457223" indent="0">
              <a:buFontTx/>
              <a:buNone/>
              <a:defRPr sz="2400" b="0" i="0">
                <a:solidFill>
                  <a:srgbClr val="FFFFFF"/>
                </a:solidFill>
                <a:latin typeface="Rockwell"/>
                <a:cs typeface="Rockwell"/>
              </a:defRPr>
            </a:lvl2pPr>
            <a:lvl3pPr marL="914445" indent="0">
              <a:buFontTx/>
              <a:buNone/>
              <a:defRPr sz="2400" b="0" i="0">
                <a:solidFill>
                  <a:srgbClr val="FFFFFF"/>
                </a:solidFill>
                <a:latin typeface="Rockwell"/>
                <a:cs typeface="Rockwell"/>
              </a:defRPr>
            </a:lvl3pPr>
            <a:lvl4pPr marL="1371668" indent="0">
              <a:buFontTx/>
              <a:buNone/>
              <a:defRPr sz="2400" b="0" i="0">
                <a:solidFill>
                  <a:srgbClr val="FFFFFF"/>
                </a:solidFill>
                <a:latin typeface="Rockwell"/>
                <a:cs typeface="Rockwell"/>
              </a:defRPr>
            </a:lvl4pPr>
            <a:lvl5pPr marL="1828890" indent="0">
              <a:buFontTx/>
              <a:buNone/>
              <a:defRPr sz="2400" b="0" i="0">
                <a:solidFill>
                  <a:srgbClr val="FFFFFF"/>
                </a:solidFill>
                <a:latin typeface="Rockwell"/>
                <a:cs typeface="Rockwell"/>
              </a:defRPr>
            </a:lvl5pPr>
          </a:lstStyle>
          <a:p>
            <a:pPr lvl="0"/>
            <a:r>
              <a:rPr lang="en-US"/>
              <a:t>Click to edit Master</a:t>
            </a:r>
          </a:p>
        </p:txBody>
      </p:sp>
      <p:sp>
        <p:nvSpPr>
          <p:cNvPr id="17" name="Content Placeholder 2"/>
          <p:cNvSpPr>
            <a:spLocks noGrp="1"/>
          </p:cNvSpPr>
          <p:nvPr>
            <p:ph idx="1" hasCustomPrompt="1"/>
          </p:nvPr>
        </p:nvSpPr>
        <p:spPr>
          <a:xfrm>
            <a:off x="850969" y="1016505"/>
            <a:ext cx="11018057" cy="5332630"/>
          </a:xfrm>
          <a:prstGeom prst="rect">
            <a:avLst/>
          </a:prstGeom>
        </p:spPr>
        <p:txBody>
          <a:bodyPr lIns="0" tIns="0" rIns="0" bIns="0"/>
          <a:lstStyle>
            <a:lvl1pPr marL="0" indent="0">
              <a:spcBef>
                <a:spcPts val="0"/>
              </a:spcBef>
              <a:spcAft>
                <a:spcPts val="1200"/>
              </a:spcAft>
              <a:buClr>
                <a:schemeClr val="accent1"/>
              </a:buClr>
              <a:buNone/>
              <a:defRPr sz="1600">
                <a:solidFill>
                  <a:srgbClr val="4E4D4D"/>
                </a:solidFill>
                <a:latin typeface="Arial Narrow"/>
                <a:cs typeface="Arial Narrow"/>
              </a:defRPr>
            </a:lvl1pPr>
            <a:lvl2pPr marL="457223" indent="0">
              <a:spcBef>
                <a:spcPts val="0"/>
              </a:spcBef>
              <a:spcAft>
                <a:spcPts val="1200"/>
              </a:spcAft>
              <a:buClr>
                <a:schemeClr val="accent1"/>
              </a:buClr>
              <a:buNone/>
              <a:defRPr sz="2000">
                <a:solidFill>
                  <a:schemeClr val="tx1"/>
                </a:solidFill>
                <a:latin typeface="Arial Narrow"/>
                <a:cs typeface="Arial Narrow"/>
              </a:defRPr>
            </a:lvl2pPr>
            <a:lvl3pPr marL="914445" indent="0">
              <a:spcBef>
                <a:spcPts val="0"/>
              </a:spcBef>
              <a:spcAft>
                <a:spcPts val="1200"/>
              </a:spcAft>
              <a:buClr>
                <a:schemeClr val="accent1"/>
              </a:buClr>
              <a:buNone/>
              <a:defRPr sz="1800">
                <a:solidFill>
                  <a:schemeClr val="tx1"/>
                </a:solidFill>
                <a:latin typeface="Arial Narrow"/>
                <a:cs typeface="Arial Narrow"/>
              </a:defRPr>
            </a:lvl3pPr>
            <a:lvl4pPr marL="1371668" indent="0">
              <a:spcBef>
                <a:spcPts val="0"/>
              </a:spcBef>
              <a:spcAft>
                <a:spcPts val="1200"/>
              </a:spcAft>
              <a:buClr>
                <a:schemeClr val="accent1"/>
              </a:buClr>
              <a:buNone/>
              <a:defRPr sz="1600">
                <a:solidFill>
                  <a:schemeClr val="tx1"/>
                </a:solidFill>
                <a:latin typeface="Arial Narrow"/>
                <a:cs typeface="Arial Narrow"/>
              </a:defRPr>
            </a:lvl4pPr>
            <a:lvl5pPr marL="1828890" indent="0">
              <a:spcBef>
                <a:spcPts val="0"/>
              </a:spcBef>
              <a:spcAft>
                <a:spcPts val="1200"/>
              </a:spcAft>
              <a:buClr>
                <a:schemeClr val="accent1"/>
              </a:buClr>
              <a:buNone/>
              <a:defRPr sz="1600">
                <a:solidFill>
                  <a:schemeClr val="tx1"/>
                </a:solidFill>
                <a:latin typeface="Arial Narrow"/>
                <a:cs typeface="Arial Narrow"/>
              </a:defRPr>
            </a:lvl5pPr>
          </a:lstStyle>
          <a:p>
            <a:pPr lvl="0"/>
            <a:r>
              <a:rPr lang="en-US" err="1"/>
              <a:t>MassLive_Media.eps</a:t>
            </a:r>
            <a:endParaRPr lang="en-US"/>
          </a:p>
        </p:txBody>
      </p:sp>
      <p:sp>
        <p:nvSpPr>
          <p:cNvPr id="13" name="Slide Number Placeholder 3"/>
          <p:cNvSpPr>
            <a:spLocks noGrp="1"/>
          </p:cNvSpPr>
          <p:nvPr>
            <p:ph type="sldNum" sz="quarter" idx="4"/>
          </p:nvPr>
        </p:nvSpPr>
        <p:spPr>
          <a:xfrm>
            <a:off x="11754466" y="645547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
        <p:nvSpPr>
          <p:cNvPr id="2" name="Rectangle 1">
            <a:extLst>
              <a:ext uri="{FF2B5EF4-FFF2-40B4-BE49-F238E27FC236}">
                <a16:creationId xmlns:a16="http://schemas.microsoft.com/office/drawing/2014/main" id="{D33058BF-1F56-9045-9996-F24A74B4DB38}"/>
              </a:ext>
            </a:extLst>
          </p:cNvPr>
          <p:cNvSpPr/>
          <p:nvPr userDrawn="1"/>
        </p:nvSpPr>
        <p:spPr>
          <a:xfrm>
            <a:off x="10412804" y="5891935"/>
            <a:ext cx="1659245"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060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ll logos - Title 2">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754466" y="644048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Tree>
    <p:extLst>
      <p:ext uri="{BB962C8B-B14F-4D97-AF65-F5344CB8AC3E}">
        <p14:creationId xmlns:p14="http://schemas.microsoft.com/office/powerpoint/2010/main" val="404709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ll logos - Title 2">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754466" y="644048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Tree>
    <p:extLst>
      <p:ext uri="{BB962C8B-B14F-4D97-AF65-F5344CB8AC3E}">
        <p14:creationId xmlns:p14="http://schemas.microsoft.com/office/powerpoint/2010/main" val="110489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Oval 2">
            <a:hlinkClick r:id="" action="ppaction://noaction"/>
          </p:cNvPr>
          <p:cNvSpPr>
            <a:spLocks noChangeArrowheads="1"/>
          </p:cNvSpPr>
          <p:nvPr userDrawn="1"/>
        </p:nvSpPr>
        <p:spPr bwMode="auto">
          <a:xfrm>
            <a:off x="1232221" y="617538"/>
            <a:ext cx="1290974" cy="1268412"/>
          </a:xfrm>
          <a:prstGeom prst="ellipse">
            <a:avLst/>
          </a:prstGeom>
          <a:noFill/>
          <a:ln>
            <a:noFill/>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a:defRPr/>
            </a:pPr>
            <a:endParaRPr lang="en-US" altLang="en-US" sz="2400">
              <a:solidFill>
                <a:srgbClr val="FFFFFF"/>
              </a:solidFill>
              <a:latin typeface="Arial" charset="0"/>
            </a:endParaRPr>
          </a:p>
        </p:txBody>
      </p:sp>
      <p:sp>
        <p:nvSpPr>
          <p:cNvPr id="6" name="Subtitle 2"/>
          <p:cNvSpPr>
            <a:spLocks noGrp="1"/>
          </p:cNvSpPr>
          <p:nvPr>
            <p:ph type="subTitle" idx="1"/>
          </p:nvPr>
        </p:nvSpPr>
        <p:spPr>
          <a:xfrm>
            <a:off x="1231487" y="2627886"/>
            <a:ext cx="9899245" cy="1447201"/>
          </a:xfrm>
          <a:prstGeom prst="rect">
            <a:avLst/>
          </a:prstGeom>
        </p:spPr>
        <p:txBody>
          <a:bodyPr anchor="ctr"/>
          <a:lstStyle>
            <a:lvl1pPr marL="0" indent="0" algn="l">
              <a:buNone/>
              <a:defRPr sz="3732" b="0" i="0">
                <a:solidFill>
                  <a:schemeClr val="bg1"/>
                </a:solidFill>
                <a:latin typeface="Arial Black"/>
                <a:cs typeface="Arial Black"/>
              </a:defRPr>
            </a:lvl1pPr>
            <a:lvl2pPr marL="609488" indent="0" algn="ctr">
              <a:buNone/>
              <a:defRPr>
                <a:solidFill>
                  <a:schemeClr val="tx1">
                    <a:tint val="75000"/>
                  </a:schemeClr>
                </a:solidFill>
              </a:defRPr>
            </a:lvl2pPr>
            <a:lvl3pPr marL="1218975" indent="0" algn="ctr">
              <a:buNone/>
              <a:defRPr>
                <a:solidFill>
                  <a:schemeClr val="tx1">
                    <a:tint val="75000"/>
                  </a:schemeClr>
                </a:solidFill>
              </a:defRPr>
            </a:lvl3pPr>
            <a:lvl4pPr marL="1828463" indent="0" algn="ctr">
              <a:buNone/>
              <a:defRPr>
                <a:solidFill>
                  <a:schemeClr val="tx1">
                    <a:tint val="75000"/>
                  </a:schemeClr>
                </a:solidFill>
              </a:defRPr>
            </a:lvl4pPr>
            <a:lvl5pPr marL="2437950" indent="0" algn="ctr">
              <a:buNone/>
              <a:defRPr>
                <a:solidFill>
                  <a:schemeClr val="tx1">
                    <a:tint val="75000"/>
                  </a:schemeClr>
                </a:solidFill>
              </a:defRPr>
            </a:lvl5pPr>
            <a:lvl6pPr marL="3047441" indent="0" algn="ctr">
              <a:buNone/>
              <a:defRPr>
                <a:solidFill>
                  <a:schemeClr val="tx1">
                    <a:tint val="75000"/>
                  </a:schemeClr>
                </a:solidFill>
              </a:defRPr>
            </a:lvl6pPr>
            <a:lvl7pPr marL="3656928" indent="0" algn="ctr">
              <a:buNone/>
              <a:defRPr>
                <a:solidFill>
                  <a:schemeClr val="tx1">
                    <a:tint val="75000"/>
                  </a:schemeClr>
                </a:solidFill>
              </a:defRPr>
            </a:lvl7pPr>
            <a:lvl8pPr marL="4266416" indent="0" algn="ctr">
              <a:buNone/>
              <a:defRPr>
                <a:solidFill>
                  <a:schemeClr val="tx1">
                    <a:tint val="75000"/>
                  </a:schemeClr>
                </a:solidFill>
              </a:defRPr>
            </a:lvl8pPr>
            <a:lvl9pPr marL="4875903" indent="0" algn="ctr">
              <a:buNone/>
              <a:defRPr>
                <a:solidFill>
                  <a:schemeClr val="tx1">
                    <a:tint val="75000"/>
                  </a:schemeClr>
                </a:solidFill>
              </a:defRPr>
            </a:lvl9pPr>
          </a:lstStyle>
          <a:p>
            <a:r>
              <a:rPr lang="en-US"/>
              <a:t>Click to edit Master subtitle style</a:t>
            </a:r>
          </a:p>
        </p:txBody>
      </p:sp>
      <p:sp>
        <p:nvSpPr>
          <p:cNvPr id="4" name="Slide Number Placeholder 3"/>
          <p:cNvSpPr>
            <a:spLocks noGrp="1"/>
          </p:cNvSpPr>
          <p:nvPr>
            <p:ph type="sldNum" sz="quarter" idx="4"/>
          </p:nvPr>
        </p:nvSpPr>
        <p:spPr>
          <a:xfrm>
            <a:off x="11754466" y="644048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Tree>
    <p:extLst>
      <p:ext uri="{BB962C8B-B14F-4D97-AF65-F5344CB8AC3E}">
        <p14:creationId xmlns:p14="http://schemas.microsoft.com/office/powerpoint/2010/main" val="356410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6F5A-3062-4E05-B474-FD79A79A0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35EA8-027B-48E2-B7F2-A566DF7BA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77D7EF-D76B-4142-B1ED-91BCBC0AE90E}"/>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C196A574-AB3B-4DAB-855B-26694E50C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54962-B6D1-4D32-8E89-47C6EF438AC2}"/>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1332471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FAC4F7-D85C-AB48-B09B-42598B3FD6F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35EBEE-04BF-724B-B6F6-66D6AD00C6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2084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07C411D-91CA-7B42-98DD-4A4FEDCA396F}"/>
              </a:ext>
            </a:extLst>
          </p:cNvPr>
          <p:cNvSpPr>
            <a:spLocks noGrp="1"/>
          </p:cNvSpPr>
          <p:nvPr>
            <p:ph type="sldNum" sz="quarter" idx="12"/>
          </p:nvPr>
        </p:nvSpPr>
        <p:spPr/>
        <p:txBody>
          <a:bodyPr/>
          <a:lstStyle/>
          <a:p>
            <a:fld id="{95B3CBBB-B3E6-4748-8A03-AE4DD5585E3D}" type="slidenum">
              <a:rPr lang="en-US" smtClean="0"/>
              <a:t>‹#›</a:t>
            </a:fld>
            <a:endParaRPr lang="en-US"/>
          </a:p>
        </p:txBody>
      </p:sp>
      <p:sp>
        <p:nvSpPr>
          <p:cNvPr id="3" name="Text Placeholder 2">
            <a:extLst>
              <a:ext uri="{FF2B5EF4-FFF2-40B4-BE49-F238E27FC236}">
                <a16:creationId xmlns:a16="http://schemas.microsoft.com/office/drawing/2014/main" id="{F4EAEF45-9423-3641-8BAD-D8A44B31EA7A}"/>
              </a:ext>
            </a:extLst>
          </p:cNvPr>
          <p:cNvSpPr>
            <a:spLocks noGrp="1"/>
          </p:cNvSpPr>
          <p:nvPr>
            <p:ph type="body" sz="quarter" idx="13" hasCustomPrompt="1"/>
          </p:nvPr>
        </p:nvSpPr>
        <p:spPr>
          <a:xfrm>
            <a:off x="754380" y="543560"/>
            <a:ext cx="4783138" cy="1387475"/>
          </a:xfrm>
          <a:prstGeom prst="rect">
            <a:avLst/>
          </a:prstGeom>
        </p:spPr>
        <p:txBody>
          <a:bodyPr/>
          <a:lstStyle>
            <a:lvl1pPr marL="0" indent="0">
              <a:buNone/>
              <a:defRPr sz="4800" b="1">
                <a:solidFill>
                  <a:srgbClr val="002863"/>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 here.</a:t>
            </a:r>
          </a:p>
        </p:txBody>
      </p:sp>
      <p:sp>
        <p:nvSpPr>
          <p:cNvPr id="4" name="Rectangle 3">
            <a:extLst>
              <a:ext uri="{FF2B5EF4-FFF2-40B4-BE49-F238E27FC236}">
                <a16:creationId xmlns:a16="http://schemas.microsoft.com/office/drawing/2014/main" id="{DE7E7A60-96F5-5E47-9973-49F98B96EA6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B175C9-A9F2-1F43-B407-3F1C9C801C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ED31F4D-7A4E-49EA-A71B-C83C74B3AD5B}"/>
              </a:ext>
            </a:extLst>
          </p:cNvPr>
          <p:cNvGrpSpPr/>
          <p:nvPr userDrawn="1"/>
        </p:nvGrpSpPr>
        <p:grpSpPr>
          <a:xfrm>
            <a:off x="3233531" y="232041"/>
            <a:ext cx="8713663" cy="6405917"/>
            <a:chOff x="3233531" y="232041"/>
            <a:chExt cx="8713663" cy="6405917"/>
          </a:xfrm>
        </p:grpSpPr>
        <p:sp>
          <p:nvSpPr>
            <p:cNvPr id="8" name="Right Triangle 7">
              <a:extLst>
                <a:ext uri="{FF2B5EF4-FFF2-40B4-BE49-F238E27FC236}">
                  <a16:creationId xmlns:a16="http://schemas.microsoft.com/office/drawing/2014/main" id="{192CD7B4-A6D7-4282-940B-8A17A7604F00}"/>
                </a:ext>
              </a:extLst>
            </p:cNvPr>
            <p:cNvSpPr/>
            <p:nvPr/>
          </p:nvSpPr>
          <p:spPr>
            <a:xfrm rot="10800000">
              <a:off x="10614392" y="232041"/>
              <a:ext cx="1332802" cy="2337847"/>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33B19A9-312F-4146-9B8E-BD979E3EBA3C}"/>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EDE1E6-0A24-4C3E-AF63-F86C560266DD}"/>
                </a:ext>
              </a:extLst>
            </p:cNvPr>
            <p:cNvCxnSpPr>
              <a:cxnSpLocks/>
            </p:cNvCxnSpPr>
            <p:nvPr/>
          </p:nvCxnSpPr>
          <p:spPr>
            <a:xfrm flipV="1">
              <a:off x="11947194" y="2724168"/>
              <a:ext cx="0" cy="38988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510933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A168-DC65-4F27-A26C-83C4BFF6FA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7553B0-BC0E-44EF-8961-5A8836E00D88}"/>
              </a:ext>
            </a:extLst>
          </p:cNvPr>
          <p:cNvSpPr>
            <a:spLocks noGrp="1"/>
          </p:cNvSpPr>
          <p:nvPr>
            <p:ph type="body"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CA28F94-8540-B847-B06F-340A6B4F74D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0CDA4D-B590-EF4B-85B3-D710BFB80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2822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F2BB-0232-4281-A114-A63049A14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868D2-3DB8-4E0D-856F-992FCFDA84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044CF-2CAB-4BFB-AD8A-2CFF94ECB043}"/>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96D0256E-B4CE-4EE6-9EDF-2F6B8E2E5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82E44-0B8A-4A95-B2D8-746D82E9CD8F}"/>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180366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Zilch">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5ED439-709D-4641-A72D-6A2EC2757A3B}"/>
              </a:ext>
            </a:extLst>
          </p:cNvPr>
          <p:cNvSpPr>
            <a:spLocks noGrp="1"/>
          </p:cNvSpPr>
          <p:nvPr>
            <p:ph type="sldNum" sz="quarter" idx="12"/>
          </p:nvPr>
        </p:nvSpPr>
        <p:spPr>
          <a:xfrm>
            <a:off x="7040880" y="6525827"/>
            <a:ext cx="4974336" cy="365125"/>
          </a:xfrm>
        </p:spPr>
        <p:txBody>
          <a:bodyPr/>
          <a:lstStyle/>
          <a:p>
            <a:r>
              <a:rPr lang="en-US"/>
              <a:t>ADVANCE MEDIA NEW YORK MARKETING SOLUTIONS   |  </a:t>
            </a:r>
            <a:fld id="{A660FB17-85C2-E14F-9A80-B7A21ADF0701}" type="slidenum">
              <a:rPr lang="en-US" smtClean="0">
                <a:latin typeface="+mj-lt"/>
              </a:rPr>
              <a:pPr/>
              <a:t>‹#›</a:t>
            </a:fld>
            <a:endParaRPr lang="en-US">
              <a:latin typeface="+mj-lt"/>
            </a:endParaRPr>
          </a:p>
        </p:txBody>
      </p:sp>
      <p:sp>
        <p:nvSpPr>
          <p:cNvPr id="6" name="Vertical Text Placeholder 6">
            <a:extLst>
              <a:ext uri="{FF2B5EF4-FFF2-40B4-BE49-F238E27FC236}">
                <a16:creationId xmlns:a16="http://schemas.microsoft.com/office/drawing/2014/main" id="{A37B5862-8BFB-4B28-AEC7-108BF79FFAD7}"/>
              </a:ext>
            </a:extLst>
          </p:cNvPr>
          <p:cNvSpPr>
            <a:spLocks noGrp="1"/>
          </p:cNvSpPr>
          <p:nvPr>
            <p:ph type="body" orient="vert" sz="quarter" idx="13" hasCustomPrompt="1"/>
          </p:nvPr>
        </p:nvSpPr>
        <p:spPr>
          <a:xfrm rot="10800000">
            <a:off x="160020" y="324522"/>
            <a:ext cx="281940" cy="5842598"/>
          </a:xfrm>
        </p:spPr>
        <p:txBody>
          <a:bodyPr vert="vert">
            <a:noAutofit/>
          </a:bodyPr>
          <a:lstStyle>
            <a:lvl1pPr marL="45720" indent="0">
              <a:buFontTx/>
              <a:buNone/>
              <a:defRPr sz="1000" spc="-20" baseline="0">
                <a:solidFill>
                  <a:schemeClr val="accent1"/>
                </a:solidFill>
                <a:latin typeface="+mj-lt"/>
              </a:defRPr>
            </a:lvl1pPr>
            <a:lvl2pPr marL="548640" indent="0">
              <a:buFontTx/>
              <a:buNone/>
              <a:defRPr sz="1000">
                <a:solidFill>
                  <a:schemeClr val="accent1"/>
                </a:solidFill>
              </a:defRPr>
            </a:lvl2pPr>
            <a:lvl3pPr marL="1033272" indent="0">
              <a:buFontTx/>
              <a:buNone/>
              <a:defRPr sz="1000">
                <a:solidFill>
                  <a:schemeClr val="accent1"/>
                </a:solidFill>
              </a:defRPr>
            </a:lvl3pPr>
            <a:lvl4pPr marL="1490472" indent="0">
              <a:buFontTx/>
              <a:buNone/>
              <a:defRPr sz="1000">
                <a:solidFill>
                  <a:schemeClr val="accent1"/>
                </a:solidFill>
              </a:defRPr>
            </a:lvl4pPr>
            <a:lvl5pPr marL="1947672" indent="0">
              <a:buFontTx/>
              <a:buNone/>
              <a:defRPr sz="1000">
                <a:solidFill>
                  <a:schemeClr val="accent1"/>
                </a:solidFill>
              </a:defRPr>
            </a:lvl5pPr>
          </a:lstStyle>
          <a:p>
            <a:pPr lvl="0"/>
            <a:r>
              <a:rPr lang="en-US"/>
              <a:t>EDIT MASTER TEXT STYLES</a:t>
            </a:r>
          </a:p>
        </p:txBody>
      </p:sp>
      <p:sp>
        <p:nvSpPr>
          <p:cNvPr id="2" name="Rectangle 1">
            <a:extLst>
              <a:ext uri="{FF2B5EF4-FFF2-40B4-BE49-F238E27FC236}">
                <a16:creationId xmlns:a16="http://schemas.microsoft.com/office/drawing/2014/main" id="{CFDFFFC1-09C8-7E41-BB88-E9969AD0D69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D68649-ABE5-5B49-AF46-4C6EECF4B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598474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lvl3pPr marL="1219170" indent="0">
              <a:buNone/>
              <a:defRPr/>
            </a:lvl3pPr>
          </a:lstStyle>
          <a:p>
            <a:pPr lvl="2"/>
            <a:endParaRPr lang="en-US"/>
          </a:p>
        </p:txBody>
      </p:sp>
      <p:sp>
        <p:nvSpPr>
          <p:cNvPr id="4" name="Date Placeholder 3"/>
          <p:cNvSpPr>
            <a:spLocks noGrp="1"/>
          </p:cNvSpPr>
          <p:nvPr>
            <p:ph type="dt" sz="half" idx="10"/>
          </p:nvPr>
        </p:nvSpPr>
        <p:spPr/>
        <p:txBody>
          <a:bodyPr/>
          <a:lstStyle/>
          <a:p>
            <a:fld id="{07732398-2DF7-42DF-A8C1-CA486A97C223}" type="datetimeFigureOut">
              <a:rPr lang="en-US" smtClean="0"/>
              <a:t>5/6/21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4280-DB9E-44EF-AA5B-00EF0811A197}" type="slidenum">
              <a:rPr lang="en-US" smtClean="0"/>
              <a:t>‹#›</a:t>
            </a:fld>
            <a:endParaRPr lang="en-US"/>
          </a:p>
        </p:txBody>
      </p:sp>
      <p:sp>
        <p:nvSpPr>
          <p:cNvPr id="7" name="Rectangle 6">
            <a:extLst>
              <a:ext uri="{FF2B5EF4-FFF2-40B4-BE49-F238E27FC236}">
                <a16:creationId xmlns:a16="http://schemas.microsoft.com/office/drawing/2014/main" id="{1087F98B-6E8C-B84A-85C4-567BA174B5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65B606-F526-614F-ACB6-10B14A512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4031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EBD546-8EF2-174D-BAF4-637258CB14F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4F16EA-36C3-7448-9F74-2E04B6BC22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4188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28" indent="0" algn="ctr">
              <a:buNone/>
              <a:defRPr>
                <a:solidFill>
                  <a:schemeClr val="tx1">
                    <a:tint val="75000"/>
                  </a:schemeClr>
                </a:solidFill>
              </a:defRPr>
            </a:lvl2pPr>
            <a:lvl3pPr marL="914253" indent="0" algn="ctr">
              <a:buNone/>
              <a:defRPr>
                <a:solidFill>
                  <a:schemeClr val="tx1">
                    <a:tint val="75000"/>
                  </a:schemeClr>
                </a:solidFill>
              </a:defRPr>
            </a:lvl3pPr>
            <a:lvl4pPr marL="1371379"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6" indent="0" algn="ctr">
              <a:buNone/>
              <a:defRPr>
                <a:solidFill>
                  <a:schemeClr val="tx1">
                    <a:tint val="75000"/>
                  </a:schemeClr>
                </a:solidFill>
              </a:defRPr>
            </a:lvl7pPr>
            <a:lvl8pPr marL="3199883" indent="0" algn="ctr">
              <a:buNone/>
              <a:defRPr>
                <a:solidFill>
                  <a:schemeClr val="tx1">
                    <a:tint val="75000"/>
                  </a:schemeClr>
                </a:solidFill>
              </a:defRPr>
            </a:lvl8pPr>
            <a:lvl9pPr marL="3657007"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spTree>
    <p:extLst>
      <p:ext uri="{BB962C8B-B14F-4D97-AF65-F5344CB8AC3E}">
        <p14:creationId xmlns:p14="http://schemas.microsoft.com/office/powerpoint/2010/main" val="1273649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7" name="Straight Connector 6"/>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9889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8"/>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8" name="Straight Connector 7"/>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594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28" indent="0">
              <a:buNone/>
              <a:defRPr sz="1800">
                <a:solidFill>
                  <a:schemeClr val="tx1">
                    <a:tint val="75000"/>
                  </a:schemeClr>
                </a:solidFill>
              </a:defRPr>
            </a:lvl2pPr>
            <a:lvl3pPr marL="914253" indent="0">
              <a:buNone/>
              <a:defRPr sz="1598">
                <a:solidFill>
                  <a:schemeClr val="tx1">
                    <a:tint val="75000"/>
                  </a:schemeClr>
                </a:solidFill>
              </a:defRPr>
            </a:lvl3pPr>
            <a:lvl4pPr marL="1371379"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6" indent="0">
              <a:buNone/>
              <a:defRPr sz="1400">
                <a:solidFill>
                  <a:schemeClr val="tx1">
                    <a:tint val="75000"/>
                  </a:schemeClr>
                </a:solidFill>
              </a:defRPr>
            </a:lvl7pPr>
            <a:lvl8pPr marL="3199883" indent="0">
              <a:buNone/>
              <a:defRPr sz="1400">
                <a:solidFill>
                  <a:schemeClr val="tx1">
                    <a:tint val="75000"/>
                  </a:schemeClr>
                </a:solidFill>
              </a:defRPr>
            </a:lvl8pPr>
            <a:lvl9pPr marL="365700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spTree>
    <p:extLst>
      <p:ext uri="{BB962C8B-B14F-4D97-AF65-F5344CB8AC3E}">
        <p14:creationId xmlns:p14="http://schemas.microsoft.com/office/powerpoint/2010/main" val="1149305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627477"/>
            <a:ext cx="5386917" cy="639761"/>
          </a:xfrm>
        </p:spPr>
        <p:txBody>
          <a:bodyPr anchor="b"/>
          <a:lstStyle>
            <a:lvl1pPr marL="0" indent="0">
              <a:buNone/>
              <a:defRPr sz="2400" b="1"/>
            </a:lvl1pPr>
            <a:lvl2pPr marL="457128" indent="0">
              <a:buNone/>
              <a:defRPr sz="2000" b="1"/>
            </a:lvl2pPr>
            <a:lvl3pPr marL="914253" indent="0">
              <a:buNone/>
              <a:defRPr sz="1800" b="1"/>
            </a:lvl3pPr>
            <a:lvl4pPr marL="1371379" indent="0">
              <a:buNone/>
              <a:defRPr sz="1598" b="1"/>
            </a:lvl4pPr>
            <a:lvl5pPr marL="1828504" indent="0">
              <a:buNone/>
              <a:defRPr sz="1598" b="1"/>
            </a:lvl5pPr>
            <a:lvl6pPr marL="2285630" indent="0">
              <a:buNone/>
              <a:defRPr sz="1598" b="1"/>
            </a:lvl6pPr>
            <a:lvl7pPr marL="2742756" indent="0">
              <a:buNone/>
              <a:defRPr sz="1598" b="1"/>
            </a:lvl7pPr>
            <a:lvl8pPr marL="3199883" indent="0">
              <a:buNone/>
              <a:defRPr sz="1598" b="1"/>
            </a:lvl8pPr>
            <a:lvl9pPr marL="3657007" indent="0">
              <a:buNone/>
              <a:defRPr sz="1598" b="1"/>
            </a:lvl9pPr>
          </a:lstStyle>
          <a:p>
            <a:pPr lvl="0"/>
            <a:r>
              <a:rPr lang="en-US"/>
              <a:t>Click to edit Master text styles</a:t>
            </a:r>
          </a:p>
        </p:txBody>
      </p:sp>
      <p:sp>
        <p:nvSpPr>
          <p:cNvPr id="4" name="Content Placeholder 3"/>
          <p:cNvSpPr>
            <a:spLocks noGrp="1"/>
          </p:cNvSpPr>
          <p:nvPr>
            <p:ph sz="half" idx="2"/>
          </p:nvPr>
        </p:nvSpPr>
        <p:spPr>
          <a:xfrm>
            <a:off x="609602" y="2267238"/>
            <a:ext cx="5386917" cy="3951288"/>
          </a:xfrm>
        </p:spPr>
        <p:txBody>
          <a:bodyPr/>
          <a:lstStyle>
            <a:lvl1pPr>
              <a:defRPr sz="2400"/>
            </a:lvl1pPr>
            <a:lvl2pPr>
              <a:defRPr sz="2000"/>
            </a:lvl2pPr>
            <a:lvl3pPr>
              <a:defRPr sz="1800"/>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5" y="1627477"/>
            <a:ext cx="5389033" cy="639761"/>
          </a:xfrm>
        </p:spPr>
        <p:txBody>
          <a:bodyPr anchor="b"/>
          <a:lstStyle>
            <a:lvl1pPr marL="0" indent="0">
              <a:buNone/>
              <a:defRPr sz="2400" b="1"/>
            </a:lvl1pPr>
            <a:lvl2pPr marL="457128" indent="0">
              <a:buNone/>
              <a:defRPr sz="2000" b="1"/>
            </a:lvl2pPr>
            <a:lvl3pPr marL="914253" indent="0">
              <a:buNone/>
              <a:defRPr sz="1800" b="1"/>
            </a:lvl3pPr>
            <a:lvl4pPr marL="1371379" indent="0">
              <a:buNone/>
              <a:defRPr sz="1598" b="1"/>
            </a:lvl4pPr>
            <a:lvl5pPr marL="1828504" indent="0">
              <a:buNone/>
              <a:defRPr sz="1598" b="1"/>
            </a:lvl5pPr>
            <a:lvl6pPr marL="2285630" indent="0">
              <a:buNone/>
              <a:defRPr sz="1598" b="1"/>
            </a:lvl6pPr>
            <a:lvl7pPr marL="2742756" indent="0">
              <a:buNone/>
              <a:defRPr sz="1598" b="1"/>
            </a:lvl7pPr>
            <a:lvl8pPr marL="3199883" indent="0">
              <a:buNone/>
              <a:defRPr sz="1598" b="1"/>
            </a:lvl8pPr>
            <a:lvl9pPr marL="365700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6193375" y="2267238"/>
            <a:ext cx="5389033" cy="3951288"/>
          </a:xfrm>
        </p:spPr>
        <p:txBody>
          <a:bodyPr/>
          <a:lstStyle>
            <a:lvl1pPr>
              <a:defRPr sz="2400"/>
            </a:lvl1pPr>
            <a:lvl2pPr>
              <a:defRPr sz="2000"/>
            </a:lvl2pPr>
            <a:lvl3pPr>
              <a:defRPr sz="1800"/>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10" name="Straight Connector 9"/>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721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6" name="Straight Connector 5"/>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2795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spTree>
    <p:extLst>
      <p:ext uri="{BB962C8B-B14F-4D97-AF65-F5344CB8AC3E}">
        <p14:creationId xmlns:p14="http://schemas.microsoft.com/office/powerpoint/2010/main" val="343801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4469-661B-4021-B0C8-38AF5835D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E06BB3-1C54-4F70-B2CE-25D3F14C7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76CDC9-B9EA-4F82-A1AC-4BFB10EB46AC}"/>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D8127EC6-6874-4B08-B77A-20C1F83DA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07DE0-C0F4-48C9-94F8-9C3951CFF935}"/>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556975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l">
              <a:defRPr/>
            </a:lvl1pPr>
          </a:lstStyle>
          <a:p>
            <a:fld id="{88CAEFF8-3C3F-3C42-8151-6AFD38962202}" type="slidenum">
              <a:rPr lang="en-US" smtClean="0"/>
              <a:t>‹#›</a:t>
            </a:fld>
            <a:endParaRPr lang="en-US"/>
          </a:p>
        </p:txBody>
      </p:sp>
      <p:sp>
        <p:nvSpPr>
          <p:cNvPr id="4" name="Text Placeholder 2"/>
          <p:cNvSpPr>
            <a:spLocks noGrp="1"/>
          </p:cNvSpPr>
          <p:nvPr>
            <p:ph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014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6" name="Rectangle 15"/>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0" name="Group 29"/>
          <p:cNvGrpSpPr/>
          <p:nvPr userDrawn="1"/>
        </p:nvGrpSpPr>
        <p:grpSpPr>
          <a:xfrm>
            <a:off x="7918533" y="6283544"/>
            <a:ext cx="3856090" cy="297204"/>
            <a:chOff x="5938896" y="6283540"/>
            <a:chExt cx="2892068" cy="297203"/>
          </a:xfrm>
        </p:grpSpPr>
        <p:cxnSp>
          <p:nvCxnSpPr>
            <p:cNvPr id="31" name="Straight Connector 3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3721267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6" name="Rectangle 15"/>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0" name="Group 29"/>
          <p:cNvGrpSpPr/>
          <p:nvPr userDrawn="1"/>
        </p:nvGrpSpPr>
        <p:grpSpPr>
          <a:xfrm>
            <a:off x="7918533" y="6283544"/>
            <a:ext cx="3856090" cy="297204"/>
            <a:chOff x="5938896" y="6283540"/>
            <a:chExt cx="2892068" cy="297203"/>
          </a:xfrm>
        </p:grpSpPr>
        <p:cxnSp>
          <p:nvCxnSpPr>
            <p:cNvPr id="31" name="Straight Connector 3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4239053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4" name="Group 13"/>
          <p:cNvGrpSpPr/>
          <p:nvPr/>
        </p:nvGrpSpPr>
        <p:grpSpPr>
          <a:xfrm>
            <a:off x="7918533" y="6283544"/>
            <a:ext cx="3856090" cy="297204"/>
            <a:chOff x="5938896" y="6283540"/>
            <a:chExt cx="2892068" cy="297203"/>
          </a:xfrm>
        </p:grpSpPr>
        <p:cxnSp>
          <p:nvCxnSpPr>
            <p:cNvPr id="15" name="Straight Connector 14"/>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29" name="Rectangle 28"/>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1" name="Group 30"/>
          <p:cNvGrpSpPr/>
          <p:nvPr userDrawn="1"/>
        </p:nvGrpSpPr>
        <p:grpSpPr>
          <a:xfrm>
            <a:off x="7918533" y="6283544"/>
            <a:ext cx="3856090" cy="297204"/>
            <a:chOff x="5938896" y="6283540"/>
            <a:chExt cx="2892068" cy="297203"/>
          </a:xfrm>
        </p:grpSpPr>
        <p:cxnSp>
          <p:nvCxnSpPr>
            <p:cNvPr id="32" name="Straight Connector 3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1008874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6320" y="1951151"/>
            <a:ext cx="10972800" cy="4525964"/>
          </a:xfrm>
        </p:spPr>
        <p:txBody>
          <a:bodyPr>
            <a:normAutofit/>
          </a:bodyPr>
          <a:lstStyle>
            <a:lvl1pPr>
              <a:buClr>
                <a:srgbClr val="D02238"/>
              </a:buClr>
              <a:defRPr sz="1800"/>
            </a:lvl1pPr>
            <a:lvl2pPr>
              <a:defRPr sz="1598"/>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sp>
        <p:nvSpPr>
          <p:cNvPr id="7" name="Rectangle 6"/>
          <p:cNvSpPr/>
          <p:nvPr/>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14" name="Text Placeholder 13"/>
          <p:cNvSpPr>
            <a:spLocks noGrp="1"/>
          </p:cNvSpPr>
          <p:nvPr>
            <p:ph type="body" sz="quarter" idx="13"/>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3" name="Rectangle 12"/>
          <p:cNvSpPr/>
          <p:nvPr/>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sp>
        <p:nvSpPr>
          <p:cNvPr id="10" name="Rectangle 9"/>
          <p:cNvSpPr/>
          <p:nvPr userDrawn="1"/>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2" name="Group 11"/>
          <p:cNvGrpSpPr/>
          <p:nvPr userDrawn="1"/>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3078043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0" name="Content Placeholder 19"/>
          <p:cNvSpPr>
            <a:spLocks noGrp="1"/>
          </p:cNvSpPr>
          <p:nvPr>
            <p:ph sz="quarter" idx="13"/>
          </p:nvPr>
        </p:nvSpPr>
        <p:spPr>
          <a:xfrm>
            <a:off x="4707470" y="401642"/>
            <a:ext cx="7211484" cy="5364161"/>
          </a:xfrm>
        </p:spPr>
        <p:txBody>
          <a:bodyPr/>
          <a:lstStyle>
            <a:lvl1pPr>
              <a:defRPr sz="2400"/>
            </a:lvl1pPr>
            <a:lvl2pPr>
              <a:defRPr sz="1800"/>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14"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15" name="Group 14"/>
          <p:cNvGrpSpPr/>
          <p:nvPr/>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2" name="Text Placeholder 21"/>
          <p:cNvSpPr>
            <a:spLocks noGrp="1"/>
          </p:cNvSpPr>
          <p:nvPr>
            <p:ph type="body" sz="quarter" idx="14" hasCustomPrompt="1"/>
          </p:nvPr>
        </p:nvSpPr>
        <p:spPr>
          <a:xfrm>
            <a:off x="533981" y="1203251"/>
            <a:ext cx="3698258" cy="1771415"/>
          </a:xfrm>
        </p:spPr>
        <p:txBody>
          <a:bodyPr>
            <a:noAutofit/>
          </a:bodyPr>
          <a:lstStyle>
            <a:lvl1pPr marL="0" indent="0">
              <a:lnSpc>
                <a:spcPts val="3500"/>
              </a:lnSpc>
              <a:buFontTx/>
              <a:buNone/>
              <a:defRPr sz="4200">
                <a:solidFill>
                  <a:schemeClr val="bg1"/>
                </a:solidFill>
              </a:defRPr>
            </a:lvl1pPr>
            <a:lvl2pPr marL="457128" indent="0">
              <a:buFontTx/>
              <a:buNone/>
              <a:defRPr/>
            </a:lvl2pPr>
            <a:lvl3pPr marL="914253" indent="0">
              <a:buFontTx/>
              <a:buNone/>
              <a:defRPr/>
            </a:lvl3pPr>
            <a:lvl4pPr marL="1371379" indent="0">
              <a:buFontTx/>
              <a:buNone/>
              <a:defRPr/>
            </a:lvl4pPr>
            <a:lvl5pPr marL="1828504" indent="0">
              <a:buFontTx/>
              <a:buNone/>
              <a:defRPr/>
            </a:lvl5pPr>
          </a:lstStyle>
          <a:p>
            <a:pPr lvl="0"/>
            <a:r>
              <a:rPr lang="en-US"/>
              <a:t>Click To Edit Master Text Styles</a:t>
            </a:r>
          </a:p>
        </p:txBody>
      </p:sp>
      <p:sp>
        <p:nvSpPr>
          <p:cNvPr id="24" name="Text Placeholder 23"/>
          <p:cNvSpPr>
            <a:spLocks noGrp="1"/>
          </p:cNvSpPr>
          <p:nvPr>
            <p:ph type="body" sz="quarter" idx="15"/>
          </p:nvPr>
        </p:nvSpPr>
        <p:spPr>
          <a:xfrm>
            <a:off x="533976" y="3142527"/>
            <a:ext cx="3632200" cy="1620839"/>
          </a:xfrm>
        </p:spPr>
        <p:txBody>
          <a:bodyPr>
            <a:noAutofit/>
          </a:bodyPr>
          <a:lstStyle>
            <a:lvl1pPr marL="0" indent="0">
              <a:buFontTx/>
              <a:buNone/>
              <a:defRPr sz="2200">
                <a:solidFill>
                  <a:srgbClr val="FFFFFF"/>
                </a:solidFill>
              </a:defRPr>
            </a:lvl1pPr>
            <a:lvl2pPr marL="457128" indent="0">
              <a:buFontTx/>
              <a:buNone/>
              <a:defRPr sz="2200"/>
            </a:lvl2pPr>
            <a:lvl3pPr marL="914253" indent="0">
              <a:buFontTx/>
              <a:buNone/>
              <a:defRPr sz="2200"/>
            </a:lvl3pPr>
            <a:lvl4pPr marL="1371379" indent="0">
              <a:buFontTx/>
              <a:buNone/>
              <a:defRPr sz="2200"/>
            </a:lvl4pPr>
            <a:lvl5pPr marL="1828504" indent="0">
              <a:buFontTx/>
              <a:buNone/>
              <a:defRPr sz="2200"/>
            </a:lvl5pPr>
          </a:lstStyle>
          <a:p>
            <a:pPr lvl="0"/>
            <a:r>
              <a:rPr lang="en-US"/>
              <a:t>Click to edit Master text styles</a:t>
            </a:r>
          </a:p>
        </p:txBody>
      </p:sp>
      <p:sp>
        <p:nvSpPr>
          <p:cNvPr id="25" name="Text Placeholder 13"/>
          <p:cNvSpPr>
            <a:spLocks noGrp="1"/>
          </p:cNvSpPr>
          <p:nvPr>
            <p:ph type="body" sz="quarter" idx="16"/>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9" name="Rectangle 18"/>
          <p:cNvSpPr/>
          <p:nvPr/>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26" name="Group 25"/>
          <p:cNvGrpSpPr/>
          <p:nvPr/>
        </p:nvGrpSpPr>
        <p:grpSpPr>
          <a:xfrm>
            <a:off x="7918533" y="6283544"/>
            <a:ext cx="3856090" cy="297204"/>
            <a:chOff x="5938896" y="6283540"/>
            <a:chExt cx="2892068" cy="297203"/>
          </a:xfrm>
        </p:grpSpPr>
        <p:cxnSp>
          <p:nvCxnSpPr>
            <p:cNvPr id="27" name="Straight Connector 2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31" name="Rectangle 30"/>
          <p:cNvSpPr/>
          <p:nvPr userDrawn="1"/>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3" name="Picture 32"/>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4" name="Group 33"/>
          <p:cNvGrpSpPr/>
          <p:nvPr userDrawn="1"/>
        </p:nvGrpSpPr>
        <p:grpSpPr>
          <a:xfrm>
            <a:off x="7918533" y="6283544"/>
            <a:ext cx="3856090" cy="297204"/>
            <a:chOff x="5938896" y="6283540"/>
            <a:chExt cx="2892068" cy="297203"/>
          </a:xfrm>
        </p:grpSpPr>
        <p:cxnSp>
          <p:nvCxnSpPr>
            <p:cNvPr id="35" name="Straight Connector 34"/>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1631497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l">
              <a:defRPr/>
            </a:lvl1pPr>
          </a:lstStyle>
          <a:p>
            <a:fld id="{88CAEFF8-3C3F-3C42-8151-6AFD38962202}" type="slidenum">
              <a:rPr lang="en-US" smtClean="0"/>
              <a:t>‹#›</a:t>
            </a:fld>
            <a:endParaRPr lang="en-US"/>
          </a:p>
        </p:txBody>
      </p:sp>
      <p:sp>
        <p:nvSpPr>
          <p:cNvPr id="4" name="Text Placeholder 2"/>
          <p:cNvSpPr>
            <a:spLocks noGrp="1"/>
          </p:cNvSpPr>
          <p:nvPr>
            <p:ph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408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TextBox 2"/>
          <p:cNvSpPr txBox="1"/>
          <p:nvPr/>
        </p:nvSpPr>
        <p:spPr>
          <a:xfrm>
            <a:off x="609603" y="1507227"/>
            <a:ext cx="5283200" cy="707566"/>
          </a:xfrm>
          <a:prstGeom prst="rect">
            <a:avLst/>
          </a:prstGeom>
          <a:noFill/>
        </p:spPr>
        <p:txBody>
          <a:bodyPr wrap="square" rtlCol="0">
            <a:spAutoFit/>
          </a:bodyPr>
          <a:lstStyle/>
          <a:p>
            <a:r>
              <a:rPr lang="en-US" sz="3998"/>
              <a:t>Thank you!</a:t>
            </a:r>
          </a:p>
        </p:txBody>
      </p:sp>
      <p:sp>
        <p:nvSpPr>
          <p:cNvPr id="5" name="Text Placeholder 4"/>
          <p:cNvSpPr>
            <a:spLocks noGrp="1"/>
          </p:cNvSpPr>
          <p:nvPr>
            <p:ph type="body" sz="quarter" idx="10" hasCustomPrompt="1"/>
          </p:nvPr>
        </p:nvSpPr>
        <p:spPr>
          <a:xfrm>
            <a:off x="6096000" y="16002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6" name="Text Placeholder 4"/>
          <p:cNvSpPr>
            <a:spLocks noGrp="1"/>
          </p:cNvSpPr>
          <p:nvPr>
            <p:ph type="body" sz="quarter" idx="11" hasCustomPrompt="1"/>
          </p:nvPr>
        </p:nvSpPr>
        <p:spPr>
          <a:xfrm>
            <a:off x="6096000" y="28194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7" name="Text Placeholder 4"/>
          <p:cNvSpPr>
            <a:spLocks noGrp="1"/>
          </p:cNvSpPr>
          <p:nvPr>
            <p:ph type="body" sz="quarter" idx="12" hasCustomPrompt="1"/>
          </p:nvPr>
        </p:nvSpPr>
        <p:spPr>
          <a:xfrm>
            <a:off x="6096000" y="40386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8" name="TextBox 7"/>
          <p:cNvSpPr txBox="1"/>
          <p:nvPr userDrawn="1"/>
        </p:nvSpPr>
        <p:spPr>
          <a:xfrm>
            <a:off x="609603" y="1507227"/>
            <a:ext cx="5283200" cy="707566"/>
          </a:xfrm>
          <a:prstGeom prst="rect">
            <a:avLst/>
          </a:prstGeom>
          <a:noFill/>
        </p:spPr>
        <p:txBody>
          <a:bodyPr wrap="square" rtlCol="0">
            <a:spAutoFit/>
          </a:bodyPr>
          <a:lstStyle/>
          <a:p>
            <a:r>
              <a:rPr lang="en-US" sz="3998"/>
              <a:t>Thank you!</a:t>
            </a:r>
          </a:p>
        </p:txBody>
      </p:sp>
    </p:spTree>
    <p:extLst>
      <p:ext uri="{BB962C8B-B14F-4D97-AF65-F5344CB8AC3E}">
        <p14:creationId xmlns:p14="http://schemas.microsoft.com/office/powerpoint/2010/main" val="3957370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4" name="Rectangle 13"/>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6" name="Group 15"/>
          <p:cNvGrpSpPr/>
          <p:nvPr userDrawn="1"/>
        </p:nvGrpSpPr>
        <p:grpSpPr>
          <a:xfrm>
            <a:off x="7918533" y="6283544"/>
            <a:ext cx="3856090" cy="297204"/>
            <a:chOff x="5938896" y="6283540"/>
            <a:chExt cx="2892068" cy="297203"/>
          </a:xfrm>
        </p:grpSpPr>
        <p:cxnSp>
          <p:nvCxnSpPr>
            <p:cNvPr id="17" name="Straight Connector 1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2952738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5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4" name="Rectangle 13"/>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6" name="Group 15"/>
          <p:cNvGrpSpPr/>
          <p:nvPr userDrawn="1"/>
        </p:nvGrpSpPr>
        <p:grpSpPr>
          <a:xfrm>
            <a:off x="7918533" y="6283544"/>
            <a:ext cx="3856090" cy="297204"/>
            <a:chOff x="5938896" y="6283540"/>
            <a:chExt cx="2892068" cy="297203"/>
          </a:xfrm>
        </p:grpSpPr>
        <p:cxnSp>
          <p:nvCxnSpPr>
            <p:cNvPr id="17" name="Straight Connector 1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276319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0470-3A69-43D5-9913-69EAC7C3C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53D063-FFC0-4BCC-90C0-FEBBCE64D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755F3A-26B8-4FC1-9ECC-E33418216D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FEBC7-0F29-4687-A19A-B7F470939068}"/>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6" name="Footer Placeholder 5">
            <a:extLst>
              <a:ext uri="{FF2B5EF4-FFF2-40B4-BE49-F238E27FC236}">
                <a16:creationId xmlns:a16="http://schemas.microsoft.com/office/drawing/2014/main" id="{34B64674-1708-40DE-8573-DD42DFC9A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861F7-6FF4-4A65-90E4-BA98BEF0A0ED}"/>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881465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4" name="Rectangle 13"/>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6" name="Group 15"/>
          <p:cNvGrpSpPr/>
          <p:nvPr userDrawn="1"/>
        </p:nvGrpSpPr>
        <p:grpSpPr>
          <a:xfrm>
            <a:off x="7918533" y="6283544"/>
            <a:ext cx="3856090" cy="297204"/>
            <a:chOff x="5938896" y="6283540"/>
            <a:chExt cx="2892068" cy="297203"/>
          </a:xfrm>
        </p:grpSpPr>
        <p:cxnSp>
          <p:nvCxnSpPr>
            <p:cNvPr id="17" name="Straight Connector 1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3646726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6320" y="1951151"/>
            <a:ext cx="10972800" cy="4525964"/>
          </a:xfrm>
        </p:spPr>
        <p:txBody>
          <a:bodyPr>
            <a:normAutofit/>
          </a:bodyPr>
          <a:lstStyle>
            <a:lvl1pPr>
              <a:buClr>
                <a:srgbClr val="D02238"/>
              </a:buClr>
              <a:defRPr sz="1800"/>
            </a:lvl1pPr>
            <a:lvl2pPr>
              <a:defRPr sz="1598"/>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sp>
        <p:nvSpPr>
          <p:cNvPr id="7" name="Rectangle 6"/>
          <p:cNvSpPr/>
          <p:nvPr/>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0" name="Group 9"/>
          <p:cNvGrpSpPr/>
          <p:nvPr/>
        </p:nvGrpSpPr>
        <p:grpSpPr>
          <a:xfrm>
            <a:off x="7918533" y="6283544"/>
            <a:ext cx="3856090" cy="297204"/>
            <a:chOff x="5938896" y="6283540"/>
            <a:chExt cx="2892068" cy="297203"/>
          </a:xfrm>
        </p:grpSpPr>
        <p:cxnSp>
          <p:nvCxnSpPr>
            <p:cNvPr id="11" name="Straight Connector 1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14" name="Text Placeholder 13"/>
          <p:cNvSpPr>
            <a:spLocks noGrp="1"/>
          </p:cNvSpPr>
          <p:nvPr>
            <p:ph type="body" sz="quarter" idx="13"/>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6" name="Rectangle 15"/>
          <p:cNvSpPr/>
          <p:nvPr userDrawn="1"/>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8" name="Group 17"/>
          <p:cNvGrpSpPr/>
          <p:nvPr userDrawn="1"/>
        </p:nvGrpSpPr>
        <p:grpSpPr>
          <a:xfrm>
            <a:off x="7918533" y="6283544"/>
            <a:ext cx="3856090" cy="297204"/>
            <a:chOff x="5938896" y="6283540"/>
            <a:chExt cx="2892068" cy="297203"/>
          </a:xfrm>
        </p:grpSpPr>
        <p:cxnSp>
          <p:nvCxnSpPr>
            <p:cNvPr id="19" name="Straight Connector 18"/>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1834720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0" name="Content Placeholder 19"/>
          <p:cNvSpPr>
            <a:spLocks noGrp="1"/>
          </p:cNvSpPr>
          <p:nvPr>
            <p:ph sz="quarter" idx="13"/>
          </p:nvPr>
        </p:nvSpPr>
        <p:spPr>
          <a:xfrm>
            <a:off x="4707470" y="401642"/>
            <a:ext cx="7211484" cy="5364161"/>
          </a:xfrm>
        </p:spPr>
        <p:txBody>
          <a:bodyPr/>
          <a:lstStyle>
            <a:lvl1pPr>
              <a:defRPr sz="2400"/>
            </a:lvl1pPr>
            <a:lvl2pPr>
              <a:defRPr sz="1800"/>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14"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15" name="Group 14"/>
          <p:cNvGrpSpPr/>
          <p:nvPr/>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2" name="Text Placeholder 21"/>
          <p:cNvSpPr>
            <a:spLocks noGrp="1"/>
          </p:cNvSpPr>
          <p:nvPr>
            <p:ph type="body" sz="quarter" idx="14" hasCustomPrompt="1"/>
          </p:nvPr>
        </p:nvSpPr>
        <p:spPr>
          <a:xfrm>
            <a:off x="533981" y="1203251"/>
            <a:ext cx="3698258" cy="1771415"/>
          </a:xfrm>
        </p:spPr>
        <p:txBody>
          <a:bodyPr>
            <a:noAutofit/>
          </a:bodyPr>
          <a:lstStyle>
            <a:lvl1pPr marL="0" indent="0">
              <a:lnSpc>
                <a:spcPts val="3500"/>
              </a:lnSpc>
              <a:buFontTx/>
              <a:buNone/>
              <a:defRPr sz="4200">
                <a:solidFill>
                  <a:schemeClr val="bg1"/>
                </a:solidFill>
              </a:defRPr>
            </a:lvl1pPr>
            <a:lvl2pPr marL="457128" indent="0">
              <a:buFontTx/>
              <a:buNone/>
              <a:defRPr/>
            </a:lvl2pPr>
            <a:lvl3pPr marL="914253" indent="0">
              <a:buFontTx/>
              <a:buNone/>
              <a:defRPr/>
            </a:lvl3pPr>
            <a:lvl4pPr marL="1371379" indent="0">
              <a:buFontTx/>
              <a:buNone/>
              <a:defRPr/>
            </a:lvl4pPr>
            <a:lvl5pPr marL="1828504" indent="0">
              <a:buFontTx/>
              <a:buNone/>
              <a:defRPr/>
            </a:lvl5pPr>
          </a:lstStyle>
          <a:p>
            <a:pPr lvl="0"/>
            <a:r>
              <a:rPr lang="en-US"/>
              <a:t>Click To Edit Master Text Styles</a:t>
            </a:r>
          </a:p>
        </p:txBody>
      </p:sp>
      <p:sp>
        <p:nvSpPr>
          <p:cNvPr id="24" name="Text Placeholder 23"/>
          <p:cNvSpPr>
            <a:spLocks noGrp="1"/>
          </p:cNvSpPr>
          <p:nvPr>
            <p:ph type="body" sz="quarter" idx="15"/>
          </p:nvPr>
        </p:nvSpPr>
        <p:spPr>
          <a:xfrm>
            <a:off x="533976" y="3142527"/>
            <a:ext cx="3632200" cy="1620839"/>
          </a:xfrm>
        </p:spPr>
        <p:txBody>
          <a:bodyPr>
            <a:noAutofit/>
          </a:bodyPr>
          <a:lstStyle>
            <a:lvl1pPr marL="0" indent="0">
              <a:buFontTx/>
              <a:buNone/>
              <a:defRPr sz="2200">
                <a:solidFill>
                  <a:srgbClr val="FFFFFF"/>
                </a:solidFill>
              </a:defRPr>
            </a:lvl1pPr>
            <a:lvl2pPr marL="457128" indent="0">
              <a:buFontTx/>
              <a:buNone/>
              <a:defRPr sz="2200"/>
            </a:lvl2pPr>
            <a:lvl3pPr marL="914253" indent="0">
              <a:buFontTx/>
              <a:buNone/>
              <a:defRPr sz="2200"/>
            </a:lvl3pPr>
            <a:lvl4pPr marL="1371379" indent="0">
              <a:buFontTx/>
              <a:buNone/>
              <a:defRPr sz="2200"/>
            </a:lvl4pPr>
            <a:lvl5pPr marL="1828504" indent="0">
              <a:buFontTx/>
              <a:buNone/>
              <a:defRPr sz="2200"/>
            </a:lvl5pPr>
          </a:lstStyle>
          <a:p>
            <a:pPr lvl="0"/>
            <a:r>
              <a:rPr lang="en-US"/>
              <a:t>Click to edit Master text styles</a:t>
            </a:r>
          </a:p>
        </p:txBody>
      </p:sp>
      <p:sp>
        <p:nvSpPr>
          <p:cNvPr id="25" name="Text Placeholder 13"/>
          <p:cNvSpPr>
            <a:spLocks noGrp="1"/>
          </p:cNvSpPr>
          <p:nvPr>
            <p:ph type="body" sz="quarter" idx="16"/>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23" name="Rectangle 22"/>
          <p:cNvSpPr/>
          <p:nvPr userDrawn="1"/>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28" name="Group 27"/>
          <p:cNvGrpSpPr/>
          <p:nvPr userDrawn="1"/>
        </p:nvGrpSpPr>
        <p:grpSpPr>
          <a:xfrm>
            <a:off x="7918533" y="6283544"/>
            <a:ext cx="3856090" cy="297204"/>
            <a:chOff x="5938896" y="6283540"/>
            <a:chExt cx="2892068" cy="297203"/>
          </a:xfrm>
        </p:grpSpPr>
        <p:cxnSp>
          <p:nvCxnSpPr>
            <p:cNvPr id="29" name="Straight Connector 28"/>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4013139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665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8CAEFF8-3C3F-3C42-8151-6AFD38962202}" type="slidenum">
              <a:rPr lang="en-US" smtClean="0"/>
              <a:t>‹#›</a:t>
            </a:fld>
            <a:endParaRPr lang="en-US"/>
          </a:p>
        </p:txBody>
      </p:sp>
      <p:sp>
        <p:nvSpPr>
          <p:cNvPr id="4" name="Text Placeholder 2"/>
          <p:cNvSpPr>
            <a:spLocks noGrp="1"/>
          </p:cNvSpPr>
          <p:nvPr>
            <p:ph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568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extBox 2"/>
          <p:cNvSpPr txBox="1"/>
          <p:nvPr userDrawn="1"/>
        </p:nvSpPr>
        <p:spPr>
          <a:xfrm>
            <a:off x="609603" y="1507227"/>
            <a:ext cx="5283200" cy="707566"/>
          </a:xfrm>
          <a:prstGeom prst="rect">
            <a:avLst/>
          </a:prstGeom>
          <a:noFill/>
        </p:spPr>
        <p:txBody>
          <a:bodyPr wrap="square" rtlCol="0">
            <a:spAutoFit/>
          </a:bodyPr>
          <a:lstStyle/>
          <a:p>
            <a:r>
              <a:rPr lang="en-US" sz="3998"/>
              <a:t>Thank you!</a:t>
            </a:r>
          </a:p>
        </p:txBody>
      </p:sp>
      <p:sp>
        <p:nvSpPr>
          <p:cNvPr id="5" name="Text Placeholder 4"/>
          <p:cNvSpPr>
            <a:spLocks noGrp="1"/>
          </p:cNvSpPr>
          <p:nvPr>
            <p:ph type="body" sz="quarter" idx="10" hasCustomPrompt="1"/>
          </p:nvPr>
        </p:nvSpPr>
        <p:spPr>
          <a:xfrm>
            <a:off x="6096000" y="16002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6" name="Text Placeholder 4"/>
          <p:cNvSpPr>
            <a:spLocks noGrp="1"/>
          </p:cNvSpPr>
          <p:nvPr>
            <p:ph type="body" sz="quarter" idx="11" hasCustomPrompt="1"/>
          </p:nvPr>
        </p:nvSpPr>
        <p:spPr>
          <a:xfrm>
            <a:off x="6096000" y="28194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7" name="Text Placeholder 4"/>
          <p:cNvSpPr>
            <a:spLocks noGrp="1"/>
          </p:cNvSpPr>
          <p:nvPr>
            <p:ph type="body" sz="quarter" idx="12" hasCustomPrompt="1"/>
          </p:nvPr>
        </p:nvSpPr>
        <p:spPr>
          <a:xfrm>
            <a:off x="6096000" y="40386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Tree>
    <p:extLst>
      <p:ext uri="{BB962C8B-B14F-4D97-AF65-F5344CB8AC3E}">
        <p14:creationId xmlns:p14="http://schemas.microsoft.com/office/powerpoint/2010/main" val="4261349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8" name="Rectangle 17"/>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userDrawn="1"/>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11025883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18" name="Rectangle 17"/>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userDrawn="1"/>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2047773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18" name="Rectangle 17"/>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userDrawn="1"/>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2598751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6320" y="1951151"/>
            <a:ext cx="10972800" cy="4525964"/>
          </a:xfrm>
        </p:spPr>
        <p:txBody>
          <a:bodyPr>
            <a:normAutofit/>
          </a:bodyPr>
          <a:lstStyle>
            <a:lvl1pPr>
              <a:buClr>
                <a:srgbClr val="D02238"/>
              </a:buClr>
              <a:defRPr sz="1800"/>
            </a:lvl1pPr>
            <a:lvl2pPr>
              <a:defRPr sz="1598"/>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sp>
        <p:nvSpPr>
          <p:cNvPr id="7" name="Rectangle 6"/>
          <p:cNvSpPr/>
          <p:nvPr userDrawn="1"/>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0" name="Group 9"/>
          <p:cNvGrpSpPr/>
          <p:nvPr userDrawn="1"/>
        </p:nvGrpSpPr>
        <p:grpSpPr>
          <a:xfrm>
            <a:off x="7918533" y="6283544"/>
            <a:ext cx="3856090" cy="297204"/>
            <a:chOff x="5938896" y="6283540"/>
            <a:chExt cx="2892068" cy="297203"/>
          </a:xfrm>
        </p:grpSpPr>
        <p:cxnSp>
          <p:nvCxnSpPr>
            <p:cNvPr id="11" name="Straight Connector 1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14" name="Text Placeholder 13"/>
          <p:cNvSpPr>
            <a:spLocks noGrp="1"/>
          </p:cNvSpPr>
          <p:nvPr>
            <p:ph type="body" sz="quarter" idx="13"/>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75827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68BF-B64F-4829-8F27-0DD9EB8FD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A03C-FE2B-4A92-8066-4C736C952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E9640-F016-4708-860A-229DEB90C1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57F62-EE12-4E60-B978-0523838CB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32F818-567D-408E-8B1E-0935AE3B83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0F67C9-8401-43E6-9F4E-AA06965AA4C0}"/>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8" name="Footer Placeholder 7">
            <a:extLst>
              <a:ext uri="{FF2B5EF4-FFF2-40B4-BE49-F238E27FC236}">
                <a16:creationId xmlns:a16="http://schemas.microsoft.com/office/drawing/2014/main" id="{6F8C8472-4C2B-4BB5-A3A9-B97776C51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ABDA57-BEA3-4BD6-86D5-4DE6D3ABB30C}"/>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49166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0" name="Content Placeholder 19"/>
          <p:cNvSpPr>
            <a:spLocks noGrp="1"/>
          </p:cNvSpPr>
          <p:nvPr>
            <p:ph sz="quarter" idx="13"/>
          </p:nvPr>
        </p:nvSpPr>
        <p:spPr>
          <a:xfrm>
            <a:off x="4707470" y="401642"/>
            <a:ext cx="7211484" cy="5364161"/>
          </a:xfrm>
        </p:spPr>
        <p:txBody>
          <a:bodyPr/>
          <a:lstStyle>
            <a:lvl1pPr>
              <a:defRPr sz="2400"/>
            </a:lvl1pPr>
            <a:lvl2pPr>
              <a:defRPr sz="1800"/>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14"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15" name="Group 14"/>
          <p:cNvGrpSpPr/>
          <p:nvPr userDrawn="1"/>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2" name="Text Placeholder 21"/>
          <p:cNvSpPr>
            <a:spLocks noGrp="1"/>
          </p:cNvSpPr>
          <p:nvPr>
            <p:ph type="body" sz="quarter" idx="14" hasCustomPrompt="1"/>
          </p:nvPr>
        </p:nvSpPr>
        <p:spPr>
          <a:xfrm>
            <a:off x="533981" y="1203251"/>
            <a:ext cx="3698258" cy="1771415"/>
          </a:xfrm>
        </p:spPr>
        <p:txBody>
          <a:bodyPr>
            <a:noAutofit/>
          </a:bodyPr>
          <a:lstStyle>
            <a:lvl1pPr marL="0" indent="0">
              <a:lnSpc>
                <a:spcPts val="3500"/>
              </a:lnSpc>
              <a:buFontTx/>
              <a:buNone/>
              <a:defRPr sz="4200">
                <a:solidFill>
                  <a:schemeClr val="bg1"/>
                </a:solidFill>
              </a:defRPr>
            </a:lvl1pPr>
            <a:lvl2pPr marL="457128" indent="0">
              <a:buFontTx/>
              <a:buNone/>
              <a:defRPr/>
            </a:lvl2pPr>
            <a:lvl3pPr marL="914253" indent="0">
              <a:buFontTx/>
              <a:buNone/>
              <a:defRPr/>
            </a:lvl3pPr>
            <a:lvl4pPr marL="1371379" indent="0">
              <a:buFontTx/>
              <a:buNone/>
              <a:defRPr/>
            </a:lvl4pPr>
            <a:lvl5pPr marL="1828504" indent="0">
              <a:buFontTx/>
              <a:buNone/>
              <a:defRPr/>
            </a:lvl5pPr>
          </a:lstStyle>
          <a:p>
            <a:pPr lvl="0"/>
            <a:r>
              <a:rPr lang="en-US"/>
              <a:t>Click To Edit Master Text Styles</a:t>
            </a:r>
          </a:p>
        </p:txBody>
      </p:sp>
      <p:sp>
        <p:nvSpPr>
          <p:cNvPr id="24" name="Text Placeholder 23"/>
          <p:cNvSpPr>
            <a:spLocks noGrp="1"/>
          </p:cNvSpPr>
          <p:nvPr>
            <p:ph type="body" sz="quarter" idx="15"/>
          </p:nvPr>
        </p:nvSpPr>
        <p:spPr>
          <a:xfrm>
            <a:off x="533976" y="3142527"/>
            <a:ext cx="3632200" cy="1620839"/>
          </a:xfrm>
        </p:spPr>
        <p:txBody>
          <a:bodyPr>
            <a:noAutofit/>
          </a:bodyPr>
          <a:lstStyle>
            <a:lvl1pPr marL="0" indent="0">
              <a:buFontTx/>
              <a:buNone/>
              <a:defRPr sz="2200">
                <a:solidFill>
                  <a:srgbClr val="FFFFFF"/>
                </a:solidFill>
              </a:defRPr>
            </a:lvl1pPr>
            <a:lvl2pPr marL="457128" indent="0">
              <a:buFontTx/>
              <a:buNone/>
              <a:defRPr sz="2200"/>
            </a:lvl2pPr>
            <a:lvl3pPr marL="914253" indent="0">
              <a:buFontTx/>
              <a:buNone/>
              <a:defRPr sz="2200"/>
            </a:lvl3pPr>
            <a:lvl4pPr marL="1371379" indent="0">
              <a:buFontTx/>
              <a:buNone/>
              <a:defRPr sz="2200"/>
            </a:lvl4pPr>
            <a:lvl5pPr marL="1828504" indent="0">
              <a:buFontTx/>
              <a:buNone/>
              <a:defRPr sz="2200"/>
            </a:lvl5pPr>
          </a:lstStyle>
          <a:p>
            <a:pPr lvl="0"/>
            <a:r>
              <a:rPr lang="en-US"/>
              <a:t>Click to edit Master text styles</a:t>
            </a:r>
          </a:p>
        </p:txBody>
      </p:sp>
      <p:sp>
        <p:nvSpPr>
          <p:cNvPr id="25" name="Text Placeholder 13"/>
          <p:cNvSpPr>
            <a:spLocks noGrp="1"/>
          </p:cNvSpPr>
          <p:nvPr>
            <p:ph type="body" sz="quarter" idx="16"/>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3528626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9" descr="bottom_logo_bar"/>
          <p:cNvPicPr>
            <a:picLocks noChangeAspect="1" noChangeArrowheads="1"/>
          </p:cNvPicPr>
          <p:nvPr userDrawn="1"/>
        </p:nvPicPr>
        <p:blipFill>
          <a:blip r:embed="rId2" cstate="print"/>
          <a:srcRect/>
          <a:stretch>
            <a:fillRect/>
          </a:stretch>
        </p:blipFill>
        <p:spPr bwMode="auto">
          <a:xfrm>
            <a:off x="0" y="5907091"/>
            <a:ext cx="12192000" cy="723900"/>
          </a:xfrm>
          <a:prstGeom prst="rect">
            <a:avLst/>
          </a:prstGeom>
          <a:noFill/>
          <a:ln w="9525">
            <a:noFill/>
            <a:miter lim="800000"/>
            <a:headEnd/>
            <a:tailEnd/>
          </a:ln>
        </p:spPr>
      </p:pic>
      <p:sp>
        <p:nvSpPr>
          <p:cNvPr id="3" name="Slide Number Placeholder 5"/>
          <p:cNvSpPr>
            <a:spLocks noGrp="1"/>
          </p:cNvSpPr>
          <p:nvPr>
            <p:ph type="sldNum" sz="quarter" idx="15"/>
          </p:nvPr>
        </p:nvSpPr>
        <p:spPr>
          <a:xfrm>
            <a:off x="8737601" y="6356360"/>
            <a:ext cx="2844800" cy="134393"/>
          </a:xfrm>
        </p:spPr>
        <p:txBody>
          <a:bodyPr/>
          <a:lstStyle/>
          <a:p>
            <a:pPr>
              <a:defRPr/>
            </a:pPr>
            <a:fld id="{6139CF9A-B8EF-45BC-85D0-60826DEABB00}" type="slidenum">
              <a:rPr lang="en-US" smtClean="0"/>
              <a:pPr>
                <a:defRPr/>
              </a:pPr>
              <a:t>‹#›</a:t>
            </a:fld>
            <a:endParaRPr lang="en-US"/>
          </a:p>
        </p:txBody>
      </p:sp>
    </p:spTree>
    <p:extLst>
      <p:ext uri="{BB962C8B-B14F-4D97-AF65-F5344CB8AC3E}">
        <p14:creationId xmlns:p14="http://schemas.microsoft.com/office/powerpoint/2010/main" val="878219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ll logos - Title 2">
    <p:spTree>
      <p:nvGrpSpPr>
        <p:cNvPr id="1" name=""/>
        <p:cNvGrpSpPr/>
        <p:nvPr/>
      </p:nvGrpSpPr>
      <p:grpSpPr>
        <a:xfrm>
          <a:off x="0" y="0"/>
          <a:ext cx="0" cy="0"/>
          <a:chOff x="0" y="0"/>
          <a:chExt cx="0" cy="0"/>
        </a:xfrm>
      </p:grpSpPr>
      <p:sp>
        <p:nvSpPr>
          <p:cNvPr id="16" name="Text Placeholder 2"/>
          <p:cNvSpPr>
            <a:spLocks noGrp="1"/>
          </p:cNvSpPr>
          <p:nvPr>
            <p:ph type="body" sz="quarter" idx="11"/>
          </p:nvPr>
        </p:nvSpPr>
        <p:spPr>
          <a:xfrm>
            <a:off x="826304" y="188538"/>
            <a:ext cx="11042722" cy="685800"/>
          </a:xfrm>
          <a:prstGeom prst="rect">
            <a:avLst/>
          </a:prstGeom>
        </p:spPr>
        <p:txBody>
          <a:bodyPr vert="horz" lIns="0" tIns="0" rIns="0" bIns="0" anchor="ctr"/>
          <a:lstStyle>
            <a:lvl1pPr marL="0" indent="0">
              <a:buFontTx/>
              <a:buNone/>
              <a:defRPr sz="2600" b="0" i="0">
                <a:solidFill>
                  <a:srgbClr val="4E4D4D"/>
                </a:solidFill>
                <a:latin typeface="Arial Black"/>
                <a:cs typeface="Arial Black"/>
              </a:defRPr>
            </a:lvl1pPr>
            <a:lvl2pPr marL="457223" indent="0">
              <a:buFontTx/>
              <a:buNone/>
              <a:defRPr sz="2400" b="0" i="0">
                <a:solidFill>
                  <a:srgbClr val="FFFFFF"/>
                </a:solidFill>
                <a:latin typeface="Rockwell"/>
                <a:cs typeface="Rockwell"/>
              </a:defRPr>
            </a:lvl2pPr>
            <a:lvl3pPr marL="914445" indent="0">
              <a:buFontTx/>
              <a:buNone/>
              <a:defRPr sz="2400" b="0" i="0">
                <a:solidFill>
                  <a:srgbClr val="FFFFFF"/>
                </a:solidFill>
                <a:latin typeface="Rockwell"/>
                <a:cs typeface="Rockwell"/>
              </a:defRPr>
            </a:lvl3pPr>
            <a:lvl4pPr marL="1371668" indent="0">
              <a:buFontTx/>
              <a:buNone/>
              <a:defRPr sz="2400" b="0" i="0">
                <a:solidFill>
                  <a:srgbClr val="FFFFFF"/>
                </a:solidFill>
                <a:latin typeface="Rockwell"/>
                <a:cs typeface="Rockwell"/>
              </a:defRPr>
            </a:lvl4pPr>
            <a:lvl5pPr marL="1828890" indent="0">
              <a:buFontTx/>
              <a:buNone/>
              <a:defRPr sz="2400" b="0" i="0">
                <a:solidFill>
                  <a:srgbClr val="FFFFFF"/>
                </a:solidFill>
                <a:latin typeface="Rockwell"/>
                <a:cs typeface="Rockwell"/>
              </a:defRPr>
            </a:lvl5pPr>
          </a:lstStyle>
          <a:p>
            <a:pPr lvl="0"/>
            <a:r>
              <a:rPr lang="en-US"/>
              <a:t>Click to edit Master</a:t>
            </a:r>
          </a:p>
        </p:txBody>
      </p:sp>
      <p:sp>
        <p:nvSpPr>
          <p:cNvPr id="17" name="Content Placeholder 2"/>
          <p:cNvSpPr>
            <a:spLocks noGrp="1"/>
          </p:cNvSpPr>
          <p:nvPr>
            <p:ph idx="1" hasCustomPrompt="1"/>
          </p:nvPr>
        </p:nvSpPr>
        <p:spPr>
          <a:xfrm>
            <a:off x="850969" y="1016505"/>
            <a:ext cx="11018057" cy="5332630"/>
          </a:xfrm>
          <a:prstGeom prst="rect">
            <a:avLst/>
          </a:prstGeom>
        </p:spPr>
        <p:txBody>
          <a:bodyPr lIns="0" tIns="0" rIns="0" bIns="0"/>
          <a:lstStyle>
            <a:lvl1pPr marL="0" indent="0">
              <a:spcBef>
                <a:spcPts val="0"/>
              </a:spcBef>
              <a:spcAft>
                <a:spcPts val="1200"/>
              </a:spcAft>
              <a:buClr>
                <a:schemeClr val="accent1"/>
              </a:buClr>
              <a:buNone/>
              <a:defRPr sz="1600">
                <a:solidFill>
                  <a:srgbClr val="4E4D4D"/>
                </a:solidFill>
                <a:latin typeface="Arial Narrow"/>
                <a:cs typeface="Arial Narrow"/>
              </a:defRPr>
            </a:lvl1pPr>
            <a:lvl2pPr marL="457223" indent="0">
              <a:spcBef>
                <a:spcPts val="0"/>
              </a:spcBef>
              <a:spcAft>
                <a:spcPts val="1200"/>
              </a:spcAft>
              <a:buClr>
                <a:schemeClr val="accent1"/>
              </a:buClr>
              <a:buNone/>
              <a:defRPr sz="2000">
                <a:solidFill>
                  <a:schemeClr val="tx1"/>
                </a:solidFill>
                <a:latin typeface="Arial Narrow"/>
                <a:cs typeface="Arial Narrow"/>
              </a:defRPr>
            </a:lvl2pPr>
            <a:lvl3pPr marL="914445" indent="0">
              <a:spcBef>
                <a:spcPts val="0"/>
              </a:spcBef>
              <a:spcAft>
                <a:spcPts val="1200"/>
              </a:spcAft>
              <a:buClr>
                <a:schemeClr val="accent1"/>
              </a:buClr>
              <a:buNone/>
              <a:defRPr sz="1800">
                <a:solidFill>
                  <a:schemeClr val="tx1"/>
                </a:solidFill>
                <a:latin typeface="Arial Narrow"/>
                <a:cs typeface="Arial Narrow"/>
              </a:defRPr>
            </a:lvl3pPr>
            <a:lvl4pPr marL="1371668" indent="0">
              <a:spcBef>
                <a:spcPts val="0"/>
              </a:spcBef>
              <a:spcAft>
                <a:spcPts val="1200"/>
              </a:spcAft>
              <a:buClr>
                <a:schemeClr val="accent1"/>
              </a:buClr>
              <a:buNone/>
              <a:defRPr sz="1600">
                <a:solidFill>
                  <a:schemeClr val="tx1"/>
                </a:solidFill>
                <a:latin typeface="Arial Narrow"/>
                <a:cs typeface="Arial Narrow"/>
              </a:defRPr>
            </a:lvl4pPr>
            <a:lvl5pPr marL="1828890" indent="0">
              <a:spcBef>
                <a:spcPts val="0"/>
              </a:spcBef>
              <a:spcAft>
                <a:spcPts val="1200"/>
              </a:spcAft>
              <a:buClr>
                <a:schemeClr val="accent1"/>
              </a:buClr>
              <a:buNone/>
              <a:defRPr sz="1600">
                <a:solidFill>
                  <a:schemeClr val="tx1"/>
                </a:solidFill>
                <a:latin typeface="Arial Narrow"/>
                <a:cs typeface="Arial Narrow"/>
              </a:defRPr>
            </a:lvl5pPr>
          </a:lstStyle>
          <a:p>
            <a:pPr lvl="0"/>
            <a:r>
              <a:rPr lang="en-US" err="1"/>
              <a:t>MassLive_Media.eps</a:t>
            </a:r>
            <a:endParaRPr lang="en-US"/>
          </a:p>
        </p:txBody>
      </p:sp>
      <p:sp>
        <p:nvSpPr>
          <p:cNvPr id="13" name="Slide Number Placeholder 3"/>
          <p:cNvSpPr>
            <a:spLocks noGrp="1"/>
          </p:cNvSpPr>
          <p:nvPr>
            <p:ph type="sldNum" sz="quarter" idx="4"/>
          </p:nvPr>
        </p:nvSpPr>
        <p:spPr>
          <a:xfrm>
            <a:off x="11754466" y="645547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
        <p:nvSpPr>
          <p:cNvPr id="2" name="Rectangle 1">
            <a:extLst>
              <a:ext uri="{FF2B5EF4-FFF2-40B4-BE49-F238E27FC236}">
                <a16:creationId xmlns:a16="http://schemas.microsoft.com/office/drawing/2014/main" id="{D33058BF-1F56-9045-9996-F24A74B4DB38}"/>
              </a:ext>
            </a:extLst>
          </p:cNvPr>
          <p:cNvSpPr/>
          <p:nvPr userDrawn="1"/>
        </p:nvSpPr>
        <p:spPr>
          <a:xfrm>
            <a:off x="10412804" y="5891935"/>
            <a:ext cx="1659245"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82194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All logos - Title 2">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754466" y="644048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Tree>
    <p:extLst>
      <p:ext uri="{BB962C8B-B14F-4D97-AF65-F5344CB8AC3E}">
        <p14:creationId xmlns:p14="http://schemas.microsoft.com/office/powerpoint/2010/main" val="1439786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Zilch">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5ED439-709D-4641-A72D-6A2EC2757A3B}"/>
              </a:ext>
            </a:extLst>
          </p:cNvPr>
          <p:cNvSpPr>
            <a:spLocks noGrp="1"/>
          </p:cNvSpPr>
          <p:nvPr>
            <p:ph type="sldNum" sz="quarter" idx="12"/>
          </p:nvPr>
        </p:nvSpPr>
        <p:spPr>
          <a:xfrm>
            <a:off x="7040880" y="6525827"/>
            <a:ext cx="4974336" cy="365125"/>
          </a:xfrm>
        </p:spPr>
        <p:txBody>
          <a:bodyPr/>
          <a:lstStyle/>
          <a:p>
            <a:r>
              <a:rPr lang="en-US"/>
              <a:t>ADVANCE MEDIA NEW YORK MARKETING SOLUTIONS   |  </a:t>
            </a:r>
            <a:fld id="{A660FB17-85C2-E14F-9A80-B7A21ADF0701}" type="slidenum">
              <a:rPr lang="en-US" smtClean="0">
                <a:latin typeface="+mj-lt"/>
              </a:rPr>
              <a:pPr/>
              <a:t>‹#›</a:t>
            </a:fld>
            <a:endParaRPr lang="en-US">
              <a:latin typeface="+mj-lt"/>
            </a:endParaRPr>
          </a:p>
        </p:txBody>
      </p:sp>
      <p:sp>
        <p:nvSpPr>
          <p:cNvPr id="6" name="Vertical Text Placeholder 6">
            <a:extLst>
              <a:ext uri="{FF2B5EF4-FFF2-40B4-BE49-F238E27FC236}">
                <a16:creationId xmlns:a16="http://schemas.microsoft.com/office/drawing/2014/main" id="{A37B5862-8BFB-4B28-AEC7-108BF79FFAD7}"/>
              </a:ext>
            </a:extLst>
          </p:cNvPr>
          <p:cNvSpPr>
            <a:spLocks noGrp="1"/>
          </p:cNvSpPr>
          <p:nvPr>
            <p:ph type="body" orient="vert" sz="quarter" idx="13" hasCustomPrompt="1"/>
          </p:nvPr>
        </p:nvSpPr>
        <p:spPr>
          <a:xfrm rot="10800000">
            <a:off x="160020" y="324522"/>
            <a:ext cx="281940" cy="5842598"/>
          </a:xfrm>
        </p:spPr>
        <p:txBody>
          <a:bodyPr vert="vert">
            <a:noAutofit/>
          </a:bodyPr>
          <a:lstStyle>
            <a:lvl1pPr marL="45720" indent="0">
              <a:buFontTx/>
              <a:buNone/>
              <a:defRPr sz="1000" spc="-20" baseline="0">
                <a:solidFill>
                  <a:schemeClr val="accent1"/>
                </a:solidFill>
                <a:latin typeface="+mj-lt"/>
              </a:defRPr>
            </a:lvl1pPr>
            <a:lvl2pPr marL="548640" indent="0">
              <a:buFontTx/>
              <a:buNone/>
              <a:defRPr sz="1000">
                <a:solidFill>
                  <a:schemeClr val="accent1"/>
                </a:solidFill>
              </a:defRPr>
            </a:lvl2pPr>
            <a:lvl3pPr marL="1033272" indent="0">
              <a:buFontTx/>
              <a:buNone/>
              <a:defRPr sz="1000">
                <a:solidFill>
                  <a:schemeClr val="accent1"/>
                </a:solidFill>
              </a:defRPr>
            </a:lvl3pPr>
            <a:lvl4pPr marL="1490472" indent="0">
              <a:buFontTx/>
              <a:buNone/>
              <a:defRPr sz="1000">
                <a:solidFill>
                  <a:schemeClr val="accent1"/>
                </a:solidFill>
              </a:defRPr>
            </a:lvl4pPr>
            <a:lvl5pPr marL="1947672" indent="0">
              <a:buFontTx/>
              <a:buNone/>
              <a:defRPr sz="1000">
                <a:solidFill>
                  <a:schemeClr val="accent1"/>
                </a:solidFill>
              </a:defRPr>
            </a:lvl5pPr>
          </a:lstStyle>
          <a:p>
            <a:pPr lvl="0"/>
            <a:r>
              <a:rPr lang="en-US"/>
              <a:t>EDIT MASTER TEXT STYLES</a:t>
            </a:r>
          </a:p>
        </p:txBody>
      </p:sp>
      <p:sp>
        <p:nvSpPr>
          <p:cNvPr id="2" name="Rectangle 1">
            <a:extLst>
              <a:ext uri="{FF2B5EF4-FFF2-40B4-BE49-F238E27FC236}">
                <a16:creationId xmlns:a16="http://schemas.microsoft.com/office/drawing/2014/main" id="{CFDFFFC1-09C8-7E41-BB88-E9969AD0D69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D68649-ABE5-5B49-AF46-4C6EECF4B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290406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EBD546-8EF2-174D-BAF4-637258CB14F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4F16EA-36C3-7448-9F74-2E04B6BC22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4482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A168-DC65-4F27-A26C-83C4BFF6FA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7553B0-BC0E-44EF-8961-5A8836E00D88}"/>
              </a:ext>
            </a:extLst>
          </p:cNvPr>
          <p:cNvSpPr>
            <a:spLocks noGrp="1"/>
          </p:cNvSpPr>
          <p:nvPr>
            <p:ph type="body"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CA28F94-8540-B847-B06F-340A6B4F74D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0CDA4D-B590-EF4B-85B3-D710BFB80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B2E18484-72A0-4DD3-8442-AF5C381AAE55}"/>
              </a:ext>
            </a:extLst>
          </p:cNvPr>
          <p:cNvGrpSpPr/>
          <p:nvPr userDrawn="1"/>
        </p:nvGrpSpPr>
        <p:grpSpPr>
          <a:xfrm>
            <a:off x="3233531" y="-11151"/>
            <a:ext cx="8713663" cy="6649109"/>
            <a:chOff x="3233531" y="-11151"/>
            <a:chExt cx="8713663" cy="6649109"/>
          </a:xfrm>
        </p:grpSpPr>
        <p:cxnSp>
          <p:nvCxnSpPr>
            <p:cNvPr id="8" name="Straight Connector 7">
              <a:extLst>
                <a:ext uri="{FF2B5EF4-FFF2-40B4-BE49-F238E27FC236}">
                  <a16:creationId xmlns:a16="http://schemas.microsoft.com/office/drawing/2014/main" id="{555E465F-40B0-48DF-8BD2-E3E844E58BE8}"/>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CB37A2-F963-493C-9F5E-7915A8B06BA1}"/>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621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3EEE-D0AC-429A-91DB-376488128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DD0360-DE27-4561-8C9D-26AC5C272EBD}"/>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4" name="Footer Placeholder 3">
            <a:extLst>
              <a:ext uri="{FF2B5EF4-FFF2-40B4-BE49-F238E27FC236}">
                <a16:creationId xmlns:a16="http://schemas.microsoft.com/office/drawing/2014/main" id="{06E823A7-1DC7-47DF-952A-6D5A4CBDAB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E845D-90A4-4629-8071-470BD2419445}"/>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1877006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A42FCC-4027-42FF-A869-62637F97140F}"/>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3" name="Footer Placeholder 2">
            <a:extLst>
              <a:ext uri="{FF2B5EF4-FFF2-40B4-BE49-F238E27FC236}">
                <a16:creationId xmlns:a16="http://schemas.microsoft.com/office/drawing/2014/main" id="{954CD13D-43AE-48D2-955B-C66EE505EE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BAE972-40F3-4812-AEA3-84548B8BEB63}"/>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92556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C449-4357-4E7D-8DE9-F17E6C7E6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05312-0D1F-4D89-BC6D-60C763CB7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CF780-7999-4DF2-85E5-439F14904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C25408-719E-4327-AD7D-8948A392CE53}"/>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6" name="Footer Placeholder 5">
            <a:extLst>
              <a:ext uri="{FF2B5EF4-FFF2-40B4-BE49-F238E27FC236}">
                <a16:creationId xmlns:a16="http://schemas.microsoft.com/office/drawing/2014/main" id="{338DE3C0-54CC-4DCC-B79D-21058B12DC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FC22F-806B-49F5-A93E-33ECD6AC63CE}"/>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89019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6E7F-1135-4918-9335-0AC9C9934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68503-6A85-4C96-B553-CF6FE35AAB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429734-433A-4391-8CE0-37AB6131C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DE2652-6306-4484-878A-3BBA68C4D91E}"/>
              </a:ext>
            </a:extLst>
          </p:cNvPr>
          <p:cNvSpPr>
            <a:spLocks noGrp="1"/>
          </p:cNvSpPr>
          <p:nvPr>
            <p:ph type="dt" sz="half" idx="10"/>
          </p:nvPr>
        </p:nvSpPr>
        <p:spPr/>
        <p:txBody>
          <a:bodyPr/>
          <a:lstStyle/>
          <a:p>
            <a:fld id="{270163DB-5780-40FB-87C4-6D69D2C700A9}" type="datetimeFigureOut">
              <a:rPr lang="en-US" smtClean="0"/>
              <a:t>5/6/21</a:t>
            </a:fld>
            <a:endParaRPr lang="en-US"/>
          </a:p>
        </p:txBody>
      </p:sp>
      <p:sp>
        <p:nvSpPr>
          <p:cNvPr id="6" name="Footer Placeholder 5">
            <a:extLst>
              <a:ext uri="{FF2B5EF4-FFF2-40B4-BE49-F238E27FC236}">
                <a16:creationId xmlns:a16="http://schemas.microsoft.com/office/drawing/2014/main" id="{5F220893-5CA4-429F-AD74-EDB08B9B4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56370-409D-4CDC-9060-1525A2253110}"/>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88206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3.jp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91F08-C2B3-4B35-B770-B6FD38081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04B1D8-DD0F-4B49-81A2-F4418F36C7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C38F-01A3-41EF-804C-B1143CFC20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163DB-5780-40FB-87C4-6D69D2C700A9}" type="datetimeFigureOut">
              <a:rPr lang="en-US" smtClean="0"/>
              <a:t>5/6/21</a:t>
            </a:fld>
            <a:endParaRPr lang="en-US"/>
          </a:p>
        </p:txBody>
      </p:sp>
      <p:sp>
        <p:nvSpPr>
          <p:cNvPr id="5" name="Footer Placeholder 4">
            <a:extLst>
              <a:ext uri="{FF2B5EF4-FFF2-40B4-BE49-F238E27FC236}">
                <a16:creationId xmlns:a16="http://schemas.microsoft.com/office/drawing/2014/main" id="{4B3B9A19-FA90-4C4B-874E-9A62C820C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891789-D874-46C3-A3E1-733016966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D9A66-EEEE-4C15-83B2-55C46A468C0E}" type="slidenum">
              <a:rPr lang="en-US" smtClean="0"/>
              <a:t>‹#›</a:t>
            </a:fld>
            <a:endParaRPr lang="en-US"/>
          </a:p>
        </p:txBody>
      </p:sp>
    </p:spTree>
    <p:extLst>
      <p:ext uri="{BB962C8B-B14F-4D97-AF65-F5344CB8AC3E}">
        <p14:creationId xmlns:p14="http://schemas.microsoft.com/office/powerpoint/2010/main" val="608234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4AE76-4DE4-E945-8A58-A2B44BE553FC}"/>
              </a:ext>
            </a:extLst>
          </p:cNvPr>
          <p:cNvPicPr>
            <a:picLocks noChangeAspect="1"/>
          </p:cNvPicPr>
          <p:nvPr userDrawn="1"/>
        </p:nvPicPr>
        <p:blipFill>
          <a:blip r:embed="rId13"/>
          <a:stretch>
            <a:fillRect/>
          </a:stretch>
        </p:blipFill>
        <p:spPr>
          <a:xfrm>
            <a:off x="10988587" y="6137330"/>
            <a:ext cx="951904" cy="554064"/>
          </a:xfrm>
          <a:prstGeom prst="rect">
            <a:avLst/>
          </a:prstGeom>
        </p:spPr>
      </p:pic>
    </p:spTree>
    <p:extLst>
      <p:ext uri="{BB962C8B-B14F-4D97-AF65-F5344CB8AC3E}">
        <p14:creationId xmlns:p14="http://schemas.microsoft.com/office/powerpoint/2010/main" val="1764465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702" r:id="rId5"/>
    <p:sldLayoutId id="2147483703" r:id="rId6"/>
    <p:sldLayoutId id="2147483704" r:id="rId7"/>
    <p:sldLayoutId id="2147483705" r:id="rId8"/>
    <p:sldLayoutId id="2147483706" r:id="rId9"/>
    <p:sldLayoutId id="2147483710" r:id="rId10"/>
    <p:sldLayoutId id="2147483711" r:id="rId11"/>
  </p:sldLayoutIdLst>
  <p:hf hdr="0" ftr="0" dt="0"/>
  <p:txStyles>
    <p:titleStyle>
      <a:lvl1pPr algn="ctr" defTabSz="608013" rtl="0" eaLnBrk="0" fontAlgn="base" hangingPunct="0">
        <a:spcBef>
          <a:spcPct val="0"/>
        </a:spcBef>
        <a:spcAft>
          <a:spcPct val="0"/>
        </a:spcAft>
        <a:defRPr sz="5800" kern="1200">
          <a:solidFill>
            <a:schemeClr val="tx1"/>
          </a:solidFill>
          <a:latin typeface="+mj-lt"/>
          <a:ea typeface="MS PGothic" panose="020B0600070205080204" pitchFamily="34" charset="-128"/>
          <a:cs typeface="+mj-cs"/>
        </a:defRPr>
      </a:lvl1pPr>
      <a:lvl2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2pPr>
      <a:lvl3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3pPr>
      <a:lvl4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4pPr>
      <a:lvl5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5pPr>
      <a:lvl6pPr marL="609488" algn="ctr" defTabSz="609488" rtl="0" fontAlgn="base">
        <a:spcBef>
          <a:spcPct val="0"/>
        </a:spcBef>
        <a:spcAft>
          <a:spcPct val="0"/>
        </a:spcAft>
        <a:defRPr sz="5865">
          <a:solidFill>
            <a:schemeClr val="tx1"/>
          </a:solidFill>
          <a:latin typeface="Calibri" charset="0"/>
          <a:ea typeface="ＭＳ Ｐゴシック" charset="-128"/>
        </a:defRPr>
      </a:lvl6pPr>
      <a:lvl7pPr marL="1218975" algn="ctr" defTabSz="609488" rtl="0" fontAlgn="base">
        <a:spcBef>
          <a:spcPct val="0"/>
        </a:spcBef>
        <a:spcAft>
          <a:spcPct val="0"/>
        </a:spcAft>
        <a:defRPr sz="5865">
          <a:solidFill>
            <a:schemeClr val="tx1"/>
          </a:solidFill>
          <a:latin typeface="Calibri" charset="0"/>
          <a:ea typeface="ＭＳ Ｐゴシック" charset="-128"/>
        </a:defRPr>
      </a:lvl7pPr>
      <a:lvl8pPr marL="1828463" algn="ctr" defTabSz="609488" rtl="0" fontAlgn="base">
        <a:spcBef>
          <a:spcPct val="0"/>
        </a:spcBef>
        <a:spcAft>
          <a:spcPct val="0"/>
        </a:spcAft>
        <a:defRPr sz="5865">
          <a:solidFill>
            <a:schemeClr val="tx1"/>
          </a:solidFill>
          <a:latin typeface="Calibri" charset="0"/>
          <a:ea typeface="ＭＳ Ｐゴシック" charset="-128"/>
        </a:defRPr>
      </a:lvl8pPr>
      <a:lvl9pPr marL="2437950" algn="ctr" defTabSz="609488" rtl="0" fontAlgn="base">
        <a:spcBef>
          <a:spcPct val="0"/>
        </a:spcBef>
        <a:spcAft>
          <a:spcPct val="0"/>
        </a:spcAft>
        <a:defRPr sz="5865">
          <a:solidFill>
            <a:schemeClr val="tx1"/>
          </a:solidFill>
          <a:latin typeface="Calibri" charset="0"/>
          <a:ea typeface="ＭＳ Ｐゴシック" charset="-128"/>
        </a:defRPr>
      </a:lvl9pPr>
    </p:titleStyle>
    <p:bodyStyle>
      <a:lvl1pPr marL="455613" indent="-455613" algn="l" defTabSz="608013" rtl="0" eaLnBrk="0" fontAlgn="base" hangingPunct="0">
        <a:spcBef>
          <a:spcPct val="20000"/>
        </a:spcBef>
        <a:spcAft>
          <a:spcPct val="0"/>
        </a:spcAft>
        <a:buFont typeface="Arial" charset="0"/>
        <a:buChar char="•"/>
        <a:defRPr sz="4200" kern="1200">
          <a:solidFill>
            <a:schemeClr val="tx1"/>
          </a:solidFill>
          <a:latin typeface="+mn-lt"/>
          <a:ea typeface="MS PGothic" panose="020B0600070205080204" pitchFamily="34" charset="-128"/>
          <a:cs typeface="+mn-cs"/>
        </a:defRPr>
      </a:lvl1pPr>
      <a:lvl2pPr marL="989013" indent="-379413" algn="l" defTabSz="608013" rtl="0" eaLnBrk="0" fontAlgn="base" hangingPunct="0">
        <a:spcBef>
          <a:spcPct val="20000"/>
        </a:spcBef>
        <a:spcAft>
          <a:spcPct val="0"/>
        </a:spcAft>
        <a:buFont typeface="Arial" charset="0"/>
        <a:buChar char="–"/>
        <a:defRPr sz="3700" kern="1200">
          <a:solidFill>
            <a:schemeClr val="tx1"/>
          </a:solidFill>
          <a:latin typeface="+mn-lt"/>
          <a:ea typeface="MS PGothic" panose="020B0600070205080204" pitchFamily="34" charset="-128"/>
          <a:cs typeface="+mn-cs"/>
        </a:defRPr>
      </a:lvl2pPr>
      <a:lvl3pPr marL="1522413" indent="-303213" algn="l" defTabSz="608013" rtl="0" eaLnBrk="0" fontAlgn="base" hangingPunct="0">
        <a:spcBef>
          <a:spcPct val="20000"/>
        </a:spcBef>
        <a:spcAft>
          <a:spcPct val="0"/>
        </a:spcAft>
        <a:buFont typeface="Arial" charset="0"/>
        <a:buChar char="•"/>
        <a:defRPr sz="3100" kern="1200">
          <a:solidFill>
            <a:schemeClr val="tx1"/>
          </a:solidFill>
          <a:latin typeface="+mn-lt"/>
          <a:ea typeface="MS PGothic" panose="020B0600070205080204" pitchFamily="34" charset="-128"/>
          <a:cs typeface="+mn-cs"/>
        </a:defRPr>
      </a:lvl3pPr>
      <a:lvl4pPr marL="2132013" indent="-303213" algn="l" defTabSz="608013" rtl="0" eaLnBrk="0" fontAlgn="base" hangingPunct="0">
        <a:spcBef>
          <a:spcPct val="20000"/>
        </a:spcBef>
        <a:spcAft>
          <a:spcPct val="0"/>
        </a:spcAft>
        <a:buFont typeface="Arial" charset="0"/>
        <a:buChar char="–"/>
        <a:defRPr sz="2600" kern="1200">
          <a:solidFill>
            <a:schemeClr val="tx1"/>
          </a:solidFill>
          <a:latin typeface="+mn-lt"/>
          <a:ea typeface="MS PGothic" panose="020B0600070205080204" pitchFamily="34" charset="-128"/>
          <a:cs typeface="+mn-cs"/>
        </a:defRPr>
      </a:lvl4pPr>
      <a:lvl5pPr marL="2741613" indent="-303213" algn="l" defTabSz="608013" rtl="0" eaLnBrk="0" fontAlgn="base" hangingPunct="0">
        <a:spcBef>
          <a:spcPct val="20000"/>
        </a:spcBef>
        <a:spcAft>
          <a:spcPct val="0"/>
        </a:spcAft>
        <a:buFont typeface="Arial" charset="0"/>
        <a:buChar char="»"/>
        <a:defRPr sz="2600" kern="1200">
          <a:solidFill>
            <a:schemeClr val="tx1"/>
          </a:solidFill>
          <a:latin typeface="+mn-lt"/>
          <a:ea typeface="MS PGothic" panose="020B0600070205080204" pitchFamily="34" charset="-128"/>
          <a:cs typeface="+mn-cs"/>
        </a:defRPr>
      </a:lvl5pPr>
      <a:lvl6pPr marL="3352186" indent="-304742" algn="l" defTabSz="609488" rtl="0" eaLnBrk="1" latinLnBrk="0" hangingPunct="1">
        <a:spcBef>
          <a:spcPct val="20000"/>
        </a:spcBef>
        <a:buFont typeface="Arial"/>
        <a:buChar char="•"/>
        <a:defRPr sz="2666" kern="1200">
          <a:solidFill>
            <a:schemeClr val="tx1"/>
          </a:solidFill>
          <a:latin typeface="+mn-lt"/>
          <a:ea typeface="+mn-ea"/>
          <a:cs typeface="+mn-cs"/>
        </a:defRPr>
      </a:lvl6pPr>
      <a:lvl7pPr marL="3961673" indent="-304742" algn="l" defTabSz="609488" rtl="0" eaLnBrk="1" latinLnBrk="0" hangingPunct="1">
        <a:spcBef>
          <a:spcPct val="20000"/>
        </a:spcBef>
        <a:buFont typeface="Arial"/>
        <a:buChar char="•"/>
        <a:defRPr sz="2666" kern="1200">
          <a:solidFill>
            <a:schemeClr val="tx1"/>
          </a:solidFill>
          <a:latin typeface="+mn-lt"/>
          <a:ea typeface="+mn-ea"/>
          <a:cs typeface="+mn-cs"/>
        </a:defRPr>
      </a:lvl7pPr>
      <a:lvl8pPr marL="4571161" indent="-304742" algn="l" defTabSz="609488" rtl="0" eaLnBrk="1" latinLnBrk="0" hangingPunct="1">
        <a:spcBef>
          <a:spcPct val="20000"/>
        </a:spcBef>
        <a:buFont typeface="Arial"/>
        <a:buChar char="•"/>
        <a:defRPr sz="2666" kern="1200">
          <a:solidFill>
            <a:schemeClr val="tx1"/>
          </a:solidFill>
          <a:latin typeface="+mn-lt"/>
          <a:ea typeface="+mn-ea"/>
          <a:cs typeface="+mn-cs"/>
        </a:defRPr>
      </a:lvl8pPr>
      <a:lvl9pPr marL="5180649" indent="-304742" algn="l" defTabSz="60948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88" rtl="0" eaLnBrk="1" latinLnBrk="0" hangingPunct="1">
        <a:defRPr sz="2399" kern="1200">
          <a:solidFill>
            <a:schemeClr val="tx1"/>
          </a:solidFill>
          <a:latin typeface="+mn-lt"/>
          <a:ea typeface="+mn-ea"/>
          <a:cs typeface="+mn-cs"/>
        </a:defRPr>
      </a:lvl1pPr>
      <a:lvl2pPr marL="609488" algn="l" defTabSz="609488" rtl="0" eaLnBrk="1" latinLnBrk="0" hangingPunct="1">
        <a:defRPr sz="2399" kern="1200">
          <a:solidFill>
            <a:schemeClr val="tx1"/>
          </a:solidFill>
          <a:latin typeface="+mn-lt"/>
          <a:ea typeface="+mn-ea"/>
          <a:cs typeface="+mn-cs"/>
        </a:defRPr>
      </a:lvl2pPr>
      <a:lvl3pPr marL="1218975" algn="l" defTabSz="609488" rtl="0" eaLnBrk="1" latinLnBrk="0" hangingPunct="1">
        <a:defRPr sz="2399" kern="1200">
          <a:solidFill>
            <a:schemeClr val="tx1"/>
          </a:solidFill>
          <a:latin typeface="+mn-lt"/>
          <a:ea typeface="+mn-ea"/>
          <a:cs typeface="+mn-cs"/>
        </a:defRPr>
      </a:lvl3pPr>
      <a:lvl4pPr marL="1828463" algn="l" defTabSz="609488" rtl="0" eaLnBrk="1" latinLnBrk="0" hangingPunct="1">
        <a:defRPr sz="2399" kern="1200">
          <a:solidFill>
            <a:schemeClr val="tx1"/>
          </a:solidFill>
          <a:latin typeface="+mn-lt"/>
          <a:ea typeface="+mn-ea"/>
          <a:cs typeface="+mn-cs"/>
        </a:defRPr>
      </a:lvl4pPr>
      <a:lvl5pPr marL="2437950" algn="l" defTabSz="609488" rtl="0" eaLnBrk="1" latinLnBrk="0" hangingPunct="1">
        <a:defRPr sz="2399" kern="1200">
          <a:solidFill>
            <a:schemeClr val="tx1"/>
          </a:solidFill>
          <a:latin typeface="+mn-lt"/>
          <a:ea typeface="+mn-ea"/>
          <a:cs typeface="+mn-cs"/>
        </a:defRPr>
      </a:lvl5pPr>
      <a:lvl6pPr marL="3047441" algn="l" defTabSz="609488" rtl="0" eaLnBrk="1" latinLnBrk="0" hangingPunct="1">
        <a:defRPr sz="2399" kern="1200">
          <a:solidFill>
            <a:schemeClr val="tx1"/>
          </a:solidFill>
          <a:latin typeface="+mn-lt"/>
          <a:ea typeface="+mn-ea"/>
          <a:cs typeface="+mn-cs"/>
        </a:defRPr>
      </a:lvl6pPr>
      <a:lvl7pPr marL="3656928" algn="l" defTabSz="609488" rtl="0" eaLnBrk="1" latinLnBrk="0" hangingPunct="1">
        <a:defRPr sz="2399" kern="1200">
          <a:solidFill>
            <a:schemeClr val="tx1"/>
          </a:solidFill>
          <a:latin typeface="+mn-lt"/>
          <a:ea typeface="+mn-ea"/>
          <a:cs typeface="+mn-cs"/>
        </a:defRPr>
      </a:lvl7pPr>
      <a:lvl8pPr marL="4266416" algn="l" defTabSz="609488" rtl="0" eaLnBrk="1" latinLnBrk="0" hangingPunct="1">
        <a:defRPr sz="2399" kern="1200">
          <a:solidFill>
            <a:schemeClr val="tx1"/>
          </a:solidFill>
          <a:latin typeface="+mn-lt"/>
          <a:ea typeface="+mn-ea"/>
          <a:cs typeface="+mn-cs"/>
        </a:defRPr>
      </a:lvl8pPr>
      <a:lvl9pPr marL="4875903" algn="l" defTabSz="609488"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5368"/>
            <a:ext cx="109728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09603" y="6387780"/>
            <a:ext cx="28448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88CAEFF8-3C3F-3C42-8151-6AFD38962202}" type="slidenum">
              <a:rPr lang="en-US" smtClean="0"/>
              <a:t>‹#›</a:t>
            </a:fld>
            <a:endParaRPr lang="en-US"/>
          </a:p>
        </p:txBody>
      </p:sp>
      <p:pic>
        <p:nvPicPr>
          <p:cNvPr id="7" name="Picture 6"/>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1204629" y="6312906"/>
            <a:ext cx="755543" cy="439999"/>
          </a:xfrm>
          <a:prstGeom prst="rect">
            <a:avLst/>
          </a:prstGeom>
        </p:spPr>
      </p:pic>
    </p:spTree>
    <p:extLst>
      <p:ext uri="{BB962C8B-B14F-4D97-AF65-F5344CB8AC3E}">
        <p14:creationId xmlns:p14="http://schemas.microsoft.com/office/powerpoint/2010/main" val="365932881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7" r:id="rId32"/>
    <p:sldLayoutId id="2147483708" r:id="rId33"/>
    <p:sldLayoutId id="2147483709" r:id="rId34"/>
  </p:sldLayoutIdLst>
  <p:hf hdr="0" ftr="0" dt="0"/>
  <p:txStyles>
    <p:titleStyle>
      <a:lvl1pPr algn="l" defTabSz="457128" rtl="0" eaLnBrk="1" latinLnBrk="0" hangingPunct="1">
        <a:lnSpc>
          <a:spcPts val="3578"/>
        </a:lnSpc>
        <a:spcBef>
          <a:spcPct val="0"/>
        </a:spcBef>
        <a:buNone/>
        <a:defRPr sz="3398" kern="1200" cap="all">
          <a:solidFill>
            <a:schemeClr val="bg1">
              <a:lumMod val="50000"/>
            </a:schemeClr>
          </a:solidFill>
          <a:latin typeface="Helvetica"/>
          <a:ea typeface="+mj-ea"/>
          <a:cs typeface="Helvetica"/>
        </a:defRPr>
      </a:lvl1pPr>
    </p:titleStyle>
    <p:bodyStyle>
      <a:lvl1pPr marL="342846" indent="-342846" algn="l" defTabSz="457128" rtl="0" eaLnBrk="1" latinLnBrk="0" hangingPunct="1">
        <a:spcBef>
          <a:spcPct val="20000"/>
        </a:spcBef>
        <a:buFont typeface="Arial"/>
        <a:buChar char="•"/>
        <a:defRPr sz="2600" kern="1200">
          <a:solidFill>
            <a:schemeClr val="tx1"/>
          </a:solidFill>
          <a:latin typeface="Helvetica"/>
          <a:ea typeface="+mn-ea"/>
          <a:cs typeface="Helvetica"/>
        </a:defRPr>
      </a:lvl1pPr>
      <a:lvl2pPr marL="742831" indent="-285705" algn="l" defTabSz="457128" rtl="0" eaLnBrk="1" latinLnBrk="0" hangingPunct="1">
        <a:spcBef>
          <a:spcPct val="20000"/>
        </a:spcBef>
        <a:buFont typeface="Arial"/>
        <a:buChar char="–"/>
        <a:defRPr sz="2000" kern="1200">
          <a:solidFill>
            <a:schemeClr val="tx1"/>
          </a:solidFill>
          <a:latin typeface="Helvetica"/>
          <a:ea typeface="+mn-ea"/>
          <a:cs typeface="Helvetica"/>
        </a:defRPr>
      </a:lvl2pPr>
      <a:lvl3pPr marL="1142815"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3pPr>
      <a:lvl4pPr marL="1599940"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4pPr>
      <a:lvl5pPr marL="2057066"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5pPr>
      <a:lvl6pPr marL="2514193" indent="-228563" algn="l" defTabSz="457128" rtl="0" eaLnBrk="1" latinLnBrk="0" hangingPunct="1">
        <a:spcBef>
          <a:spcPct val="20000"/>
        </a:spcBef>
        <a:buFont typeface="Arial"/>
        <a:buChar char="•"/>
        <a:defRPr sz="2000" kern="1200">
          <a:solidFill>
            <a:schemeClr val="tx1"/>
          </a:solidFill>
          <a:latin typeface="+mn-lt"/>
          <a:ea typeface="+mn-ea"/>
          <a:cs typeface="+mn-cs"/>
        </a:defRPr>
      </a:lvl6pPr>
      <a:lvl7pPr marL="2971320" indent="-228563" algn="l" defTabSz="457128" rtl="0" eaLnBrk="1" latinLnBrk="0" hangingPunct="1">
        <a:spcBef>
          <a:spcPct val="20000"/>
        </a:spcBef>
        <a:buFont typeface="Arial"/>
        <a:buChar char="•"/>
        <a:defRPr sz="2000" kern="1200">
          <a:solidFill>
            <a:schemeClr val="tx1"/>
          </a:solidFill>
          <a:latin typeface="+mn-lt"/>
          <a:ea typeface="+mn-ea"/>
          <a:cs typeface="+mn-cs"/>
        </a:defRPr>
      </a:lvl7pPr>
      <a:lvl8pPr marL="3428445" indent="-228563" algn="l" defTabSz="457128" rtl="0" eaLnBrk="1" latinLnBrk="0" hangingPunct="1">
        <a:spcBef>
          <a:spcPct val="20000"/>
        </a:spcBef>
        <a:buFont typeface="Arial"/>
        <a:buChar char="•"/>
        <a:defRPr sz="2000" kern="1200">
          <a:solidFill>
            <a:schemeClr val="tx1"/>
          </a:solidFill>
          <a:latin typeface="+mn-lt"/>
          <a:ea typeface="+mn-ea"/>
          <a:cs typeface="+mn-cs"/>
        </a:defRPr>
      </a:lvl8pPr>
      <a:lvl9pPr marL="3885570" indent="-228563" algn="l" defTabSz="4571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3" algn="l" defTabSz="457128" rtl="0" eaLnBrk="1" latinLnBrk="0" hangingPunct="1">
        <a:defRPr sz="1800" kern="1200">
          <a:solidFill>
            <a:schemeClr val="tx1"/>
          </a:solidFill>
          <a:latin typeface="+mn-lt"/>
          <a:ea typeface="+mn-ea"/>
          <a:cs typeface="+mn-cs"/>
        </a:defRPr>
      </a:lvl3pPr>
      <a:lvl4pPr marL="1371379" algn="l" defTabSz="457128" rtl="0" eaLnBrk="1" latinLnBrk="0" hangingPunct="1">
        <a:defRPr sz="1800" kern="1200">
          <a:solidFill>
            <a:schemeClr val="tx1"/>
          </a:solidFill>
          <a:latin typeface="+mn-lt"/>
          <a:ea typeface="+mn-ea"/>
          <a:cs typeface="+mn-cs"/>
        </a:defRPr>
      </a:lvl4pPr>
      <a:lvl5pPr marL="1828504" algn="l" defTabSz="457128" rtl="0" eaLnBrk="1" latinLnBrk="0" hangingPunct="1">
        <a:defRPr sz="1800" kern="1200">
          <a:solidFill>
            <a:schemeClr val="tx1"/>
          </a:solidFill>
          <a:latin typeface="+mn-lt"/>
          <a:ea typeface="+mn-ea"/>
          <a:cs typeface="+mn-cs"/>
        </a:defRPr>
      </a:lvl5pPr>
      <a:lvl6pPr marL="2285630" algn="l" defTabSz="457128" rtl="0" eaLnBrk="1" latinLnBrk="0" hangingPunct="1">
        <a:defRPr sz="1800" kern="1200">
          <a:solidFill>
            <a:schemeClr val="tx1"/>
          </a:solidFill>
          <a:latin typeface="+mn-lt"/>
          <a:ea typeface="+mn-ea"/>
          <a:cs typeface="+mn-cs"/>
        </a:defRPr>
      </a:lvl6pPr>
      <a:lvl7pPr marL="2742756" algn="l" defTabSz="457128" rtl="0" eaLnBrk="1" latinLnBrk="0" hangingPunct="1">
        <a:defRPr sz="1800" kern="1200">
          <a:solidFill>
            <a:schemeClr val="tx1"/>
          </a:solidFill>
          <a:latin typeface="+mn-lt"/>
          <a:ea typeface="+mn-ea"/>
          <a:cs typeface="+mn-cs"/>
        </a:defRPr>
      </a:lvl7pPr>
      <a:lvl8pPr marL="3199883" algn="l" defTabSz="457128" rtl="0" eaLnBrk="1" latinLnBrk="0" hangingPunct="1">
        <a:defRPr sz="1800" kern="1200">
          <a:solidFill>
            <a:schemeClr val="tx1"/>
          </a:solidFill>
          <a:latin typeface="+mn-lt"/>
          <a:ea typeface="+mn-ea"/>
          <a:cs typeface="+mn-cs"/>
        </a:defRPr>
      </a:lvl8pPr>
      <a:lvl9pPr marL="3657007" algn="l" defTabSz="4571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emf"/><Relationship Id="rId4" Type="http://schemas.openxmlformats.org/officeDocument/2006/relationships/hyperlink" Target="http://www.millwardbrown.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21.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20.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8.png"/><Relationship Id="rId5" Type="http://schemas.openxmlformats.org/officeDocument/2006/relationships/image" Target="../media/image44.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emf"/><Relationship Id="rId3" Type="http://schemas.openxmlformats.org/officeDocument/2006/relationships/image" Target="../media/image2.jp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55.png"/><Relationship Id="rId4" Type="http://schemas.openxmlformats.org/officeDocument/2006/relationships/image" Target="../media/image62.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emf"/><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jpg"/><Relationship Id="rId7"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20.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image" Target="../media/image79.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0.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81.tiff"/><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image" Target="../media/image2.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90.jpeg"/><Relationship Id="rId10" Type="http://schemas.microsoft.com/office/2007/relationships/hdphoto" Target="../media/hdphoto4.wdp"/><Relationship Id="rId4" Type="http://schemas.openxmlformats.org/officeDocument/2006/relationships/image" Target="../media/image89.png"/><Relationship Id="rId9"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jp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54.png"/><Relationship Id="rId10" Type="http://schemas.openxmlformats.org/officeDocument/2006/relationships/image" Target="../media/image21.png"/><Relationship Id="rId4" Type="http://schemas.openxmlformats.org/officeDocument/2006/relationships/image" Target="../media/image88.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jp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99.png"/><Relationship Id="rId12"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89.png"/><Relationship Id="rId10" Type="http://schemas.openxmlformats.org/officeDocument/2006/relationships/image" Target="../media/image101.png"/><Relationship Id="rId4" Type="http://schemas.openxmlformats.org/officeDocument/2006/relationships/image" Target="../media/image88.png"/><Relationship Id="rId9"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21.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image" Target="../media/image104.jpe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emf"/><Relationship Id="rId2"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107.png"/><Relationship Id="rId5" Type="http://schemas.openxmlformats.org/officeDocument/2006/relationships/image" Target="../media/image106.png"/><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hyperlink" Target="https://portfolio.advancelocal.com/"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tmp"/><Relationship Id="rId7"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113.png"/><Relationship Id="rId5" Type="http://schemas.openxmlformats.org/officeDocument/2006/relationships/image" Target="../media/image112.tmp"/><Relationship Id="rId4" Type="http://schemas.openxmlformats.org/officeDocument/2006/relationships/image" Target="../media/image111.png"/><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117.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0.sv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7.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20.svg"/><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image" Target="../media/image119.png"/><Relationship Id="rId5" Type="http://schemas.openxmlformats.org/officeDocument/2006/relationships/image" Target="../media/image17.pn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0.sv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22.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26.png"/><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5.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6.pn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55.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jp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44.png"/><Relationship Id="rId9"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37.png"/><Relationship Id="rId5" Type="http://schemas.openxmlformats.org/officeDocument/2006/relationships/image" Target="../media/image21.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38.tiff"/><Relationship Id="rId7"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tiff"/></Relationships>
</file>

<file path=ppt/slides/_rels/slide67.xml.rels><?xml version="1.0" encoding="UTF-8" standalone="yes"?>
<Relationships xmlns="http://schemas.openxmlformats.org/package/2006/relationships"><Relationship Id="rId8" Type="http://schemas.openxmlformats.org/officeDocument/2006/relationships/image" Target="../media/image143.png"/><Relationship Id="rId3" Type="http://schemas.microsoft.com/office/2007/relationships/media" Target="../media/media2.mov"/><Relationship Id="rId7" Type="http://schemas.openxmlformats.org/officeDocument/2006/relationships/image" Target="../media/image1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1.xml"/><Relationship Id="rId5" Type="http://schemas.openxmlformats.org/officeDocument/2006/relationships/slideLayout" Target="../slideLayouts/slideLayout21.xml"/><Relationship Id="rId4" Type="http://schemas.openxmlformats.org/officeDocument/2006/relationships/video" Target="../media/media2.mov"/><Relationship Id="rId9" Type="http://schemas.openxmlformats.org/officeDocument/2006/relationships/image" Target="../media/image44.png"/></Relationships>
</file>

<file path=ppt/slides/_rels/slide6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4.png"/><Relationship Id="rId7"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21.xml"/><Relationship Id="rId6" Type="http://schemas.openxmlformats.org/officeDocument/2006/relationships/image" Target="../media/image112.tmp"/><Relationship Id="rId5" Type="http://schemas.openxmlformats.org/officeDocument/2006/relationships/image" Target="../media/image111.png"/><Relationship Id="rId4" Type="http://schemas.openxmlformats.org/officeDocument/2006/relationships/image" Target="../media/image110.tmp"/><Relationship Id="rId9" Type="http://schemas.openxmlformats.org/officeDocument/2006/relationships/image" Target="../media/image115.png"/></Relationships>
</file>

<file path=ppt/slides/_rels/slide69.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g"/><Relationship Id="rId7" Type="http://schemas.openxmlformats.org/officeDocument/2006/relationships/image" Target="../media/image148.jpe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gif"/></Relationships>
</file>

<file path=ppt/slides/_rels/slide7.xml.rels><?xml version="1.0" encoding="UTF-8" standalone="yes"?>
<Relationships xmlns="http://schemas.openxmlformats.org/package/2006/relationships"><Relationship Id="rId8" Type="http://schemas.openxmlformats.org/officeDocument/2006/relationships/image" Target="../media/image31.tmp"/><Relationship Id="rId13"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jpg"/><Relationship Id="rId1" Type="http://schemas.openxmlformats.org/officeDocument/2006/relationships/slideLayout" Target="../slideLayouts/slideLayout5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tmp"/></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151.jpeg"/><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152.jpg"/><Relationship Id="rId4" Type="http://schemas.openxmlformats.org/officeDocument/2006/relationships/image" Target="../media/image151.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5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8CAEFF8-3C3F-3C42-8151-6AFD38962202}" type="slidenum">
              <a:rPr lang="en-US" smtClean="0"/>
              <a:t>1</a:t>
            </a:fld>
            <a:endParaRPr lang="en-US"/>
          </a:p>
        </p:txBody>
      </p:sp>
      <p:sp>
        <p:nvSpPr>
          <p:cNvPr id="2" name="Rectangle 1">
            <a:extLst>
              <a:ext uri="{FF2B5EF4-FFF2-40B4-BE49-F238E27FC236}">
                <a16:creationId xmlns:a16="http://schemas.microsoft.com/office/drawing/2014/main" id="{53C06259-815B-4F4F-A15C-A32E9FFCA87A}"/>
              </a:ext>
            </a:extLst>
          </p:cNvPr>
          <p:cNvSpPr/>
          <p:nvPr/>
        </p:nvSpPr>
        <p:spPr>
          <a:xfrm>
            <a:off x="5986172" y="3272357"/>
            <a:ext cx="239106" cy="351992"/>
          </a:xfrm>
          <a:prstGeom prst="rect">
            <a:avLst/>
          </a:prstGeom>
        </p:spPr>
        <p:txBody>
          <a:bodyPr wrap="none">
            <a:spAutoFit/>
          </a:bodyPr>
          <a:lstStyle/>
          <a:p>
            <a:r>
              <a:rPr lang="en-US" sz="1687">
                <a:solidFill>
                  <a:srgbClr val="000000"/>
                </a:solidFill>
                <a:latin typeface="Times New Roman" panose="02020603050405020304" pitchFamily="18" charset="0"/>
              </a:rPr>
              <a:t> </a:t>
            </a:r>
            <a:endParaRPr lang="en-US" sz="1687"/>
          </a:p>
        </p:txBody>
      </p:sp>
      <p:cxnSp>
        <p:nvCxnSpPr>
          <p:cNvPr id="12" name="Straight Connector 11">
            <a:extLst>
              <a:ext uri="{FF2B5EF4-FFF2-40B4-BE49-F238E27FC236}">
                <a16:creationId xmlns:a16="http://schemas.microsoft.com/office/drawing/2014/main" id="{AADFEC35-7D74-5144-86CB-C0FF894F5142}"/>
              </a:ext>
            </a:extLst>
          </p:cNvPr>
          <p:cNvCxnSpPr>
            <a:cxnSpLocks/>
          </p:cNvCxnSpPr>
          <p:nvPr/>
        </p:nvCxnSpPr>
        <p:spPr>
          <a:xfrm>
            <a:off x="1589" y="2295792"/>
            <a:ext cx="12188824" cy="0"/>
          </a:xfrm>
          <a:prstGeom prst="line">
            <a:avLst/>
          </a:prstGeom>
          <a:ln w="57150">
            <a:solidFill>
              <a:srgbClr val="3C3C3C"/>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09FD085-D811-C345-AF94-C867584B9F15}"/>
              </a:ext>
            </a:extLst>
          </p:cNvPr>
          <p:cNvSpPr/>
          <p:nvPr/>
        </p:nvSpPr>
        <p:spPr>
          <a:xfrm>
            <a:off x="1588" y="5357312"/>
            <a:ext cx="12188825" cy="1499796"/>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4"/>
          </a:p>
        </p:txBody>
      </p:sp>
      <p:cxnSp>
        <p:nvCxnSpPr>
          <p:cNvPr id="14" name="Straight Connector 13">
            <a:extLst>
              <a:ext uri="{FF2B5EF4-FFF2-40B4-BE49-F238E27FC236}">
                <a16:creationId xmlns:a16="http://schemas.microsoft.com/office/drawing/2014/main" id="{B0FC3883-F474-C149-A428-87908CA7675F}"/>
              </a:ext>
            </a:extLst>
          </p:cNvPr>
          <p:cNvCxnSpPr>
            <a:cxnSpLocks/>
          </p:cNvCxnSpPr>
          <p:nvPr/>
        </p:nvCxnSpPr>
        <p:spPr>
          <a:xfrm>
            <a:off x="1589" y="14548"/>
            <a:ext cx="12188824" cy="0"/>
          </a:xfrm>
          <a:prstGeom prst="line">
            <a:avLst/>
          </a:prstGeom>
          <a:ln w="57150">
            <a:solidFill>
              <a:srgbClr val="3C3C3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9ABF97-4281-674D-9518-3D9A204C29B9}"/>
              </a:ext>
            </a:extLst>
          </p:cNvPr>
          <p:cNvPicPr>
            <a:picLocks noChangeAspect="1"/>
          </p:cNvPicPr>
          <p:nvPr/>
        </p:nvPicPr>
        <p:blipFill rotWithShape="1">
          <a:blip r:embed="rId3">
            <a:extLst>
              <a:ext uri="{28A0092B-C50C-407E-A947-70E740481C1C}">
                <a14:useLocalDpi xmlns:a14="http://schemas.microsoft.com/office/drawing/2010/main"/>
              </a:ext>
            </a:extLst>
          </a:blip>
          <a:srcRect l="-1"/>
          <a:stretch/>
        </p:blipFill>
        <p:spPr>
          <a:xfrm>
            <a:off x="7878457" y="2321756"/>
            <a:ext cx="4311957" cy="3061518"/>
          </a:xfrm>
          <a:prstGeom prst="rect">
            <a:avLst/>
          </a:prstGeom>
        </p:spPr>
      </p:pic>
      <p:pic>
        <p:nvPicPr>
          <p:cNvPr id="17" name="Picture 16">
            <a:extLst>
              <a:ext uri="{FF2B5EF4-FFF2-40B4-BE49-F238E27FC236}">
                <a16:creationId xmlns:a16="http://schemas.microsoft.com/office/drawing/2014/main" id="{F55BA4CE-39E0-3D40-8AAE-63FD7E432305}"/>
              </a:ext>
            </a:extLst>
          </p:cNvPr>
          <p:cNvPicPr>
            <a:picLocks noChangeAspect="1"/>
          </p:cNvPicPr>
          <p:nvPr/>
        </p:nvPicPr>
        <p:blipFill rotWithShape="1">
          <a:blip r:embed="rId4">
            <a:extLst>
              <a:ext uri="{28A0092B-C50C-407E-A947-70E740481C1C}">
                <a14:useLocalDpi xmlns:a14="http://schemas.microsoft.com/office/drawing/2010/main"/>
              </a:ext>
            </a:extLst>
          </a:blip>
          <a:srcRect r="-2498"/>
          <a:stretch/>
        </p:blipFill>
        <p:spPr>
          <a:xfrm>
            <a:off x="0" y="2333206"/>
            <a:ext cx="4245545" cy="3061517"/>
          </a:xfrm>
          <a:prstGeom prst="rect">
            <a:avLst/>
          </a:prstGeom>
        </p:spPr>
      </p:pic>
      <p:sp>
        <p:nvSpPr>
          <p:cNvPr id="19" name="Title 1">
            <a:extLst>
              <a:ext uri="{FF2B5EF4-FFF2-40B4-BE49-F238E27FC236}">
                <a16:creationId xmlns:a16="http://schemas.microsoft.com/office/drawing/2014/main" id="{5A901BEF-631F-714F-8C70-AE9400CA68E2}"/>
              </a:ext>
            </a:extLst>
          </p:cNvPr>
          <p:cNvSpPr txBox="1">
            <a:spLocks/>
          </p:cNvSpPr>
          <p:nvPr/>
        </p:nvSpPr>
        <p:spPr>
          <a:xfrm>
            <a:off x="629755" y="5778236"/>
            <a:ext cx="10712834" cy="683908"/>
          </a:xfrm>
          <a:prstGeom prst="rect">
            <a:avLst/>
          </a:prstGeom>
        </p:spPr>
        <p:txBody>
          <a:bodyPr vert="horz" lIns="80346" tIns="40174" rIns="80346" bIns="4017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56993">
              <a:defRPr/>
            </a:pPr>
            <a:r>
              <a:rPr lang="en-US" sz="4800" b="1">
                <a:solidFill>
                  <a:prstClr val="white"/>
                </a:solidFill>
                <a:latin typeface="+mn-lt"/>
                <a:ea typeface="Tahoma"/>
                <a:cs typeface="Tahoma"/>
              </a:rPr>
              <a:t>SOLUTIONS DECK</a:t>
            </a:r>
          </a:p>
        </p:txBody>
      </p:sp>
      <p:sp>
        <p:nvSpPr>
          <p:cNvPr id="4" name="TextBox 3">
            <a:extLst>
              <a:ext uri="{FF2B5EF4-FFF2-40B4-BE49-F238E27FC236}">
                <a16:creationId xmlns:a16="http://schemas.microsoft.com/office/drawing/2014/main" id="{F7F2249A-F2CA-5C42-BB1B-B55A156DB233}"/>
              </a:ext>
            </a:extLst>
          </p:cNvPr>
          <p:cNvSpPr txBox="1"/>
          <p:nvPr/>
        </p:nvSpPr>
        <p:spPr>
          <a:xfrm>
            <a:off x="9624996" y="1347430"/>
            <a:ext cx="184683" cy="461417"/>
          </a:xfrm>
          <a:prstGeom prst="rect">
            <a:avLst/>
          </a:prstGeom>
          <a:noFill/>
        </p:spPr>
        <p:txBody>
          <a:bodyPr wrap="none" rtlCol="0">
            <a:spAutoFit/>
          </a:bodyPr>
          <a:lstStyle/>
          <a:p>
            <a:endParaRPr lang="en-US" sz="2399"/>
          </a:p>
        </p:txBody>
      </p:sp>
      <p:pic>
        <p:nvPicPr>
          <p:cNvPr id="16" name="Picture 15">
            <a:extLst>
              <a:ext uri="{FF2B5EF4-FFF2-40B4-BE49-F238E27FC236}">
                <a16:creationId xmlns:a16="http://schemas.microsoft.com/office/drawing/2014/main" id="{B5DD4D01-94D6-274D-9F1F-A41227C9130E}"/>
              </a:ext>
            </a:extLst>
          </p:cNvPr>
          <p:cNvPicPr>
            <a:picLocks noChangeAspect="1"/>
          </p:cNvPicPr>
          <p:nvPr/>
        </p:nvPicPr>
        <p:blipFill rotWithShape="1">
          <a:blip r:embed="rId5">
            <a:extLst>
              <a:ext uri="{28A0092B-C50C-407E-A947-70E740481C1C}">
                <a14:useLocalDpi xmlns:a14="http://schemas.microsoft.com/office/drawing/2010/main" val="0"/>
              </a:ext>
            </a:extLst>
          </a:blip>
          <a:srcRect l="6064" r="6104"/>
          <a:stretch/>
        </p:blipFill>
        <p:spPr>
          <a:xfrm>
            <a:off x="3844899" y="2321753"/>
            <a:ext cx="4033558" cy="3061519"/>
          </a:xfrm>
          <a:prstGeom prst="rect">
            <a:avLst/>
          </a:prstGeom>
        </p:spPr>
      </p:pic>
      <p:pic>
        <p:nvPicPr>
          <p:cNvPr id="15" name="Picture 14" descr="Text&#10;&#10;Description automatically generated">
            <a:extLst>
              <a:ext uri="{FF2B5EF4-FFF2-40B4-BE49-F238E27FC236}">
                <a16:creationId xmlns:a16="http://schemas.microsoft.com/office/drawing/2014/main" id="{EB1C467B-D423-B742-9A21-044FDDE22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376" y="118999"/>
            <a:ext cx="4025248" cy="2086851"/>
          </a:xfrm>
          <a:prstGeom prst="rect">
            <a:avLst/>
          </a:prstGeom>
        </p:spPr>
      </p:pic>
    </p:spTree>
    <p:extLst>
      <p:ext uri="{BB962C8B-B14F-4D97-AF65-F5344CB8AC3E}">
        <p14:creationId xmlns:p14="http://schemas.microsoft.com/office/powerpoint/2010/main" val="8965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VIDEO ADVERTISING</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8" name="TextBox 4">
            <a:extLst>
              <a:ext uri="{FF2B5EF4-FFF2-40B4-BE49-F238E27FC236}">
                <a16:creationId xmlns:a16="http://schemas.microsoft.com/office/drawing/2014/main" id="{ACAA89B2-2E83-0246-B0BA-ADC182F9E842}"/>
              </a:ext>
            </a:extLst>
          </p:cNvPr>
          <p:cNvSpPr txBox="1">
            <a:spLocks noChangeArrowheads="1"/>
          </p:cNvSpPr>
          <p:nvPr/>
        </p:nvSpPr>
        <p:spPr bwMode="auto">
          <a:xfrm>
            <a:off x="2261198" y="4392833"/>
            <a:ext cx="4228065" cy="23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n-lt"/>
                <a:ea typeface="Tahoma"/>
                <a:cs typeface="Tahoma"/>
              </a:rPr>
              <a:t>Measurable KPI’s:</a:t>
            </a:r>
          </a:p>
          <a:p>
            <a:pPr>
              <a:spcBef>
                <a:spcPts val="600"/>
              </a:spcBef>
              <a:spcAft>
                <a:spcPts val="200"/>
              </a:spcAft>
              <a:buClr>
                <a:schemeClr val="bg1"/>
              </a:buClr>
              <a:buFont typeface="Arial"/>
              <a:buChar char="•"/>
            </a:pPr>
            <a:r>
              <a:rPr lang="en-US" altLang="en-US" sz="1800">
                <a:solidFill>
                  <a:schemeClr val="bg1"/>
                </a:solidFill>
                <a:latin typeface="+mn-lt"/>
                <a:ea typeface="Tahoma"/>
                <a:cs typeface="Tahoma"/>
              </a:rPr>
              <a:t>Quartile completion rate</a:t>
            </a:r>
          </a:p>
          <a:p>
            <a:pPr>
              <a:spcBef>
                <a:spcPts val="600"/>
              </a:spcBef>
              <a:spcAft>
                <a:spcPts val="200"/>
              </a:spcAft>
              <a:buClr>
                <a:schemeClr val="bg1"/>
              </a:buClr>
              <a:buFont typeface="Arial"/>
              <a:buChar char="•"/>
            </a:pPr>
            <a:r>
              <a:rPr lang="en-US" altLang="en-US" sz="1800">
                <a:solidFill>
                  <a:schemeClr val="bg1"/>
                </a:solidFill>
                <a:latin typeface="+mn-lt"/>
                <a:ea typeface="Tahoma"/>
                <a:cs typeface="Tahoma"/>
              </a:rPr>
              <a:t>CPV (TrueView)</a:t>
            </a:r>
          </a:p>
          <a:p>
            <a:pPr>
              <a:spcBef>
                <a:spcPts val="600"/>
              </a:spcBef>
              <a:spcAft>
                <a:spcPts val="200"/>
              </a:spcAft>
              <a:buClr>
                <a:schemeClr val="bg1"/>
              </a:buClr>
              <a:buFont typeface="Arial"/>
              <a:buChar char="•"/>
            </a:pPr>
            <a:r>
              <a:rPr lang="en-US" altLang="en-US" sz="1800">
                <a:solidFill>
                  <a:schemeClr val="bg1"/>
                </a:solidFill>
                <a:latin typeface="+mn-lt"/>
                <a:ea typeface="Tahoma"/>
                <a:cs typeface="Tahoma"/>
              </a:rPr>
              <a:t>New users</a:t>
            </a:r>
          </a:p>
          <a:p>
            <a:pPr>
              <a:spcBef>
                <a:spcPts val="600"/>
              </a:spcBef>
              <a:spcAft>
                <a:spcPts val="200"/>
              </a:spcAft>
              <a:buClr>
                <a:schemeClr val="bg1"/>
              </a:buClr>
              <a:buFont typeface="Arial"/>
              <a:buChar char="•"/>
            </a:pPr>
            <a:r>
              <a:rPr lang="en-US" altLang="en-US" sz="1800">
                <a:solidFill>
                  <a:schemeClr val="bg1"/>
                </a:solidFill>
                <a:latin typeface="+mn-lt"/>
                <a:ea typeface="Tahoma"/>
                <a:cs typeface="Tahoma"/>
              </a:rPr>
              <a:t>Assisted conversions</a:t>
            </a:r>
          </a:p>
          <a:p>
            <a:pPr>
              <a:spcBef>
                <a:spcPts val="600"/>
              </a:spcBef>
              <a:spcAft>
                <a:spcPts val="200"/>
              </a:spcAft>
              <a:buClr>
                <a:schemeClr val="bg1"/>
              </a:buClr>
              <a:buFont typeface="Arial"/>
              <a:buChar char="•"/>
            </a:pPr>
            <a:r>
              <a:rPr lang="en-US" altLang="en-US" sz="1800">
                <a:solidFill>
                  <a:schemeClr val="bg1"/>
                </a:solidFill>
                <a:latin typeface="+mn-lt"/>
                <a:ea typeface="Tahoma"/>
                <a:cs typeface="Tahoma"/>
              </a:rPr>
              <a:t>Engagement</a:t>
            </a:r>
            <a:endParaRPr lang="en-US" altLang="en-US" sz="1800">
              <a:solidFill>
                <a:schemeClr val="bg1"/>
              </a:solidFill>
              <a:latin typeface="+mn-lt"/>
              <a:ea typeface="Tahoma" charset="0"/>
              <a:cs typeface="Tahoma" charset="0"/>
            </a:endParaRPr>
          </a:p>
        </p:txBody>
      </p:sp>
      <p:pic>
        <p:nvPicPr>
          <p:cNvPr id="11" name="Picture 10" descr="Text&#10;&#10;Description automatically generated">
            <a:extLst>
              <a:ext uri="{FF2B5EF4-FFF2-40B4-BE49-F238E27FC236}">
                <a16:creationId xmlns:a16="http://schemas.microsoft.com/office/drawing/2014/main" id="{279AFF41-4739-A642-B919-3B018AC83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26545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36FED9-6B49-44E6-9185-B11F8EF208A2}"/>
              </a:ext>
            </a:extLst>
          </p:cNvPr>
          <p:cNvSpPr txBox="1"/>
          <p:nvPr/>
        </p:nvSpPr>
        <p:spPr>
          <a:xfrm>
            <a:off x="442240" y="352894"/>
            <a:ext cx="9383494" cy="707886"/>
          </a:xfrm>
          <a:prstGeom prst="rect">
            <a:avLst/>
          </a:prstGeom>
          <a:noFill/>
        </p:spPr>
        <p:txBody>
          <a:bodyPr wrap="square" rtlCol="0">
            <a:spAutoFit/>
          </a:bodyPr>
          <a:lstStyle/>
          <a:p>
            <a:r>
              <a:rPr lang="en-US" sz="4000" b="1">
                <a:solidFill>
                  <a:srgbClr val="FF0000"/>
                </a:solidFill>
                <a:cs typeface="Arial" panose="020B0604020202020204" pitchFamily="34" charset="0"/>
              </a:rPr>
              <a:t>Changing Habits- TV Multi-Tasking</a:t>
            </a:r>
          </a:p>
        </p:txBody>
      </p:sp>
      <p:cxnSp>
        <p:nvCxnSpPr>
          <p:cNvPr id="4" name="Straight Connector 3">
            <a:extLst>
              <a:ext uri="{FF2B5EF4-FFF2-40B4-BE49-F238E27FC236}">
                <a16:creationId xmlns:a16="http://schemas.microsoft.com/office/drawing/2014/main" id="{508411B5-9843-4DBB-8087-75D1EE547F5C}"/>
              </a:ext>
            </a:extLst>
          </p:cNvPr>
          <p:cNvCxnSpPr>
            <a:cxnSpLocks/>
          </p:cNvCxnSpPr>
          <p:nvPr/>
        </p:nvCxnSpPr>
        <p:spPr>
          <a:xfrm rot="5400000">
            <a:off x="1453978" y="605520"/>
            <a:ext cx="0" cy="1828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EFC14DB-27B0-4482-938D-2C301AD73CDD}"/>
              </a:ext>
            </a:extLst>
          </p:cNvPr>
          <p:cNvSpPr/>
          <p:nvPr/>
        </p:nvSpPr>
        <p:spPr>
          <a:xfrm>
            <a:off x="947557" y="1747580"/>
            <a:ext cx="3232591" cy="4678204"/>
          </a:xfrm>
          <a:prstGeom prst="rect">
            <a:avLst/>
          </a:prstGeom>
        </p:spPr>
        <p:txBody>
          <a:bodyPr wrap="square">
            <a:spAutoFit/>
          </a:bodyPr>
          <a:lstStyle/>
          <a:p>
            <a:pPr lvl="0">
              <a:defRPr/>
            </a:pPr>
            <a:r>
              <a:rPr lang="en-US" sz="2800" b="1">
                <a:solidFill>
                  <a:schemeClr val="bg1">
                    <a:lumMod val="50000"/>
                    <a:lumOff val="50000"/>
                  </a:schemeClr>
                </a:solidFill>
                <a:latin typeface="Century Gothic" panose="020B0502020202020204" pitchFamily="34" charset="0"/>
                <a:ea typeface="Avenir Book" charset="0"/>
                <a:cs typeface="Avenir Book" charset="0"/>
              </a:rPr>
              <a:t>Less than half </a:t>
            </a:r>
            <a:r>
              <a:rPr lang="en-US" sz="2800">
                <a:solidFill>
                  <a:schemeClr val="bg1">
                    <a:lumMod val="50000"/>
                    <a:lumOff val="50000"/>
                  </a:schemeClr>
                </a:solidFill>
                <a:latin typeface="Century Gothic" panose="020B0502020202020204" pitchFamily="34" charset="0"/>
                <a:ea typeface="Avenir Book" charset="0"/>
                <a:cs typeface="Avenir Book" charset="0"/>
              </a:rPr>
              <a:t>of our TV viewing time is spent “Live TV” watching.</a:t>
            </a:r>
          </a:p>
          <a:p>
            <a:pPr lvl="0">
              <a:defRPr/>
            </a:pPr>
            <a:endParaRPr lang="en-US" sz="2800">
              <a:solidFill>
                <a:schemeClr val="bg1">
                  <a:lumMod val="50000"/>
                  <a:lumOff val="50000"/>
                </a:schemeClr>
              </a:solidFill>
              <a:latin typeface="Century Gothic" panose="020B0502020202020204" pitchFamily="34" charset="0"/>
              <a:ea typeface="Avenir Book" charset="0"/>
              <a:cs typeface="Avenir Book" charset="0"/>
            </a:endParaRPr>
          </a:p>
          <a:p>
            <a:pPr>
              <a:defRPr/>
            </a:pPr>
            <a:r>
              <a:rPr lang="en-US" sz="2800">
                <a:solidFill>
                  <a:schemeClr val="bg1">
                    <a:lumMod val="50000"/>
                    <a:lumOff val="50000"/>
                  </a:schemeClr>
                </a:solidFill>
                <a:latin typeface="Century Gothic" panose="020B0502020202020204" pitchFamily="34" charset="0"/>
                <a:ea typeface="Avenir Book" charset="0"/>
                <a:cs typeface="Avenir Book" charset="0"/>
              </a:rPr>
              <a:t>81% of adults </a:t>
            </a:r>
            <a:r>
              <a:rPr lang="en-US" sz="2800" b="1">
                <a:solidFill>
                  <a:schemeClr val="bg1">
                    <a:lumMod val="50000"/>
                    <a:lumOff val="50000"/>
                  </a:schemeClr>
                </a:solidFill>
                <a:latin typeface="Century Gothic" panose="020B0502020202020204" pitchFamily="34" charset="0"/>
                <a:ea typeface="Avenir Book" charset="0"/>
                <a:cs typeface="Avenir Book" charset="0"/>
              </a:rPr>
              <a:t>multitask</a:t>
            </a:r>
            <a:r>
              <a:rPr lang="en-US" sz="2800">
                <a:solidFill>
                  <a:schemeClr val="bg1">
                    <a:lumMod val="50000"/>
                    <a:lumOff val="50000"/>
                  </a:schemeClr>
                </a:solidFill>
                <a:latin typeface="Century Gothic" panose="020B0502020202020204" pitchFamily="34" charset="0"/>
                <a:ea typeface="Avenir Book" charset="0"/>
                <a:cs typeface="Avenir Book" charset="0"/>
              </a:rPr>
              <a:t> with a 2</a:t>
            </a:r>
            <a:r>
              <a:rPr lang="en-US" sz="2800" baseline="30000">
                <a:solidFill>
                  <a:schemeClr val="bg1">
                    <a:lumMod val="50000"/>
                    <a:lumOff val="50000"/>
                  </a:schemeClr>
                </a:solidFill>
                <a:latin typeface="Century Gothic" panose="020B0502020202020204" pitchFamily="34" charset="0"/>
                <a:ea typeface="Avenir Book" charset="0"/>
                <a:cs typeface="Avenir Book" charset="0"/>
              </a:rPr>
              <a:t>nd</a:t>
            </a:r>
            <a:r>
              <a:rPr lang="en-US" sz="2800">
                <a:solidFill>
                  <a:schemeClr val="bg1">
                    <a:lumMod val="50000"/>
                    <a:lumOff val="50000"/>
                  </a:schemeClr>
                </a:solidFill>
                <a:latin typeface="Century Gothic" panose="020B0502020202020204" pitchFamily="34" charset="0"/>
                <a:ea typeface="Avenir Book" charset="0"/>
                <a:cs typeface="Avenir Book" charset="0"/>
              </a:rPr>
              <a:t> device while watching TV.</a:t>
            </a:r>
          </a:p>
          <a:p>
            <a:pPr lvl="0">
              <a:defRPr/>
            </a:pPr>
            <a:endParaRPr lang="en-US">
              <a:solidFill>
                <a:schemeClr val="bg1">
                  <a:lumMod val="50000"/>
                  <a:lumOff val="50000"/>
                </a:schemeClr>
              </a:solidFill>
              <a:latin typeface="Century Gothic" panose="020B0502020202020204" pitchFamily="34" charset="0"/>
              <a:ea typeface="Avenir Book" charset="0"/>
              <a:cs typeface="Avenir Book" charset="0"/>
            </a:endParaRPr>
          </a:p>
        </p:txBody>
      </p:sp>
      <p:pic>
        <p:nvPicPr>
          <p:cNvPr id="6" name="Picture 5">
            <a:extLst>
              <a:ext uri="{FF2B5EF4-FFF2-40B4-BE49-F238E27FC236}">
                <a16:creationId xmlns:a16="http://schemas.microsoft.com/office/drawing/2014/main" id="{42A38BBE-3B63-4765-A38C-10A1C03C9CB1}"/>
              </a:ext>
            </a:extLst>
          </p:cNvPr>
          <p:cNvPicPr>
            <a:picLocks noChangeAspect="1"/>
          </p:cNvPicPr>
          <p:nvPr/>
        </p:nvPicPr>
        <p:blipFill>
          <a:blip r:embed="rId3"/>
          <a:stretch>
            <a:fillRect/>
          </a:stretch>
        </p:blipFill>
        <p:spPr>
          <a:xfrm>
            <a:off x="5405001" y="1672495"/>
            <a:ext cx="6559195" cy="4456353"/>
          </a:xfrm>
          <a:prstGeom prst="rect">
            <a:avLst/>
          </a:prstGeom>
        </p:spPr>
      </p:pic>
      <p:sp>
        <p:nvSpPr>
          <p:cNvPr id="8" name="Rectangle 7">
            <a:extLst>
              <a:ext uri="{FF2B5EF4-FFF2-40B4-BE49-F238E27FC236}">
                <a16:creationId xmlns:a16="http://schemas.microsoft.com/office/drawing/2014/main" id="{2C940203-8A00-4F4A-AA00-5EA89A1AB1F6}"/>
              </a:ext>
            </a:extLst>
          </p:cNvPr>
          <p:cNvSpPr/>
          <p:nvPr/>
        </p:nvSpPr>
        <p:spPr>
          <a:xfrm>
            <a:off x="2768421" y="4891872"/>
            <a:ext cx="284020" cy="369332"/>
          </a:xfrm>
          <a:prstGeom prst="rect">
            <a:avLst/>
          </a:prstGeom>
        </p:spPr>
        <p:txBody>
          <a:bodyPr wrap="square">
            <a:spAutoFit/>
          </a:bodyPr>
          <a:lstStyle/>
          <a:p>
            <a:r>
              <a:rPr lang="en-US">
                <a:solidFill>
                  <a:schemeClr val="tx1">
                    <a:lumMod val="50000"/>
                  </a:schemeClr>
                </a:solidFill>
                <a:latin typeface="Century Gothic" panose="020B0502020202020204" pitchFamily="34" charset="0"/>
                <a:cs typeface="Arial" panose="020B0604020202020204" pitchFamily="34" charset="0"/>
              </a:rPr>
              <a:t>1</a:t>
            </a:r>
            <a:endParaRPr lang="en-US">
              <a:latin typeface="Century Gothic" panose="020B0502020202020204" pitchFamily="34" charset="0"/>
            </a:endParaRPr>
          </a:p>
        </p:txBody>
      </p:sp>
      <p:graphicFrame>
        <p:nvGraphicFramePr>
          <p:cNvPr id="9" name="Table 8">
            <a:extLst>
              <a:ext uri="{FF2B5EF4-FFF2-40B4-BE49-F238E27FC236}">
                <a16:creationId xmlns:a16="http://schemas.microsoft.com/office/drawing/2014/main" id="{DE66928F-4DCD-4CED-B05F-B40EB96E5045}"/>
              </a:ext>
            </a:extLst>
          </p:cNvPr>
          <p:cNvGraphicFramePr>
            <a:graphicFrameLocks noGrp="1"/>
          </p:cNvGraphicFramePr>
          <p:nvPr/>
        </p:nvGraphicFramePr>
        <p:xfrm>
          <a:off x="883920" y="1763952"/>
          <a:ext cx="3985076" cy="4273441"/>
        </p:xfrm>
        <a:graphic>
          <a:graphicData uri="http://schemas.openxmlformats.org/drawingml/2006/table">
            <a:tbl>
              <a:tblPr firstRow="1" bandRow="1">
                <a:tableStyleId>{5C22544A-7EE6-4342-B048-85BDC9FD1C3A}</a:tableStyleId>
              </a:tblPr>
              <a:tblGrid>
                <a:gridCol w="1992630">
                  <a:extLst>
                    <a:ext uri="{9D8B030D-6E8A-4147-A177-3AD203B41FA5}">
                      <a16:colId xmlns:a16="http://schemas.microsoft.com/office/drawing/2014/main" val="20000"/>
                    </a:ext>
                  </a:extLst>
                </a:gridCol>
                <a:gridCol w="1992446">
                  <a:extLst>
                    <a:ext uri="{9D8B030D-6E8A-4147-A177-3AD203B41FA5}">
                      <a16:colId xmlns:a16="http://schemas.microsoft.com/office/drawing/2014/main" val="20001"/>
                    </a:ext>
                  </a:extLst>
                </a:gridCol>
              </a:tblGrid>
              <a:tr h="1461489">
                <a:tc>
                  <a:txBody>
                    <a:bodyPr/>
                    <a:lstStyle/>
                    <a:p>
                      <a:pPr algn="ctr"/>
                      <a:r>
                        <a:rPr lang="en-US" sz="2500" b="1" i="0">
                          <a:solidFill>
                            <a:schemeClr val="bg1"/>
                          </a:solidFill>
                          <a:latin typeface="+mn-lt"/>
                          <a:cs typeface="Arial" panose="020B0604020202020204" pitchFamily="34" charset="0"/>
                        </a:rPr>
                        <a:t>33%</a:t>
                      </a:r>
                    </a:p>
                    <a:p>
                      <a:pPr algn="ctr"/>
                      <a:r>
                        <a:rPr lang="en-US" sz="1400" b="0" i="0">
                          <a:solidFill>
                            <a:schemeClr val="bg1"/>
                          </a:solidFill>
                          <a:latin typeface="+mn-lt"/>
                          <a:cs typeface="Arial" panose="020B0604020202020204" pitchFamily="34" charset="0"/>
                        </a:rPr>
                        <a:t>Do so to continue</a:t>
                      </a:r>
                      <a:r>
                        <a:rPr lang="en-US" sz="1400" b="0" i="0" baseline="0">
                          <a:solidFill>
                            <a:schemeClr val="bg1"/>
                          </a:solidFill>
                          <a:latin typeface="+mn-lt"/>
                          <a:cs typeface="Arial" panose="020B0604020202020204" pitchFamily="34" charset="0"/>
                        </a:rPr>
                        <a:t> to be entertained or communicate with friends and family</a:t>
                      </a:r>
                      <a:endParaRPr lang="en-US" sz="1400" b="0" i="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2500" b="1" i="0">
                          <a:solidFill>
                            <a:schemeClr val="tx1"/>
                          </a:solidFill>
                          <a:latin typeface="+mn-lt"/>
                          <a:cs typeface="Arial" panose="020B0604020202020204" pitchFamily="34" charset="0"/>
                        </a:rPr>
                        <a:t>82%</a:t>
                      </a:r>
                      <a:endParaRPr lang="en-US" sz="1400" b="1" i="0">
                        <a:solidFill>
                          <a:schemeClr val="tx1"/>
                        </a:solidFill>
                        <a:latin typeface="+mn-lt"/>
                        <a:cs typeface="Arial" panose="020B0604020202020204" pitchFamily="34" charset="0"/>
                      </a:endParaRPr>
                    </a:p>
                    <a:p>
                      <a:pPr algn="ctr"/>
                      <a:r>
                        <a:rPr lang="en-US" sz="1400" b="0" i="0">
                          <a:solidFill>
                            <a:schemeClr val="tx1"/>
                          </a:solidFill>
                          <a:latin typeface="+mn-lt"/>
                          <a:cs typeface="Arial" panose="020B0604020202020204" pitchFamily="34" charset="0"/>
                        </a:rPr>
                        <a:t>Liked</a:t>
                      </a:r>
                      <a:r>
                        <a:rPr lang="en-US" sz="1400" b="0" i="0" baseline="0">
                          <a:solidFill>
                            <a:schemeClr val="tx1"/>
                          </a:solidFill>
                          <a:latin typeface="+mn-lt"/>
                          <a:cs typeface="Arial" panose="020B0604020202020204" pitchFamily="34" charset="0"/>
                        </a:rPr>
                        <a:t> to multi-task while watching TV because it made them feel productive</a:t>
                      </a:r>
                      <a:endParaRPr lang="en-US" sz="2500" b="0" i="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1405976">
                <a:tc>
                  <a:txBody>
                    <a:bodyPr/>
                    <a:lstStyle/>
                    <a:p>
                      <a:pPr algn="ctr"/>
                      <a:r>
                        <a:rPr lang="en-US" sz="2500" b="1">
                          <a:solidFill>
                            <a:schemeClr val="tx1"/>
                          </a:solidFill>
                          <a:latin typeface="Arial" panose="020B0604020202020204" pitchFamily="34" charset="0"/>
                          <a:cs typeface="Arial" panose="020B0604020202020204" pitchFamily="34" charset="0"/>
                        </a:rPr>
                        <a:t>82%</a:t>
                      </a:r>
                    </a:p>
                    <a:p>
                      <a:pPr algn="ctr"/>
                      <a:r>
                        <a:rPr lang="en-US" sz="1400" b="0">
                          <a:solidFill>
                            <a:schemeClr val="tx1"/>
                          </a:solidFill>
                          <a:latin typeface="Arial Narrow" panose="020B0606020202030204" pitchFamily="34" charset="0"/>
                          <a:cs typeface="Arial" panose="020B0604020202020204" pitchFamily="34" charset="0"/>
                        </a:rPr>
                        <a:t>Check email during TV shows</a:t>
                      </a:r>
                      <a:r>
                        <a:rPr lang="en-US" sz="1400" b="0" baseline="0">
                          <a:solidFill>
                            <a:schemeClr val="tx1"/>
                          </a:solidFill>
                          <a:latin typeface="Arial Narrow" panose="020B0606020202030204" pitchFamily="34" charset="0"/>
                          <a:cs typeface="Arial" panose="020B0604020202020204" pitchFamily="34" charset="0"/>
                        </a:rPr>
                        <a:t> or during commercials</a:t>
                      </a:r>
                      <a:endParaRPr lang="en-US" sz="1400" b="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971F"/>
                    </a:solidFill>
                  </a:tcPr>
                </a:tc>
                <a:tc>
                  <a:txBody>
                    <a:bodyPr/>
                    <a:lstStyle/>
                    <a:p>
                      <a:pPr algn="ctr"/>
                      <a:r>
                        <a:rPr lang="en-US" sz="2500" b="1" i="0">
                          <a:solidFill>
                            <a:schemeClr val="bg1"/>
                          </a:solidFill>
                          <a:latin typeface="+mn-lt"/>
                          <a:cs typeface="Arial" panose="020B0604020202020204" pitchFamily="34" charset="0"/>
                        </a:rPr>
                        <a:t>71%</a:t>
                      </a:r>
                    </a:p>
                    <a:p>
                      <a:pPr algn="ctr"/>
                      <a:r>
                        <a:rPr lang="en-US" sz="1400" b="0" i="0">
                          <a:solidFill>
                            <a:schemeClr val="bg1"/>
                          </a:solidFill>
                          <a:latin typeface="+mn-lt"/>
                          <a:cs typeface="Arial" panose="020B0604020202020204" pitchFamily="34" charset="0"/>
                        </a:rPr>
                        <a:t>Visit</a:t>
                      </a:r>
                      <a:r>
                        <a:rPr lang="en-US" sz="1400" b="0" i="0" baseline="0">
                          <a:solidFill>
                            <a:schemeClr val="bg1"/>
                          </a:solidFill>
                          <a:latin typeface="+mn-lt"/>
                          <a:cs typeface="Arial" panose="020B0604020202020204" pitchFamily="34" charset="0"/>
                        </a:rPr>
                        <a:t> social media platforms during commercials, 70% during shows</a:t>
                      </a:r>
                      <a:endParaRPr lang="en-US" sz="1400" b="0" i="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405976">
                <a:tc>
                  <a:txBody>
                    <a:bodyPr/>
                    <a:lstStyle/>
                    <a:p>
                      <a:pPr algn="ctr"/>
                      <a:r>
                        <a:rPr lang="en-US" sz="2500" b="1">
                          <a:solidFill>
                            <a:schemeClr val="tx1"/>
                          </a:solidFill>
                          <a:latin typeface="+mn-lt"/>
                          <a:cs typeface="Arial" panose="020B0604020202020204" pitchFamily="34" charset="0"/>
                        </a:rPr>
                        <a:t>85%</a:t>
                      </a:r>
                    </a:p>
                    <a:p>
                      <a:pPr algn="ctr"/>
                      <a:r>
                        <a:rPr lang="en-US" sz="1400" b="0">
                          <a:solidFill>
                            <a:schemeClr val="tx1"/>
                          </a:solidFill>
                          <a:latin typeface="+mn-lt"/>
                          <a:cs typeface="Arial" panose="020B0604020202020204" pitchFamily="34" charset="0"/>
                        </a:rPr>
                        <a:t>Visit</a:t>
                      </a:r>
                      <a:r>
                        <a:rPr lang="en-US" sz="1400" b="0" baseline="0">
                          <a:solidFill>
                            <a:schemeClr val="tx1"/>
                          </a:solidFill>
                          <a:latin typeface="+mn-lt"/>
                          <a:cs typeface="Arial" panose="020B0604020202020204" pitchFamily="34" charset="0"/>
                        </a:rPr>
                        <a:t> </a:t>
                      </a:r>
                      <a:r>
                        <a:rPr lang="en-US" sz="1400" b="0">
                          <a:solidFill>
                            <a:schemeClr val="tx1"/>
                          </a:solidFill>
                          <a:latin typeface="+mn-lt"/>
                          <a:cs typeface="Arial" panose="020B0604020202020204" pitchFamily="34" charset="0"/>
                        </a:rPr>
                        <a:t>Facebook, </a:t>
                      </a:r>
                      <a:r>
                        <a:rPr lang="en-US" sz="1400" b="0" baseline="0">
                          <a:solidFill>
                            <a:schemeClr val="tx1"/>
                          </a:solidFill>
                          <a:latin typeface="+mn-lt"/>
                          <a:cs typeface="Arial" panose="020B0604020202020204" pitchFamily="34" charset="0"/>
                        </a:rPr>
                        <a:t>among those using social media when multi-tasking</a:t>
                      </a:r>
                      <a:endParaRPr lang="en-US" sz="1400" b="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500" b="1">
                          <a:solidFill>
                            <a:schemeClr val="tx1"/>
                          </a:solidFill>
                          <a:latin typeface="Arial" panose="020B0604020202020204" pitchFamily="34" charset="0"/>
                          <a:cs typeface="Arial" panose="020B0604020202020204" pitchFamily="34" charset="0"/>
                        </a:rPr>
                        <a:t>41%</a:t>
                      </a:r>
                    </a:p>
                    <a:p>
                      <a:pPr algn="ctr"/>
                      <a:r>
                        <a:rPr lang="en-US" sz="1400" b="0">
                          <a:solidFill>
                            <a:schemeClr val="tx1"/>
                          </a:solidFill>
                          <a:latin typeface="Arial Narrow" panose="020B0606020202030204" pitchFamily="34" charset="0"/>
                          <a:cs typeface="Arial" panose="020B0604020202020204" pitchFamily="34" charset="0"/>
                        </a:rPr>
                        <a:t>Stated</a:t>
                      </a:r>
                      <a:r>
                        <a:rPr lang="en-US" sz="1400" b="0" baseline="0">
                          <a:solidFill>
                            <a:schemeClr val="tx1"/>
                          </a:solidFill>
                          <a:latin typeface="Arial Narrow" panose="020B0606020202030204" pitchFamily="34" charset="0"/>
                          <a:cs typeface="Arial" panose="020B0604020202020204" pitchFamily="34" charset="0"/>
                        </a:rPr>
                        <a:t> seeing a TV ad made them interact with the brand online</a:t>
                      </a:r>
                      <a:endParaRPr lang="en-US" sz="1400" b="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971F"/>
                    </a:solidFill>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DC07C424-2958-41DF-B64F-1D1172472039}"/>
              </a:ext>
            </a:extLst>
          </p:cNvPr>
          <p:cNvSpPr txBox="1"/>
          <p:nvPr/>
        </p:nvSpPr>
        <p:spPr>
          <a:xfrm>
            <a:off x="3052441" y="6425784"/>
            <a:ext cx="9106468" cy="307777"/>
          </a:xfrm>
          <a:prstGeom prst="rect">
            <a:avLst/>
          </a:prstGeom>
          <a:noFill/>
        </p:spPr>
        <p:txBody>
          <a:bodyPr wrap="square" rtlCol="0">
            <a:spAutoFit/>
          </a:bodyPr>
          <a:lstStyle/>
          <a:p>
            <a:pPr algn="r"/>
            <a:r>
              <a:rPr lang="en-US" sz="1400" spc="-100">
                <a:solidFill>
                  <a:sysClr val="windowText" lastClr="000000"/>
                </a:solidFill>
                <a:latin typeface="Arial Narrow" panose="020B0606020202030204" pitchFamily="34" charset="0"/>
                <a:cs typeface="Arial" panose="020B0604020202020204" pitchFamily="34" charset="0"/>
              </a:rPr>
              <a:t>Source: </a:t>
            </a:r>
            <a:r>
              <a:rPr lang="en-US" sz="1400" spc="-100">
                <a:solidFill>
                  <a:sysClr val="windowText" lastClr="000000"/>
                </a:solidFill>
                <a:latin typeface="Arial Narrow" panose="020B0606020202030204" pitchFamily="34" charset="0"/>
                <a:cs typeface="Arial" panose="020B0604020202020204" pitchFamily="34" charset="0"/>
                <a:hlinkClick r:id="rId4"/>
              </a:rPr>
              <a:t>Millward Brown</a:t>
            </a:r>
            <a:r>
              <a:rPr lang="en-US" sz="1400" spc="-100">
                <a:solidFill>
                  <a:sysClr val="windowText" lastClr="000000"/>
                </a:solidFill>
                <a:latin typeface="Arial Narrow" panose="020B0606020202030204" pitchFamily="34" charset="0"/>
                <a:cs typeface="Arial" panose="020B0604020202020204" pitchFamily="34" charset="0"/>
              </a:rPr>
              <a:t>, Survey Sample n500</a:t>
            </a:r>
          </a:p>
        </p:txBody>
      </p:sp>
      <p:sp>
        <p:nvSpPr>
          <p:cNvPr id="2" name="Rectangle 1">
            <a:extLst>
              <a:ext uri="{FF2B5EF4-FFF2-40B4-BE49-F238E27FC236}">
                <a16:creationId xmlns:a16="http://schemas.microsoft.com/office/drawing/2014/main" id="{2D8D98A0-CF9C-4454-95C8-629A70617CE8}"/>
              </a:ext>
            </a:extLst>
          </p:cNvPr>
          <p:cNvSpPr/>
          <p:nvPr/>
        </p:nvSpPr>
        <p:spPr>
          <a:xfrm>
            <a:off x="442240" y="1007370"/>
            <a:ext cx="3273332" cy="400110"/>
          </a:xfrm>
          <a:prstGeom prst="rect">
            <a:avLst/>
          </a:prstGeom>
        </p:spPr>
        <p:txBody>
          <a:bodyPr wrap="none">
            <a:spAutoFit/>
          </a:bodyPr>
          <a:lstStyle/>
          <a:p>
            <a:pPr algn="ctr"/>
            <a:r>
              <a:rPr lang="en-US" sz="2000" spc="-100">
                <a:solidFill>
                  <a:schemeClr val="tx1">
                    <a:lumMod val="75000"/>
                    <a:lumOff val="25000"/>
                  </a:schemeClr>
                </a:solidFill>
                <a:cs typeface="Arial" panose="020B0604020202020204" pitchFamily="34" charset="0"/>
              </a:rPr>
              <a:t>75% multi-task while watching TV</a:t>
            </a:r>
          </a:p>
        </p:txBody>
      </p:sp>
      <p:sp>
        <p:nvSpPr>
          <p:cNvPr id="11" name="Rectangle 10">
            <a:extLst>
              <a:ext uri="{FF2B5EF4-FFF2-40B4-BE49-F238E27FC236}">
                <a16:creationId xmlns:a16="http://schemas.microsoft.com/office/drawing/2014/main" id="{E3E5DE8C-B381-5A49-8815-4C515743241B}"/>
              </a:ext>
            </a:extLst>
          </p:cNvPr>
          <p:cNvSpPr/>
          <p:nvPr/>
        </p:nvSpPr>
        <p:spPr>
          <a:xfrm>
            <a:off x="883920" y="3217070"/>
            <a:ext cx="1993528" cy="1403774"/>
          </a:xfrm>
          <a:prstGeom prst="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solidFill>
                  <a:schemeClr val="tx1"/>
                </a:solidFill>
                <a:cs typeface="Arial" panose="020B0604020202020204" pitchFamily="34" charset="0"/>
              </a:rPr>
              <a:t>82%</a:t>
            </a:r>
          </a:p>
          <a:p>
            <a:pPr algn="ctr"/>
            <a:r>
              <a:rPr lang="en-US" sz="1400">
                <a:solidFill>
                  <a:schemeClr val="tx1"/>
                </a:solidFill>
                <a:cs typeface="Arial" panose="020B0604020202020204" pitchFamily="34" charset="0"/>
              </a:rPr>
              <a:t>Check email during TV shows or during commercials</a:t>
            </a:r>
          </a:p>
        </p:txBody>
      </p:sp>
      <p:sp>
        <p:nvSpPr>
          <p:cNvPr id="12" name="Rectangle 11">
            <a:extLst>
              <a:ext uri="{FF2B5EF4-FFF2-40B4-BE49-F238E27FC236}">
                <a16:creationId xmlns:a16="http://schemas.microsoft.com/office/drawing/2014/main" id="{15BF44F0-75B3-344E-ADED-34B57D344DFC}"/>
              </a:ext>
            </a:extLst>
          </p:cNvPr>
          <p:cNvSpPr/>
          <p:nvPr/>
        </p:nvSpPr>
        <p:spPr>
          <a:xfrm>
            <a:off x="2875468" y="4637216"/>
            <a:ext cx="1993528" cy="1387402"/>
          </a:xfrm>
          <a:prstGeom prst="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a:solidFill>
                  <a:schemeClr val="tx1"/>
                </a:solidFill>
                <a:cs typeface="Arial" panose="020B0604020202020204" pitchFamily="34" charset="0"/>
              </a:rPr>
              <a:t>41%</a:t>
            </a:r>
          </a:p>
          <a:p>
            <a:pPr algn="ctr"/>
            <a:r>
              <a:rPr lang="en-US" sz="1600">
                <a:solidFill>
                  <a:schemeClr val="tx1"/>
                </a:solidFill>
                <a:cs typeface="Arial" panose="020B0604020202020204" pitchFamily="34" charset="0"/>
              </a:rPr>
              <a:t>Stated seeing a TV ad made them interact with the brand online</a:t>
            </a:r>
          </a:p>
        </p:txBody>
      </p:sp>
      <p:pic>
        <p:nvPicPr>
          <p:cNvPr id="13" name="Picture 12">
            <a:extLst>
              <a:ext uri="{FF2B5EF4-FFF2-40B4-BE49-F238E27FC236}">
                <a16:creationId xmlns:a16="http://schemas.microsoft.com/office/drawing/2014/main" id="{242B4109-666C-9F47-AABB-0A86F7AD09EE}"/>
              </a:ext>
            </a:extLst>
          </p:cNvPr>
          <p:cNvPicPr>
            <a:picLocks noChangeAspect="1"/>
          </p:cNvPicPr>
          <p:nvPr/>
        </p:nvPicPr>
        <p:blipFill>
          <a:blip r:embed="rId5"/>
          <a:stretch>
            <a:fillRect/>
          </a:stretch>
        </p:blipFill>
        <p:spPr>
          <a:xfrm>
            <a:off x="198894" y="6212620"/>
            <a:ext cx="903158" cy="525828"/>
          </a:xfrm>
          <a:prstGeom prst="rect">
            <a:avLst/>
          </a:prstGeom>
        </p:spPr>
      </p:pic>
    </p:spTree>
    <p:extLst>
      <p:ext uri="{BB962C8B-B14F-4D97-AF65-F5344CB8AC3E}">
        <p14:creationId xmlns:p14="http://schemas.microsoft.com/office/powerpoint/2010/main" val="17143901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76173D-69C4-AA4C-B149-D637EB380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bwMode="auto">
          <a:xfrm>
            <a:off x="684896" y="3447467"/>
            <a:ext cx="3455111" cy="11468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spcBef>
                <a:spcPct val="0"/>
              </a:spcBef>
              <a:buClr>
                <a:srgbClr val="45C1C0"/>
              </a:buClr>
            </a:pPr>
            <a:r>
              <a:rPr lang="en-US" altLang="en-US" sz="1500" b="1">
                <a:solidFill>
                  <a:srgbClr val="FF0000"/>
                </a:solidFill>
                <a:latin typeface="+mn-lt"/>
                <a:ea typeface="Tahoma"/>
                <a:cs typeface="Tahoma"/>
              </a:rPr>
              <a:t>In-Banner Video </a:t>
            </a:r>
            <a:r>
              <a:rPr lang="en-US" altLang="en-US" sz="1500">
                <a:latin typeface="+mn-lt"/>
                <a:ea typeface="Tahoma"/>
                <a:cs typeface="Tahoma"/>
              </a:rPr>
              <a:t>plays inside a display ad with additional engaging features such as social sharing, survey forms, add to calendar, maps and directions, live RSS feeds and more.</a:t>
            </a:r>
          </a:p>
        </p:txBody>
      </p:sp>
      <p:pic>
        <p:nvPicPr>
          <p:cNvPr id="7"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739" y="1378921"/>
            <a:ext cx="2277410" cy="202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5278" y="4680550"/>
            <a:ext cx="2460539" cy="193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9519" y="1630321"/>
            <a:ext cx="2914919" cy="16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4620688" y="3447466"/>
            <a:ext cx="3022418" cy="80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just">
              <a:spcAft>
                <a:spcPts val="1200"/>
              </a:spcAft>
              <a:buClr>
                <a:srgbClr val="45C1C0"/>
              </a:buClr>
            </a:pPr>
            <a:r>
              <a:rPr lang="en-US" altLang="en-US" sz="1500" b="1">
                <a:solidFill>
                  <a:srgbClr val="FF0000"/>
                </a:solidFill>
                <a:latin typeface="+mn-lt"/>
                <a:ea typeface="Tahoma" charset="0"/>
                <a:cs typeface="Tahoma" charset="0"/>
              </a:rPr>
              <a:t>YouTube Video </a:t>
            </a:r>
            <a:r>
              <a:rPr lang="en-US" altLang="en-US" sz="1500">
                <a:solidFill>
                  <a:srgbClr val="4E4D4D"/>
                </a:solidFill>
                <a:latin typeface="+mn-lt"/>
                <a:ea typeface="Tahoma" charset="0"/>
                <a:cs typeface="Tahoma" charset="0"/>
              </a:rPr>
              <a:t>delivers your pre-roll video across the YouTube network with superior targeting capabilities.</a:t>
            </a:r>
          </a:p>
        </p:txBody>
      </p:sp>
      <p:sp>
        <p:nvSpPr>
          <p:cNvPr id="12" name="Content Placeholder 2"/>
          <p:cNvSpPr txBox="1">
            <a:spLocks/>
          </p:cNvSpPr>
          <p:nvPr/>
        </p:nvSpPr>
        <p:spPr bwMode="auto">
          <a:xfrm>
            <a:off x="3770287" y="5287824"/>
            <a:ext cx="3189307" cy="72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just">
              <a:spcAft>
                <a:spcPts val="1200"/>
              </a:spcAft>
              <a:buClr>
                <a:srgbClr val="45C1C0"/>
              </a:buClr>
            </a:pPr>
            <a:r>
              <a:rPr lang="en-US" altLang="en-US" sz="1500" b="1" dirty="0">
                <a:solidFill>
                  <a:srgbClr val="FF0000"/>
                </a:solidFill>
                <a:latin typeface="+mn-lt"/>
                <a:ea typeface="Tahoma"/>
                <a:cs typeface="Tahoma"/>
              </a:rPr>
              <a:t>In-Story and Native Video </a:t>
            </a:r>
            <a:r>
              <a:rPr lang="en-US" altLang="en-US" sz="1500" dirty="0">
                <a:solidFill>
                  <a:srgbClr val="4E4D4D"/>
                </a:solidFill>
                <a:latin typeface="+mn-lt"/>
                <a:ea typeface="Tahoma"/>
                <a:cs typeface="Tahoma"/>
              </a:rPr>
              <a:t>feature your videos within the editorial content on </a:t>
            </a:r>
            <a:r>
              <a:rPr lang="en-US" altLang="en-US" sz="1500" dirty="0" err="1">
                <a:solidFill>
                  <a:srgbClr val="4E4D4D"/>
                </a:solidFill>
                <a:latin typeface="+mn-lt"/>
                <a:ea typeface="Tahoma"/>
                <a:cs typeface="Tahoma"/>
              </a:rPr>
              <a:t>Masslive.com</a:t>
            </a:r>
            <a:endParaRPr lang="en-US" altLang="en-US" sz="1500" dirty="0">
              <a:solidFill>
                <a:srgbClr val="4E4D4D"/>
              </a:solidFill>
              <a:latin typeface="+mn-lt"/>
              <a:ea typeface="Tahoma" charset="0"/>
              <a:cs typeface="Tahoma" charset="0"/>
            </a:endParaRPr>
          </a:p>
        </p:txBody>
      </p:sp>
      <p:sp>
        <p:nvSpPr>
          <p:cNvPr id="13"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r>
              <a:rPr lang="en-US" altLang="x-none" sz="1200">
                <a:solidFill>
                  <a:schemeClr val="bg1"/>
                </a:solidFill>
                <a:latin typeface="Arial" charset="0"/>
                <a:ea typeface="Arial" charset="0"/>
                <a:cs typeface="Arial" charset="0"/>
              </a:rPr>
              <a:t>54</a:t>
            </a:r>
          </a:p>
        </p:txBody>
      </p:sp>
      <p:pic>
        <p:nvPicPr>
          <p:cNvPr id="4" name="Picture 3">
            <a:extLst>
              <a:ext uri="{FF2B5EF4-FFF2-40B4-BE49-F238E27FC236}">
                <a16:creationId xmlns:a16="http://schemas.microsoft.com/office/drawing/2014/main" id="{CA0C4881-0566-4590-88E8-E58DC6AFC3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438" y="0"/>
            <a:ext cx="4547562" cy="6855097"/>
          </a:xfrm>
          <a:prstGeom prst="rect">
            <a:avLst/>
          </a:prstGeom>
        </p:spPr>
      </p:pic>
      <p:pic>
        <p:nvPicPr>
          <p:cNvPr id="14" name="Picture 13">
            <a:extLst>
              <a:ext uri="{FF2B5EF4-FFF2-40B4-BE49-F238E27FC236}">
                <a16:creationId xmlns:a16="http://schemas.microsoft.com/office/drawing/2014/main" id="{94E933E7-A250-8743-B50F-525B69D993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cxnSp>
        <p:nvCxnSpPr>
          <p:cNvPr id="15" name="Straight Connector 14">
            <a:extLst>
              <a:ext uri="{FF2B5EF4-FFF2-40B4-BE49-F238E27FC236}">
                <a16:creationId xmlns:a16="http://schemas.microsoft.com/office/drawing/2014/main" id="{981914E9-F33F-A14B-B42A-962BF7982BD1}"/>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5C4CB8-C370-484B-BABE-143F50636AC5}"/>
              </a:ext>
            </a:extLst>
          </p:cNvPr>
          <p:cNvSpPr txBox="1"/>
          <p:nvPr/>
        </p:nvSpPr>
        <p:spPr>
          <a:xfrm>
            <a:off x="364824" y="357631"/>
            <a:ext cx="5309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VIDEO SOLUTIONS</a:t>
            </a:r>
          </a:p>
        </p:txBody>
      </p:sp>
    </p:spTree>
    <p:extLst>
      <p:ext uri="{BB962C8B-B14F-4D97-AF65-F5344CB8AC3E}">
        <p14:creationId xmlns:p14="http://schemas.microsoft.com/office/powerpoint/2010/main" val="137622781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76173D-69C4-AA4C-B149-D637EB380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r>
              <a:rPr lang="en-US" altLang="x-none" sz="1200">
                <a:solidFill>
                  <a:schemeClr val="bg1"/>
                </a:solidFill>
                <a:latin typeface="Arial" charset="0"/>
                <a:ea typeface="Arial" charset="0"/>
                <a:cs typeface="Arial" charset="0"/>
              </a:rPr>
              <a:t>54</a:t>
            </a:r>
          </a:p>
        </p:txBody>
      </p:sp>
      <p:pic>
        <p:nvPicPr>
          <p:cNvPr id="30" name="Picture 29">
            <a:extLst>
              <a:ext uri="{FF2B5EF4-FFF2-40B4-BE49-F238E27FC236}">
                <a16:creationId xmlns:a16="http://schemas.microsoft.com/office/drawing/2014/main" id="{CE00D2FC-23B1-FC4B-819D-6A6B1444EF40}"/>
              </a:ext>
            </a:extLst>
          </p:cNvPr>
          <p:cNvPicPr>
            <a:picLocks noChangeAspect="1"/>
          </p:cNvPicPr>
          <p:nvPr/>
        </p:nvPicPr>
        <p:blipFill rotWithShape="1">
          <a:blip r:embed="rId4">
            <a:extLst>
              <a:ext uri="{28A0092B-C50C-407E-A947-70E740481C1C}">
                <a14:useLocalDpi xmlns:a14="http://schemas.microsoft.com/office/drawing/2010/main" val="0"/>
              </a:ext>
            </a:extLst>
          </a:blip>
          <a:srcRect r="31812"/>
          <a:stretch/>
        </p:blipFill>
        <p:spPr>
          <a:xfrm>
            <a:off x="8564192" y="2903"/>
            <a:ext cx="3627808" cy="6855097"/>
          </a:xfrm>
          <a:prstGeom prst="rect">
            <a:avLst/>
          </a:prstGeom>
        </p:spPr>
      </p:pic>
      <p:pic>
        <p:nvPicPr>
          <p:cNvPr id="14" name="Picture 13">
            <a:extLst>
              <a:ext uri="{FF2B5EF4-FFF2-40B4-BE49-F238E27FC236}">
                <a16:creationId xmlns:a16="http://schemas.microsoft.com/office/drawing/2014/main" id="{94E933E7-A250-8743-B50F-525B69D99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cxnSp>
        <p:nvCxnSpPr>
          <p:cNvPr id="15" name="Straight Connector 14">
            <a:extLst>
              <a:ext uri="{FF2B5EF4-FFF2-40B4-BE49-F238E27FC236}">
                <a16:creationId xmlns:a16="http://schemas.microsoft.com/office/drawing/2014/main" id="{981914E9-F33F-A14B-B42A-962BF7982BD1}"/>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5C4CB8-C370-484B-BABE-143F50636AC5}"/>
              </a:ext>
            </a:extLst>
          </p:cNvPr>
          <p:cNvSpPr txBox="1"/>
          <p:nvPr/>
        </p:nvSpPr>
        <p:spPr>
          <a:xfrm>
            <a:off x="364824" y="357631"/>
            <a:ext cx="5309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solidFill>
                  <a:srgbClr val="FF0000"/>
                </a:solidFill>
                <a:effectLst/>
                <a:uLnTx/>
                <a:uFillTx/>
              </a:rPr>
              <a:t>OTT VIDEO </a:t>
            </a:r>
          </a:p>
        </p:txBody>
      </p:sp>
      <p:sp>
        <p:nvSpPr>
          <p:cNvPr id="3" name="Rectangle 2">
            <a:extLst>
              <a:ext uri="{FF2B5EF4-FFF2-40B4-BE49-F238E27FC236}">
                <a16:creationId xmlns:a16="http://schemas.microsoft.com/office/drawing/2014/main" id="{A14C04AB-93F9-8E49-8B24-A28C3F398854}"/>
              </a:ext>
            </a:extLst>
          </p:cNvPr>
          <p:cNvSpPr/>
          <p:nvPr/>
        </p:nvSpPr>
        <p:spPr>
          <a:xfrm>
            <a:off x="512672" y="1745095"/>
            <a:ext cx="9100453" cy="1015663"/>
          </a:xfrm>
          <a:prstGeom prst="rect">
            <a:avLst/>
          </a:prstGeom>
        </p:spPr>
        <p:txBody>
          <a:bodyPr wrap="square">
            <a:spAutoFit/>
          </a:bodyPr>
          <a:lstStyle/>
          <a:p>
            <a:pPr algn="ctr" fontAlgn="base"/>
            <a:r>
              <a:rPr lang="en-US" sz="2000" dirty="0">
                <a:solidFill>
                  <a:srgbClr val="000000"/>
                </a:solidFill>
                <a:latin typeface="Calibri" panose="020F0502020204030204" pitchFamily="34" charset="0"/>
              </a:rPr>
              <a:t>Over-the-Top video ads  are delivered on any app or website that provides streaming of broadcast and/or full episode content over the internet device targeted to a television screen​, leveraging our 1</a:t>
            </a:r>
            <a:r>
              <a:rPr lang="en-US" sz="2000" baseline="30000" dirty="0">
                <a:solidFill>
                  <a:srgbClr val="000000"/>
                </a:solidFill>
                <a:latin typeface="Calibri" panose="020F0502020204030204" pitchFamily="34" charset="0"/>
              </a:rPr>
              <a:t>st</a:t>
            </a:r>
            <a:r>
              <a:rPr lang="en-US" sz="2000" dirty="0">
                <a:solidFill>
                  <a:srgbClr val="000000"/>
                </a:solidFill>
                <a:latin typeface="Calibri" panose="020F0502020204030204" pitchFamily="34" charset="0"/>
              </a:rPr>
              <a:t> and 3</a:t>
            </a:r>
            <a:r>
              <a:rPr lang="en-US" sz="2000" baseline="30000" dirty="0">
                <a:solidFill>
                  <a:srgbClr val="000000"/>
                </a:solidFill>
                <a:latin typeface="Calibri" panose="020F0502020204030204" pitchFamily="34" charset="0"/>
              </a:rPr>
              <a:t>rd</a:t>
            </a:r>
            <a:r>
              <a:rPr lang="en-US" sz="2000" dirty="0">
                <a:solidFill>
                  <a:srgbClr val="000000"/>
                </a:solidFill>
                <a:latin typeface="Calibri" panose="020F0502020204030204" pitchFamily="34" charset="0"/>
              </a:rPr>
              <a:t> party data to target your desired audience. </a:t>
            </a:r>
            <a:endParaRPr lang="en-US" sz="2000" b="0" i="0" dirty="0">
              <a:solidFill>
                <a:srgbClr val="000000"/>
              </a:solidFill>
              <a:effectLst/>
              <a:latin typeface="Segoe UI" panose="020B0502040204020203" pitchFamily="34" charset="0"/>
            </a:endParaRPr>
          </a:p>
        </p:txBody>
      </p:sp>
      <p:pic>
        <p:nvPicPr>
          <p:cNvPr id="1029" name="Picture 5">
            <a:extLst>
              <a:ext uri="{FF2B5EF4-FFF2-40B4-BE49-F238E27FC236}">
                <a16:creationId xmlns:a16="http://schemas.microsoft.com/office/drawing/2014/main" id="{74A48189-3463-894A-959E-01B1224ADB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06"/>
          <a:stretch/>
        </p:blipFill>
        <p:spPr bwMode="auto">
          <a:xfrm>
            <a:off x="673060" y="3649387"/>
            <a:ext cx="2242637" cy="1478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37421AF-FD47-974C-A51E-8729F5C1FE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51" r="10193"/>
          <a:stretch/>
        </p:blipFill>
        <p:spPr bwMode="auto">
          <a:xfrm>
            <a:off x="3478650" y="3649387"/>
            <a:ext cx="2242637" cy="14782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93D79883-82ED-AA42-8967-3F2E259C6A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06"/>
          <a:stretch/>
        </p:blipFill>
        <p:spPr bwMode="auto">
          <a:xfrm>
            <a:off x="6325042" y="3649387"/>
            <a:ext cx="2237064" cy="147458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588F3CA-4509-9043-8C75-ACBDC0D2DAE5}"/>
              </a:ext>
            </a:extLst>
          </p:cNvPr>
          <p:cNvSpPr/>
          <p:nvPr/>
        </p:nvSpPr>
        <p:spPr>
          <a:xfrm>
            <a:off x="828481" y="3184868"/>
            <a:ext cx="1698350" cy="369332"/>
          </a:xfrm>
          <a:prstGeom prst="rect">
            <a:avLst/>
          </a:prstGeom>
        </p:spPr>
        <p:txBody>
          <a:bodyPr wrap="none">
            <a:spAutoFit/>
          </a:bodyPr>
          <a:lstStyle/>
          <a:p>
            <a:r>
              <a:rPr lang="en-US" b="1" dirty="0">
                <a:solidFill>
                  <a:srgbClr val="FF0000"/>
                </a:solidFill>
                <a:latin typeface="Calibri" panose="020F0502020204030204" pitchFamily="34" charset="0"/>
              </a:rPr>
              <a:t>Desired content</a:t>
            </a:r>
            <a:endParaRPr lang="en-US" b="1" dirty="0">
              <a:solidFill>
                <a:srgbClr val="FF0000"/>
              </a:solidFill>
            </a:endParaRPr>
          </a:p>
        </p:txBody>
      </p:sp>
      <p:sp>
        <p:nvSpPr>
          <p:cNvPr id="19" name="Rectangle 18">
            <a:extLst>
              <a:ext uri="{FF2B5EF4-FFF2-40B4-BE49-F238E27FC236}">
                <a16:creationId xmlns:a16="http://schemas.microsoft.com/office/drawing/2014/main" id="{B3C37A0F-3E51-4E45-9B19-A512BC90F270}"/>
              </a:ext>
            </a:extLst>
          </p:cNvPr>
          <p:cNvSpPr/>
          <p:nvPr/>
        </p:nvSpPr>
        <p:spPr>
          <a:xfrm>
            <a:off x="3633101" y="3184868"/>
            <a:ext cx="1933734" cy="369332"/>
          </a:xfrm>
          <a:prstGeom prst="rect">
            <a:avLst/>
          </a:prstGeom>
        </p:spPr>
        <p:txBody>
          <a:bodyPr wrap="none">
            <a:spAutoFit/>
          </a:bodyPr>
          <a:lstStyle/>
          <a:p>
            <a:r>
              <a:rPr lang="en-US" b="1" dirty="0">
                <a:solidFill>
                  <a:srgbClr val="FF0000"/>
                </a:solidFill>
                <a:latin typeface="Calibri" panose="020F0502020204030204" pitchFamily="34" charset="0"/>
              </a:rPr>
              <a:t>Targeted Video Ad​</a:t>
            </a:r>
            <a:endParaRPr lang="en-US" b="1" dirty="0">
              <a:solidFill>
                <a:srgbClr val="FF0000"/>
              </a:solidFill>
            </a:endParaRPr>
          </a:p>
        </p:txBody>
      </p:sp>
      <p:sp>
        <p:nvSpPr>
          <p:cNvPr id="20" name="Rectangle 19">
            <a:extLst>
              <a:ext uri="{FF2B5EF4-FFF2-40B4-BE49-F238E27FC236}">
                <a16:creationId xmlns:a16="http://schemas.microsoft.com/office/drawing/2014/main" id="{E709C67E-07BA-1546-AD09-39458D4B2E1D}"/>
              </a:ext>
            </a:extLst>
          </p:cNvPr>
          <p:cNvSpPr/>
          <p:nvPr/>
        </p:nvSpPr>
        <p:spPr>
          <a:xfrm>
            <a:off x="6132597" y="3178070"/>
            <a:ext cx="2632067" cy="369332"/>
          </a:xfrm>
          <a:prstGeom prst="rect">
            <a:avLst/>
          </a:prstGeom>
        </p:spPr>
        <p:txBody>
          <a:bodyPr wrap="none">
            <a:spAutoFit/>
          </a:bodyPr>
          <a:lstStyle/>
          <a:p>
            <a:r>
              <a:rPr lang="en-US" b="1" dirty="0">
                <a:solidFill>
                  <a:srgbClr val="FF0000"/>
                </a:solidFill>
                <a:latin typeface="Calibri" panose="020F0502020204030204" pitchFamily="34" charset="0"/>
              </a:rPr>
              <a:t>Return to desired content​</a:t>
            </a:r>
            <a:endParaRPr lang="en-US" b="1" dirty="0">
              <a:solidFill>
                <a:srgbClr val="FF0000"/>
              </a:solidFill>
            </a:endParaRPr>
          </a:p>
        </p:txBody>
      </p:sp>
      <p:sp>
        <p:nvSpPr>
          <p:cNvPr id="21" name="Rectangle 20">
            <a:extLst>
              <a:ext uri="{FF2B5EF4-FFF2-40B4-BE49-F238E27FC236}">
                <a16:creationId xmlns:a16="http://schemas.microsoft.com/office/drawing/2014/main" id="{41AA47B0-5A7A-A248-AFBE-EE02C8C43BCD}"/>
              </a:ext>
            </a:extLst>
          </p:cNvPr>
          <p:cNvSpPr/>
          <p:nvPr/>
        </p:nvSpPr>
        <p:spPr>
          <a:xfrm>
            <a:off x="600102" y="5305149"/>
            <a:ext cx="2632343" cy="1121141"/>
          </a:xfrm>
          <a:prstGeom prst="rect">
            <a:avLst/>
          </a:prstGeom>
        </p:spPr>
        <p:txBody>
          <a:bodyPr wrap="square">
            <a:spAutoFit/>
          </a:bodyPr>
          <a:lstStyle/>
          <a:p>
            <a:pPr>
              <a:lnSpc>
                <a:spcPts val="1620"/>
              </a:lnSpc>
            </a:pPr>
            <a:r>
              <a:rPr lang="en-US" sz="1600" dirty="0">
                <a:solidFill>
                  <a:srgbClr val="0A091B"/>
                </a:solidFill>
                <a:latin typeface="Calibri" panose="020F0502020204030204" pitchFamily="34" charset="0"/>
              </a:rPr>
              <a:t>User is watching live TV or Full Episode premium content on their Smart TV or Connected Device such as a Roku or Apple TV. </a:t>
            </a:r>
            <a:endParaRPr lang="en-US" sz="1600" dirty="0"/>
          </a:p>
        </p:txBody>
      </p:sp>
      <p:sp>
        <p:nvSpPr>
          <p:cNvPr id="24" name="Rectangle 23">
            <a:extLst>
              <a:ext uri="{FF2B5EF4-FFF2-40B4-BE49-F238E27FC236}">
                <a16:creationId xmlns:a16="http://schemas.microsoft.com/office/drawing/2014/main" id="{BC3C90C6-25DC-DD4A-B362-390F3358844E}"/>
              </a:ext>
            </a:extLst>
          </p:cNvPr>
          <p:cNvSpPr/>
          <p:nvPr/>
        </p:nvSpPr>
        <p:spPr>
          <a:xfrm>
            <a:off x="3478651" y="5301657"/>
            <a:ext cx="2490596" cy="1121141"/>
          </a:xfrm>
          <a:prstGeom prst="rect">
            <a:avLst/>
          </a:prstGeom>
        </p:spPr>
        <p:txBody>
          <a:bodyPr wrap="square">
            <a:spAutoFit/>
          </a:bodyPr>
          <a:lstStyle/>
          <a:p>
            <a:pPr>
              <a:lnSpc>
                <a:spcPts val="1620"/>
              </a:lnSpc>
            </a:pPr>
            <a:r>
              <a:rPr lang="en-US" sz="1600" dirty="0">
                <a:solidFill>
                  <a:srgbClr val="0A091B"/>
                </a:solidFill>
                <a:latin typeface="Calibri" panose="020F0502020204030204" pitchFamily="34" charset="0"/>
              </a:rPr>
              <a:t>Mid content non-skippable advertisements are loaded and served to the user. This can range from a single ad to several.</a:t>
            </a:r>
            <a:endParaRPr lang="en-US" sz="1600" dirty="0"/>
          </a:p>
        </p:txBody>
      </p:sp>
      <p:sp>
        <p:nvSpPr>
          <p:cNvPr id="25" name="Rectangle 24">
            <a:extLst>
              <a:ext uri="{FF2B5EF4-FFF2-40B4-BE49-F238E27FC236}">
                <a16:creationId xmlns:a16="http://schemas.microsoft.com/office/drawing/2014/main" id="{F59AC8CA-4FD9-C44F-8AC6-082FC9A45E1B}"/>
              </a:ext>
            </a:extLst>
          </p:cNvPr>
          <p:cNvSpPr/>
          <p:nvPr/>
        </p:nvSpPr>
        <p:spPr>
          <a:xfrm>
            <a:off x="6263761" y="5301657"/>
            <a:ext cx="2351328" cy="915956"/>
          </a:xfrm>
          <a:prstGeom prst="rect">
            <a:avLst/>
          </a:prstGeom>
        </p:spPr>
        <p:txBody>
          <a:bodyPr wrap="square">
            <a:spAutoFit/>
          </a:bodyPr>
          <a:lstStyle/>
          <a:p>
            <a:pPr>
              <a:lnSpc>
                <a:spcPts val="1620"/>
              </a:lnSpc>
            </a:pPr>
            <a:r>
              <a:rPr lang="en-US" sz="1600" dirty="0">
                <a:solidFill>
                  <a:srgbClr val="0A091B"/>
                </a:solidFill>
                <a:latin typeface="Calibri" panose="020F0502020204030204" pitchFamily="34" charset="0"/>
              </a:rPr>
              <a:t>Once the advertisements have completed, the originally desired content resumes. </a:t>
            </a:r>
            <a:endParaRPr lang="en-US" sz="1600" dirty="0"/>
          </a:p>
        </p:txBody>
      </p:sp>
    </p:spTree>
    <p:extLst>
      <p:ext uri="{BB962C8B-B14F-4D97-AF65-F5344CB8AC3E}">
        <p14:creationId xmlns:p14="http://schemas.microsoft.com/office/powerpoint/2010/main" val="23339762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5A47EA8-77A0-3042-9B57-FC9C70D74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34"/>
            <a:ext cx="12192000" cy="6858000"/>
          </a:xfrm>
          <a:prstGeom prst="rect">
            <a:avLst/>
          </a:prstGeom>
        </p:spPr>
      </p:pic>
      <p:sp>
        <p:nvSpPr>
          <p:cNvPr id="32"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AFC3B9B1-452B-4B10-8A97-8C8B317F4C5A}"/>
              </a:ext>
            </a:extLst>
          </p:cNvPr>
          <p:cNvPicPr>
            <a:picLocks noChangeAspect="1"/>
          </p:cNvPicPr>
          <p:nvPr/>
        </p:nvPicPr>
        <p:blipFill rotWithShape="1">
          <a:blip r:embed="rId3">
            <a:extLst>
              <a:ext uri="{28A0092B-C50C-407E-A947-70E740481C1C}">
                <a14:useLocalDpi xmlns:a14="http://schemas.microsoft.com/office/drawing/2010/main" val="0"/>
              </a:ext>
            </a:extLst>
          </a:blip>
          <a:srcRect r="31812"/>
          <a:stretch/>
        </p:blipFill>
        <p:spPr>
          <a:xfrm>
            <a:off x="8564192" y="2903"/>
            <a:ext cx="3627808" cy="6855097"/>
          </a:xfrm>
          <a:prstGeom prst="rect">
            <a:avLst/>
          </a:prstGeom>
        </p:spPr>
      </p:pic>
      <p:pic>
        <p:nvPicPr>
          <p:cNvPr id="9" name="Picture 8" descr="Screen Shot 2014-11-25 at 3.55.28 PM.png">
            <a:extLst>
              <a:ext uri="{FF2B5EF4-FFF2-40B4-BE49-F238E27FC236}">
                <a16:creationId xmlns:a16="http://schemas.microsoft.com/office/drawing/2014/main" id="{D5B3A616-324C-44E5-9156-133647DEC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07" y="3872129"/>
            <a:ext cx="2006600" cy="1384300"/>
          </a:xfrm>
          <a:prstGeom prst="rect">
            <a:avLst/>
          </a:prstGeom>
        </p:spPr>
      </p:pic>
      <p:pic>
        <p:nvPicPr>
          <p:cNvPr id="10" name="Picture 9" descr="Screen Shot 2014-11-25 at 3.55.18 PM.png">
            <a:extLst>
              <a:ext uri="{FF2B5EF4-FFF2-40B4-BE49-F238E27FC236}">
                <a16:creationId xmlns:a16="http://schemas.microsoft.com/office/drawing/2014/main" id="{DA36485E-BABB-4D51-9206-5230110BC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298" y="3872129"/>
            <a:ext cx="2121944" cy="1537457"/>
          </a:xfrm>
          <a:prstGeom prst="rect">
            <a:avLst/>
          </a:prstGeom>
        </p:spPr>
      </p:pic>
      <p:sp>
        <p:nvSpPr>
          <p:cNvPr id="3" name="TextBox 2">
            <a:extLst>
              <a:ext uri="{FF2B5EF4-FFF2-40B4-BE49-F238E27FC236}">
                <a16:creationId xmlns:a16="http://schemas.microsoft.com/office/drawing/2014/main" id="{4CEB4312-33A1-4022-9899-F51E0748EC2A}"/>
              </a:ext>
            </a:extLst>
          </p:cNvPr>
          <p:cNvSpPr txBox="1"/>
          <p:nvPr/>
        </p:nvSpPr>
        <p:spPr>
          <a:xfrm>
            <a:off x="91233" y="5865821"/>
            <a:ext cx="3627808" cy="707886"/>
          </a:xfrm>
          <a:prstGeom prst="rect">
            <a:avLst/>
          </a:prstGeom>
          <a:noFill/>
        </p:spPr>
        <p:txBody>
          <a:bodyPr wrap="square" rtlCol="0">
            <a:spAutoFit/>
          </a:bodyPr>
          <a:lstStyle/>
          <a:p>
            <a:pPr algn="ctr"/>
            <a:r>
              <a:rPr lang="en-US" sz="2000"/>
              <a:t>Create and run in-stream , in-app, or in-banner video ads</a:t>
            </a:r>
          </a:p>
        </p:txBody>
      </p:sp>
      <p:sp>
        <p:nvSpPr>
          <p:cNvPr id="5" name="TextBox 4">
            <a:extLst>
              <a:ext uri="{FF2B5EF4-FFF2-40B4-BE49-F238E27FC236}">
                <a16:creationId xmlns:a16="http://schemas.microsoft.com/office/drawing/2014/main" id="{0D496FF3-E137-43A2-8B96-9A0964D56D1E}"/>
              </a:ext>
            </a:extLst>
          </p:cNvPr>
          <p:cNvSpPr txBox="1"/>
          <p:nvPr/>
        </p:nvSpPr>
        <p:spPr>
          <a:xfrm>
            <a:off x="4936533" y="5921136"/>
            <a:ext cx="3980330" cy="707886"/>
          </a:xfrm>
          <a:prstGeom prst="rect">
            <a:avLst/>
          </a:prstGeom>
          <a:noFill/>
        </p:spPr>
        <p:txBody>
          <a:bodyPr wrap="square" rtlCol="0">
            <a:spAutoFit/>
          </a:bodyPr>
          <a:lstStyle/>
          <a:p>
            <a:pPr algn="ctr"/>
            <a:r>
              <a:rPr lang="en-US" sz="2000"/>
              <a:t>Create and deploy on any device – desktop, tablet, or phone </a:t>
            </a:r>
          </a:p>
        </p:txBody>
      </p:sp>
      <p:sp>
        <p:nvSpPr>
          <p:cNvPr id="6" name="TextBox 5">
            <a:extLst>
              <a:ext uri="{FF2B5EF4-FFF2-40B4-BE49-F238E27FC236}">
                <a16:creationId xmlns:a16="http://schemas.microsoft.com/office/drawing/2014/main" id="{4E1535DB-594C-46B3-8CF2-D015EB200E0F}"/>
              </a:ext>
            </a:extLst>
          </p:cNvPr>
          <p:cNvSpPr txBox="1"/>
          <p:nvPr/>
        </p:nvSpPr>
        <p:spPr>
          <a:xfrm>
            <a:off x="-498996" y="5372730"/>
            <a:ext cx="9927008" cy="584775"/>
          </a:xfrm>
          <a:prstGeom prst="rect">
            <a:avLst/>
          </a:prstGeom>
          <a:noFill/>
        </p:spPr>
        <p:txBody>
          <a:bodyPr wrap="square" rtlCol="0">
            <a:spAutoFit/>
          </a:bodyPr>
          <a:lstStyle/>
          <a:p>
            <a:pPr algn="ctr"/>
            <a:r>
              <a:rPr lang="en-US" sz="3200" b="1">
                <a:solidFill>
                  <a:srgbClr val="FF0000"/>
                </a:solidFill>
              </a:rPr>
              <a:t>Multi-Format</a:t>
            </a:r>
            <a:r>
              <a:rPr lang="en-US" sz="2800">
                <a:solidFill>
                  <a:schemeClr val="tx2">
                    <a:lumMod val="60000"/>
                    <a:lumOff val="40000"/>
                  </a:schemeClr>
                </a:solidFill>
                <a:latin typeface="BentonSans Medium" panose="02000503000000020004" pitchFamily="2" charset="77"/>
              </a:rPr>
              <a:t>                                   </a:t>
            </a:r>
            <a:r>
              <a:rPr lang="en-US" sz="3200" b="1">
                <a:solidFill>
                  <a:srgbClr val="FF0000"/>
                </a:solidFill>
              </a:rPr>
              <a:t>Multi-Screen</a:t>
            </a:r>
          </a:p>
        </p:txBody>
      </p:sp>
      <p:sp>
        <p:nvSpPr>
          <p:cNvPr id="11" name="TextBox 10">
            <a:extLst>
              <a:ext uri="{FF2B5EF4-FFF2-40B4-BE49-F238E27FC236}">
                <a16:creationId xmlns:a16="http://schemas.microsoft.com/office/drawing/2014/main" id="{BDFCC445-EA52-4C0B-8F62-D313C35284BE}"/>
              </a:ext>
            </a:extLst>
          </p:cNvPr>
          <p:cNvSpPr txBox="1"/>
          <p:nvPr/>
        </p:nvSpPr>
        <p:spPr>
          <a:xfrm>
            <a:off x="364824" y="843370"/>
            <a:ext cx="8721026" cy="461665"/>
          </a:xfrm>
          <a:prstGeom prst="rect">
            <a:avLst/>
          </a:prstGeom>
          <a:noFill/>
        </p:spPr>
        <p:txBody>
          <a:bodyPr wrap="square" rtlCol="0">
            <a:spAutoFit/>
          </a:bodyPr>
          <a:lstStyle/>
          <a:p>
            <a:r>
              <a:rPr lang="en-US" sz="2400"/>
              <a:t>Maximize the impact of your video content</a:t>
            </a:r>
          </a:p>
        </p:txBody>
      </p:sp>
      <p:sp>
        <p:nvSpPr>
          <p:cNvPr id="12" name="TextBox 11">
            <a:extLst>
              <a:ext uri="{FF2B5EF4-FFF2-40B4-BE49-F238E27FC236}">
                <a16:creationId xmlns:a16="http://schemas.microsoft.com/office/drawing/2014/main" id="{DDF22D08-5E9E-4912-9C32-D52AE2A23891}"/>
              </a:ext>
            </a:extLst>
          </p:cNvPr>
          <p:cNvSpPr txBox="1"/>
          <p:nvPr/>
        </p:nvSpPr>
        <p:spPr>
          <a:xfrm>
            <a:off x="491146" y="2082052"/>
            <a:ext cx="8073046" cy="1938992"/>
          </a:xfrm>
          <a:prstGeom prst="rect">
            <a:avLst/>
          </a:prstGeom>
          <a:noFill/>
        </p:spPr>
        <p:txBody>
          <a:bodyPr wrap="square" rtlCol="0" anchor="t">
            <a:spAutoFit/>
          </a:bodyPr>
          <a:lstStyle/>
          <a:p>
            <a:pPr algn="ctr"/>
            <a:r>
              <a:rPr lang="en-US" sz="3000"/>
              <a:t>Think beyond pre and post-roll with our </a:t>
            </a:r>
            <a:r>
              <a:rPr lang="en-US" sz="3000">
                <a:solidFill>
                  <a:srgbClr val="FF0000"/>
                </a:solidFill>
              </a:rPr>
              <a:t>Responsive Rich Media Video Solutions </a:t>
            </a:r>
            <a:r>
              <a:rPr lang="en-US" sz="3000"/>
              <a:t>that delivers your video content to your target audience</a:t>
            </a:r>
          </a:p>
        </p:txBody>
      </p:sp>
      <p:pic>
        <p:nvPicPr>
          <p:cNvPr id="16" name="Picture 15">
            <a:extLst>
              <a:ext uri="{FF2B5EF4-FFF2-40B4-BE49-F238E27FC236}">
                <a16:creationId xmlns:a16="http://schemas.microsoft.com/office/drawing/2014/main" id="{DAFAFAA2-A7F3-1549-B7E6-B5E2453C4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cxnSp>
        <p:nvCxnSpPr>
          <p:cNvPr id="17" name="Straight Connector 16">
            <a:extLst>
              <a:ext uri="{FF2B5EF4-FFF2-40B4-BE49-F238E27FC236}">
                <a16:creationId xmlns:a16="http://schemas.microsoft.com/office/drawing/2014/main" id="{C9871A4F-40CE-D44D-9B94-CB265F853EEF}"/>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FBCB9D7-FBB3-7E42-BA24-CAEC62F45E10}"/>
              </a:ext>
            </a:extLst>
          </p:cNvPr>
          <p:cNvSpPr txBox="1"/>
          <p:nvPr/>
        </p:nvSpPr>
        <p:spPr>
          <a:xfrm>
            <a:off x="364824" y="281798"/>
            <a:ext cx="82950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VIDEO WITH VERSATILITY </a:t>
            </a:r>
          </a:p>
        </p:txBody>
      </p:sp>
    </p:spTree>
    <p:extLst>
      <p:ext uri="{BB962C8B-B14F-4D97-AF65-F5344CB8AC3E}">
        <p14:creationId xmlns:p14="http://schemas.microsoft.com/office/powerpoint/2010/main" val="418283665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2D0481-6032-460B-AEF9-FF438B0BA70F}"/>
              </a:ext>
            </a:extLst>
          </p:cNvPr>
          <p:cNvSpPr txBox="1"/>
          <p:nvPr/>
        </p:nvSpPr>
        <p:spPr>
          <a:xfrm>
            <a:off x="5550884" y="1746444"/>
            <a:ext cx="6368701" cy="424731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b="1">
                <a:solidFill>
                  <a:schemeClr val="tx1">
                    <a:lumMod val="75000"/>
                    <a:lumOff val="25000"/>
                  </a:schemeClr>
                </a:solidFill>
                <a:ea typeface="Tahoma"/>
                <a:cs typeface="Tahoma"/>
              </a:rPr>
              <a:t>1.9 billion </a:t>
            </a:r>
            <a:r>
              <a:rPr lang="en-US" sz="2800">
                <a:solidFill>
                  <a:schemeClr val="tx1">
                    <a:lumMod val="75000"/>
                    <a:lumOff val="25000"/>
                  </a:schemeClr>
                </a:solidFill>
                <a:ea typeface="Tahoma"/>
                <a:cs typeface="Tahoma"/>
              </a:rPr>
              <a:t>active users</a:t>
            </a:r>
            <a:endParaRPr lang="en-US" sz="2800">
              <a:solidFill>
                <a:schemeClr val="tx1">
                  <a:lumMod val="75000"/>
                  <a:lumOff val="25000"/>
                </a:schemeClr>
              </a:solidFill>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r>
              <a:rPr lang="en-US" sz="2800">
                <a:solidFill>
                  <a:schemeClr val="tx1">
                    <a:lumMod val="75000"/>
                    <a:lumOff val="25000"/>
                  </a:schemeClr>
                </a:solidFill>
                <a:ea typeface="Tahoma"/>
                <a:cs typeface="Tahoma"/>
              </a:rPr>
              <a:t>Average viewing session </a:t>
            </a:r>
            <a:r>
              <a:rPr lang="en-US" sz="2800" b="1">
                <a:solidFill>
                  <a:schemeClr val="tx1">
                    <a:lumMod val="75000"/>
                    <a:lumOff val="25000"/>
                  </a:schemeClr>
                </a:solidFill>
                <a:ea typeface="Tahoma"/>
                <a:cs typeface="Tahoma"/>
              </a:rPr>
              <a:t>+50% </a:t>
            </a:r>
            <a:r>
              <a:rPr lang="en-US" sz="2800">
                <a:solidFill>
                  <a:schemeClr val="tx1">
                    <a:lumMod val="75000"/>
                    <a:lumOff val="25000"/>
                  </a:schemeClr>
                </a:solidFill>
                <a:ea typeface="Tahoma"/>
                <a:cs typeface="Tahoma"/>
              </a:rPr>
              <a:t>year-over-year</a:t>
            </a:r>
            <a:endParaRPr lang="en-US" sz="2800">
              <a:solidFill>
                <a:schemeClr val="tx1">
                  <a:lumMod val="75000"/>
                  <a:lumOff val="25000"/>
                </a:schemeClr>
              </a:solidFill>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r>
              <a:rPr lang="en-US" sz="2800" b="1">
                <a:solidFill>
                  <a:schemeClr val="tx1">
                    <a:lumMod val="75000"/>
                    <a:lumOff val="25000"/>
                  </a:schemeClr>
                </a:solidFill>
                <a:ea typeface="Tahoma"/>
                <a:cs typeface="Tahoma"/>
              </a:rPr>
              <a:t>5 billion </a:t>
            </a:r>
            <a:r>
              <a:rPr lang="en-US" sz="2800">
                <a:solidFill>
                  <a:schemeClr val="tx1">
                    <a:lumMod val="75000"/>
                    <a:lumOff val="25000"/>
                  </a:schemeClr>
                </a:solidFill>
                <a:ea typeface="Tahoma"/>
                <a:cs typeface="Tahoma"/>
              </a:rPr>
              <a:t>videos watched per day</a:t>
            </a:r>
            <a:endParaRPr lang="en-US" sz="2800">
              <a:solidFill>
                <a:schemeClr val="tx1">
                  <a:lumMod val="75000"/>
                  <a:lumOff val="25000"/>
                </a:schemeClr>
              </a:solidFill>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r>
              <a:rPr lang="en-US" sz="2800" b="1">
                <a:solidFill>
                  <a:schemeClr val="tx1">
                    <a:lumMod val="75000"/>
                    <a:lumOff val="25000"/>
                  </a:schemeClr>
                </a:solidFill>
                <a:ea typeface="Tahoma"/>
                <a:cs typeface="Tahoma"/>
              </a:rPr>
              <a:t>1 billion </a:t>
            </a:r>
            <a:r>
              <a:rPr lang="en-US" sz="2800">
                <a:solidFill>
                  <a:schemeClr val="tx1">
                    <a:lumMod val="75000"/>
                    <a:lumOff val="25000"/>
                  </a:schemeClr>
                </a:solidFill>
                <a:ea typeface="Tahoma"/>
                <a:cs typeface="Tahoma"/>
              </a:rPr>
              <a:t>hours of video watched per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34FA0DE-BA8A-4CFE-9A81-22C752B2CEFE}"/>
              </a:ext>
            </a:extLst>
          </p:cNvPr>
          <p:cNvSpPr txBox="1"/>
          <p:nvPr/>
        </p:nvSpPr>
        <p:spPr>
          <a:xfrm>
            <a:off x="475719" y="402027"/>
            <a:ext cx="10517531" cy="809517"/>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YOUTUBE REACH ACROSS THE US</a:t>
            </a:r>
          </a:p>
        </p:txBody>
      </p:sp>
      <p:cxnSp>
        <p:nvCxnSpPr>
          <p:cNvPr id="8" name="Straight Connector 7">
            <a:extLst>
              <a:ext uri="{FF2B5EF4-FFF2-40B4-BE49-F238E27FC236}">
                <a16:creationId xmlns:a16="http://schemas.microsoft.com/office/drawing/2014/main" id="{5DA8AA6B-52B1-F441-9257-E4335D607DD4}"/>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DCFCC6-D4B3-A244-8187-74D4060FDC7A}"/>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B5A02B4-6D8B-464A-8546-FB78C4AF8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pic>
        <p:nvPicPr>
          <p:cNvPr id="13" name="Picture 12">
            <a:extLst>
              <a:ext uri="{FF2B5EF4-FFF2-40B4-BE49-F238E27FC236}">
                <a16:creationId xmlns:a16="http://schemas.microsoft.com/office/drawing/2014/main" id="{2054F884-DAC6-9141-ADBF-629E99A6ED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29" y="1686601"/>
            <a:ext cx="5463965" cy="4101888"/>
          </a:xfrm>
          <a:prstGeom prst="rect">
            <a:avLst/>
          </a:prstGeom>
        </p:spPr>
      </p:pic>
      <p:pic>
        <p:nvPicPr>
          <p:cNvPr id="14" name="Picture 13">
            <a:extLst>
              <a:ext uri="{FF2B5EF4-FFF2-40B4-BE49-F238E27FC236}">
                <a16:creationId xmlns:a16="http://schemas.microsoft.com/office/drawing/2014/main" id="{856AFCEF-1437-B74D-B3C1-B8B5114BD4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89277">
            <a:off x="3273301" y="3732475"/>
            <a:ext cx="1586876" cy="1835856"/>
          </a:xfrm>
          <a:prstGeom prst="rect">
            <a:avLst/>
          </a:prstGeom>
        </p:spPr>
      </p:pic>
      <p:pic>
        <p:nvPicPr>
          <p:cNvPr id="15" name="Picture 14">
            <a:extLst>
              <a:ext uri="{FF2B5EF4-FFF2-40B4-BE49-F238E27FC236}">
                <a16:creationId xmlns:a16="http://schemas.microsoft.com/office/drawing/2014/main" id="{96CFCF17-3585-904B-8966-EC5DCA603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20743">
            <a:off x="3508522" y="4525260"/>
            <a:ext cx="1116436" cy="250284"/>
          </a:xfrm>
          <a:prstGeom prst="rect">
            <a:avLst/>
          </a:prstGeom>
        </p:spPr>
      </p:pic>
      <p:pic>
        <p:nvPicPr>
          <p:cNvPr id="16" name="Picture 15">
            <a:extLst>
              <a:ext uri="{FF2B5EF4-FFF2-40B4-BE49-F238E27FC236}">
                <a16:creationId xmlns:a16="http://schemas.microsoft.com/office/drawing/2014/main" id="{45623832-A629-E34F-9104-7432CDA18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617" y="2944078"/>
            <a:ext cx="2540281" cy="569483"/>
          </a:xfrm>
          <a:prstGeom prst="rect">
            <a:avLst/>
          </a:prstGeom>
        </p:spPr>
      </p:pic>
      <p:sp>
        <p:nvSpPr>
          <p:cNvPr id="17" name="Rectangle 16">
            <a:extLst>
              <a:ext uri="{FF2B5EF4-FFF2-40B4-BE49-F238E27FC236}">
                <a16:creationId xmlns:a16="http://schemas.microsoft.com/office/drawing/2014/main" id="{C32108BD-3DCE-7644-B57C-BC8A00F60DE8}"/>
              </a:ext>
            </a:extLst>
          </p:cNvPr>
          <p:cNvSpPr/>
          <p:nvPr/>
        </p:nvSpPr>
        <p:spPr>
          <a:xfrm>
            <a:off x="1341119" y="1366810"/>
            <a:ext cx="7887418" cy="363172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95815FB-F7B8-2D4A-9C62-43D68A591870}"/>
              </a:ext>
            </a:extLst>
          </p:cNvPr>
          <p:cNvSpPr txBox="1"/>
          <p:nvPr/>
        </p:nvSpPr>
        <p:spPr>
          <a:xfrm>
            <a:off x="2626035" y="2102036"/>
            <a:ext cx="521610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ea typeface="+mn-lt"/>
                <a:cs typeface="+mn-lt"/>
              </a:rPr>
              <a:t>Pause here to think whether your audience needs this information</a:t>
            </a:r>
            <a:endParaRPr lang="en-US" sz="4000" b="1">
              <a:cs typeface="Calibri"/>
            </a:endParaRPr>
          </a:p>
        </p:txBody>
      </p:sp>
      <p:cxnSp>
        <p:nvCxnSpPr>
          <p:cNvPr id="20" name="Straight Connector 19">
            <a:extLst>
              <a:ext uri="{FF2B5EF4-FFF2-40B4-BE49-F238E27FC236}">
                <a16:creationId xmlns:a16="http://schemas.microsoft.com/office/drawing/2014/main" id="{88C0368D-7EC3-C149-BD0B-2AF7CE03BC98}"/>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9701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2F0807-EB47-ED43-8564-4A7B70A19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sp>
        <p:nvSpPr>
          <p:cNvPr id="2" name="TextBox 1">
            <a:extLst>
              <a:ext uri="{FF2B5EF4-FFF2-40B4-BE49-F238E27FC236}">
                <a16:creationId xmlns:a16="http://schemas.microsoft.com/office/drawing/2014/main" id="{E044839F-E53F-44EB-972C-92637B576A2F}"/>
              </a:ext>
            </a:extLst>
          </p:cNvPr>
          <p:cNvSpPr txBox="1"/>
          <p:nvPr/>
        </p:nvSpPr>
        <p:spPr>
          <a:xfrm>
            <a:off x="1059085" y="1411386"/>
            <a:ext cx="9818023" cy="1631216"/>
          </a:xfrm>
          <a:prstGeom prst="rect">
            <a:avLst/>
          </a:prstGeom>
          <a:noFill/>
        </p:spPr>
        <p:txBody>
          <a:bodyPr wrap="square" rtlCol="0" anchor="t">
            <a:spAutoFit/>
          </a:bodyPr>
          <a:lstStyle/>
          <a:p>
            <a:pPr algn="ctr"/>
            <a:r>
              <a:rPr lang="en-US" sz="2500">
                <a:solidFill>
                  <a:schemeClr val="tx1">
                    <a:lumMod val="95000"/>
                    <a:lumOff val="5000"/>
                  </a:schemeClr>
                </a:solidFill>
                <a:ea typeface="Tahoma"/>
                <a:cs typeface="Tahoma"/>
              </a:rPr>
              <a:t>Reach the </a:t>
            </a:r>
            <a:r>
              <a:rPr lang="en-US" sz="2500">
                <a:solidFill>
                  <a:srgbClr val="FF0000"/>
                </a:solidFill>
                <a:ea typeface="Tahoma"/>
                <a:cs typeface="Tahoma"/>
              </a:rPr>
              <a:t>right</a:t>
            </a:r>
            <a:r>
              <a:rPr lang="en-US" sz="2500">
                <a:solidFill>
                  <a:schemeClr val="tx1">
                    <a:lumMod val="95000"/>
                    <a:lumOff val="5000"/>
                  </a:schemeClr>
                </a:solidFill>
                <a:ea typeface="Tahoma"/>
                <a:cs typeface="Tahoma"/>
              </a:rPr>
              <a:t> customer for your business by targeting </a:t>
            </a:r>
            <a:r>
              <a:rPr lang="en-US" sz="2500">
                <a:solidFill>
                  <a:srgbClr val="FF0000"/>
                </a:solidFill>
                <a:ea typeface="Tahoma"/>
                <a:cs typeface="Tahoma"/>
              </a:rPr>
              <a:t>keywords</a:t>
            </a:r>
            <a:r>
              <a:rPr lang="en-US" sz="2500">
                <a:solidFill>
                  <a:schemeClr val="tx1">
                    <a:lumMod val="95000"/>
                    <a:lumOff val="5000"/>
                  </a:schemeClr>
                </a:solidFill>
                <a:ea typeface="Tahoma"/>
                <a:cs typeface="Tahoma"/>
              </a:rPr>
              <a:t>, </a:t>
            </a:r>
            <a:r>
              <a:rPr lang="en-US" sz="2500">
                <a:solidFill>
                  <a:srgbClr val="FF0000"/>
                </a:solidFill>
                <a:ea typeface="Tahoma"/>
                <a:cs typeface="Tahoma"/>
              </a:rPr>
              <a:t>demographics</a:t>
            </a:r>
            <a:r>
              <a:rPr lang="en-US" sz="2500">
                <a:solidFill>
                  <a:schemeClr val="tx1">
                    <a:lumMod val="95000"/>
                    <a:lumOff val="5000"/>
                  </a:schemeClr>
                </a:solidFill>
                <a:ea typeface="Tahoma"/>
                <a:cs typeface="Tahoma"/>
              </a:rPr>
              <a:t>, </a:t>
            </a:r>
            <a:r>
              <a:rPr lang="en-US" sz="2500">
                <a:solidFill>
                  <a:srgbClr val="FF0000"/>
                </a:solidFill>
                <a:ea typeface="Tahoma"/>
                <a:cs typeface="Tahoma"/>
              </a:rPr>
              <a:t>content</a:t>
            </a:r>
            <a:r>
              <a:rPr lang="en-US" sz="2500">
                <a:solidFill>
                  <a:schemeClr val="tx1">
                    <a:lumMod val="95000"/>
                    <a:lumOff val="5000"/>
                  </a:schemeClr>
                </a:solidFill>
                <a:ea typeface="Tahoma"/>
                <a:cs typeface="Tahoma"/>
              </a:rPr>
              <a:t>, and more. Plus, your ad is skippable after 5 seconds and you pay only when a user engages with your ad or watches to completion.</a:t>
            </a:r>
          </a:p>
        </p:txBody>
      </p:sp>
      <p:pic>
        <p:nvPicPr>
          <p:cNvPr id="10" name="Snagit_PPTEB68">
            <a:extLst>
              <a:ext uri="{FF2B5EF4-FFF2-40B4-BE49-F238E27FC236}">
                <a16:creationId xmlns:a16="http://schemas.microsoft.com/office/drawing/2014/main" id="{92992E28-059C-48AB-B87E-1918CAA5FF2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0" y="3256905"/>
            <a:ext cx="5974767" cy="2900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39B7145-42D7-46D4-AF52-6DD3006B36C7}"/>
              </a:ext>
            </a:extLst>
          </p:cNvPr>
          <p:cNvSpPr/>
          <p:nvPr/>
        </p:nvSpPr>
        <p:spPr>
          <a:xfrm>
            <a:off x="6295562" y="5279969"/>
            <a:ext cx="817780" cy="314083"/>
          </a:xfrm>
          <a:prstGeom prst="rect">
            <a:avLst/>
          </a:prstGeom>
          <a:noFill/>
          <a:ln w="38100" cap="flat" cmpd="sng" algn="ctr">
            <a:solidFill>
              <a:srgbClr val="EE453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US">
              <a:solidFill>
                <a:srgbClr val="EF3E32"/>
              </a:solidFill>
              <a:latin typeface="Times New Roman"/>
            </a:endParaRPr>
          </a:p>
        </p:txBody>
      </p:sp>
      <p:sp>
        <p:nvSpPr>
          <p:cNvPr id="12" name="Rectangle 11">
            <a:extLst>
              <a:ext uri="{FF2B5EF4-FFF2-40B4-BE49-F238E27FC236}">
                <a16:creationId xmlns:a16="http://schemas.microsoft.com/office/drawing/2014/main" id="{3F2DAC8E-0DE7-4E13-BC99-A3322645975D}"/>
              </a:ext>
            </a:extLst>
          </p:cNvPr>
          <p:cNvSpPr/>
          <p:nvPr/>
        </p:nvSpPr>
        <p:spPr>
          <a:xfrm>
            <a:off x="8477080" y="4858125"/>
            <a:ext cx="1228733" cy="420064"/>
          </a:xfrm>
          <a:prstGeom prst="rect">
            <a:avLst/>
          </a:prstGeom>
          <a:noFill/>
          <a:ln w="38100" cap="flat" cmpd="sng" algn="ctr">
            <a:solidFill>
              <a:srgbClr val="EE453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US">
              <a:solidFill>
                <a:srgbClr val="EF3E32"/>
              </a:solidFill>
              <a:latin typeface="Times New Roman"/>
            </a:endParaRPr>
          </a:p>
        </p:txBody>
      </p:sp>
      <p:pic>
        <p:nvPicPr>
          <p:cNvPr id="13" name="Picture 12">
            <a:extLst>
              <a:ext uri="{FF2B5EF4-FFF2-40B4-BE49-F238E27FC236}">
                <a16:creationId xmlns:a16="http://schemas.microsoft.com/office/drawing/2014/main" id="{668E7A15-314F-4F55-AA48-B11E4011F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
        <p:nvSpPr>
          <p:cNvPr id="14" name="TextBox 13">
            <a:extLst>
              <a:ext uri="{FF2B5EF4-FFF2-40B4-BE49-F238E27FC236}">
                <a16:creationId xmlns:a16="http://schemas.microsoft.com/office/drawing/2014/main" id="{1DE924F4-F15F-C447-B5C6-B809E96EF09E}"/>
              </a:ext>
            </a:extLst>
          </p:cNvPr>
          <p:cNvSpPr txBox="1"/>
          <p:nvPr/>
        </p:nvSpPr>
        <p:spPr>
          <a:xfrm>
            <a:off x="475719" y="402027"/>
            <a:ext cx="11241360" cy="787588"/>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rPr>
              <a:t>TRUEVIEW: SKIP OPTION AND COMPANION ADS</a:t>
            </a:r>
          </a:p>
        </p:txBody>
      </p:sp>
      <p:pic>
        <p:nvPicPr>
          <p:cNvPr id="3" name="Picture 2">
            <a:extLst>
              <a:ext uri="{FF2B5EF4-FFF2-40B4-BE49-F238E27FC236}">
                <a16:creationId xmlns:a16="http://schemas.microsoft.com/office/drawing/2014/main" id="{105C0FBE-5681-42B1-8221-4D6CA5623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711" y="3415878"/>
            <a:ext cx="5681780" cy="3442122"/>
          </a:xfrm>
          <a:prstGeom prst="rect">
            <a:avLst/>
          </a:prstGeom>
        </p:spPr>
      </p:pic>
      <p:cxnSp>
        <p:nvCxnSpPr>
          <p:cNvPr id="18" name="Straight Connector 17">
            <a:extLst>
              <a:ext uri="{FF2B5EF4-FFF2-40B4-BE49-F238E27FC236}">
                <a16:creationId xmlns:a16="http://schemas.microsoft.com/office/drawing/2014/main" id="{E0A6256C-0402-CB43-AACD-CAC3CE245A77}"/>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75903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95723E-8AE3-0F45-90A6-B84391D87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3"/>
            <a:ext cx="12192000" cy="6858000"/>
          </a:xfrm>
          <a:prstGeom prst="rect">
            <a:avLst/>
          </a:prstGeom>
        </p:spPr>
      </p:pic>
      <p:sp>
        <p:nvSpPr>
          <p:cNvPr id="32"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5441181D-0B84-48B4-9345-0A93CCF9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658" y="2903"/>
            <a:ext cx="4547562" cy="6855097"/>
          </a:xfrm>
          <a:prstGeom prst="rect">
            <a:avLst/>
          </a:prstGeom>
        </p:spPr>
      </p:pic>
      <p:pic>
        <p:nvPicPr>
          <p:cNvPr id="8" name="Picture 7">
            <a:extLst>
              <a:ext uri="{FF2B5EF4-FFF2-40B4-BE49-F238E27FC236}">
                <a16:creationId xmlns:a16="http://schemas.microsoft.com/office/drawing/2014/main" id="{341D0764-D0D5-405E-82D6-0F5D61BFD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2696" y="6157705"/>
            <a:ext cx="877084" cy="526250"/>
          </a:xfrm>
          <a:prstGeom prst="rect">
            <a:avLst/>
          </a:prstGeom>
        </p:spPr>
      </p:pic>
      <p:pic>
        <p:nvPicPr>
          <p:cNvPr id="9" name="Picture 8">
            <a:extLst>
              <a:ext uri="{FF2B5EF4-FFF2-40B4-BE49-F238E27FC236}">
                <a16:creationId xmlns:a16="http://schemas.microsoft.com/office/drawing/2014/main" id="{922FF28A-0995-4089-A244-164E204D185C}"/>
              </a:ext>
            </a:extLst>
          </p:cNvPr>
          <p:cNvPicPr>
            <a:picLocks noChangeAspect="1"/>
          </p:cNvPicPr>
          <p:nvPr/>
        </p:nvPicPr>
        <p:blipFill rotWithShape="1">
          <a:blip r:embed="rId6">
            <a:extLst>
              <a:ext uri="{28A0092B-C50C-407E-A947-70E740481C1C}">
                <a14:useLocalDpi xmlns:a14="http://schemas.microsoft.com/office/drawing/2010/main" val="0"/>
              </a:ext>
            </a:extLst>
          </a:blip>
          <a:srcRect l="13080" t="5133" r="13987" b="3709"/>
          <a:stretch/>
        </p:blipFill>
        <p:spPr>
          <a:xfrm>
            <a:off x="6357978" y="1988721"/>
            <a:ext cx="5465639" cy="3997842"/>
          </a:xfrm>
          <a:prstGeom prst="rect">
            <a:avLst/>
          </a:prstGeom>
        </p:spPr>
      </p:pic>
      <p:sp>
        <p:nvSpPr>
          <p:cNvPr id="2" name="TextBox 1">
            <a:extLst>
              <a:ext uri="{FF2B5EF4-FFF2-40B4-BE49-F238E27FC236}">
                <a16:creationId xmlns:a16="http://schemas.microsoft.com/office/drawing/2014/main" id="{FFDFB58D-566D-44DF-BFD5-3BDB64208ADB}"/>
              </a:ext>
            </a:extLst>
          </p:cNvPr>
          <p:cNvSpPr txBox="1"/>
          <p:nvPr/>
        </p:nvSpPr>
        <p:spPr>
          <a:xfrm>
            <a:off x="530929" y="1437404"/>
            <a:ext cx="8572589" cy="707886"/>
          </a:xfrm>
          <a:prstGeom prst="rect">
            <a:avLst/>
          </a:prstGeom>
          <a:noFill/>
        </p:spPr>
        <p:txBody>
          <a:bodyPr wrap="square" rtlCol="0">
            <a:spAutoFit/>
          </a:bodyPr>
          <a:lstStyle/>
          <a:p>
            <a:r>
              <a:rPr lang="en-US" sz="2000" b="1">
                <a:solidFill>
                  <a:schemeClr val="tx1">
                    <a:lumMod val="75000"/>
                    <a:lumOff val="25000"/>
                  </a:schemeClr>
                </a:solidFill>
                <a:ea typeface="Tahoma" panose="020B0604030504040204" pitchFamily="34" charset="0"/>
                <a:cs typeface="Tahoma" panose="020B0604030504040204" pitchFamily="34" charset="0"/>
              </a:rPr>
              <a:t>Video ads serve within our premium content/article pages where readers are most engaged. </a:t>
            </a:r>
          </a:p>
        </p:txBody>
      </p:sp>
      <p:sp>
        <p:nvSpPr>
          <p:cNvPr id="3" name="TextBox 2">
            <a:extLst>
              <a:ext uri="{FF2B5EF4-FFF2-40B4-BE49-F238E27FC236}">
                <a16:creationId xmlns:a16="http://schemas.microsoft.com/office/drawing/2014/main" id="{8745D1DC-4558-4AC8-8F93-C3A72B609B91}"/>
              </a:ext>
            </a:extLst>
          </p:cNvPr>
          <p:cNvSpPr txBox="1"/>
          <p:nvPr/>
        </p:nvSpPr>
        <p:spPr>
          <a:xfrm>
            <a:off x="530929" y="2372053"/>
            <a:ext cx="5774981" cy="3416320"/>
          </a:xfrm>
          <a:prstGeom prst="rect">
            <a:avLst/>
          </a:prstGeom>
          <a:noFill/>
        </p:spPr>
        <p:txBody>
          <a:bodyPr wrap="square" rtlCol="0" anchor="t">
            <a:spAutoFit/>
          </a:bodyPr>
          <a:lstStyle/>
          <a:p>
            <a:pPr marL="285750" indent="-285750">
              <a:buFont typeface="Arial" panose="020B0604020202020204" pitchFamily="34" charset="0"/>
              <a:buChar char="•"/>
            </a:pPr>
            <a:r>
              <a:rPr lang="en-US" sz="2400">
                <a:ea typeface="Tahoma"/>
                <a:cs typeface="Tahoma"/>
              </a:rPr>
              <a:t>Video will play once it is viewable on the screen, and pause when less then 50% visible on page</a:t>
            </a:r>
          </a:p>
          <a:p>
            <a:pPr marL="285750" indent="-285750">
              <a:buFont typeface="Arial" panose="020B0604020202020204" pitchFamily="34" charset="0"/>
              <a:buChar char="•"/>
            </a:pPr>
            <a:endParaRPr lang="en-US" sz="2400">
              <a:ea typeface="Tahoma"/>
              <a:cs typeface="Tahoma"/>
            </a:endParaRPr>
          </a:p>
          <a:p>
            <a:pPr marL="285750" indent="-285750">
              <a:buFont typeface="Arial" panose="020B0604020202020204" pitchFamily="34" charset="0"/>
              <a:buChar char="•"/>
            </a:pPr>
            <a:r>
              <a:rPr lang="en-US" sz="2400">
                <a:ea typeface="Tahoma"/>
                <a:cs typeface="Tahoma"/>
              </a:rPr>
              <a:t>More targeting options than ever before: </a:t>
            </a:r>
            <a:r>
              <a:rPr lang="en-US" sz="2400">
                <a:solidFill>
                  <a:srgbClr val="FF0000"/>
                </a:solidFill>
                <a:ea typeface="Tahoma"/>
                <a:cs typeface="Tahoma"/>
              </a:rPr>
              <a:t>Content</a:t>
            </a:r>
            <a:r>
              <a:rPr lang="en-US" sz="2400">
                <a:ea typeface="Tahoma"/>
                <a:cs typeface="Tahoma"/>
              </a:rPr>
              <a:t>, </a:t>
            </a:r>
            <a:r>
              <a:rPr lang="en-US" sz="2400">
                <a:solidFill>
                  <a:srgbClr val="FF0000"/>
                </a:solidFill>
                <a:ea typeface="Tahoma"/>
                <a:cs typeface="Tahoma"/>
              </a:rPr>
              <a:t>Geographic</a:t>
            </a:r>
            <a:r>
              <a:rPr lang="en-US" sz="2400">
                <a:ea typeface="Tahoma"/>
                <a:cs typeface="Tahoma"/>
              </a:rPr>
              <a:t>, and </a:t>
            </a:r>
            <a:r>
              <a:rPr lang="en-US" sz="2400">
                <a:solidFill>
                  <a:srgbClr val="FF0000"/>
                </a:solidFill>
                <a:ea typeface="Tahoma"/>
                <a:cs typeface="Tahoma"/>
              </a:rPr>
              <a:t>Behavior</a:t>
            </a:r>
            <a:r>
              <a:rPr lang="en-US" sz="2400">
                <a:ea typeface="Tahoma"/>
                <a:cs typeface="Tahoma"/>
              </a:rPr>
              <a:t>.</a:t>
            </a:r>
          </a:p>
          <a:p>
            <a:pPr marL="285750" indent="-285750">
              <a:buFont typeface="Arial" panose="020B0604020202020204" pitchFamily="34" charset="0"/>
              <a:buChar char="•"/>
            </a:pPr>
            <a:endParaRPr lang="en-US" sz="2400">
              <a:ea typeface="Tahoma"/>
              <a:cs typeface="Tahoma"/>
            </a:endParaRPr>
          </a:p>
          <a:p>
            <a:pPr marL="285750" indent="-285750">
              <a:buFont typeface="Arial" panose="020B0604020202020204" pitchFamily="34" charset="0"/>
              <a:buChar char="•"/>
            </a:pPr>
            <a:r>
              <a:rPr lang="en-US" sz="2400">
                <a:ea typeface="Tahoma"/>
                <a:cs typeface="Tahoma"/>
              </a:rPr>
              <a:t>Less intrusive than standard pre-roll video ads.</a:t>
            </a:r>
          </a:p>
        </p:txBody>
      </p:sp>
      <p:sp>
        <p:nvSpPr>
          <p:cNvPr id="12" name="Rectangle 11">
            <a:extLst>
              <a:ext uri="{FF2B5EF4-FFF2-40B4-BE49-F238E27FC236}">
                <a16:creationId xmlns:a16="http://schemas.microsoft.com/office/drawing/2014/main" id="{12A983EB-9160-4D88-9D9A-EAA81698DCE1}"/>
              </a:ext>
            </a:extLst>
          </p:cNvPr>
          <p:cNvSpPr/>
          <p:nvPr/>
        </p:nvSpPr>
        <p:spPr>
          <a:xfrm>
            <a:off x="6536334" y="2796209"/>
            <a:ext cx="3260294" cy="1918055"/>
          </a:xfrm>
          <a:prstGeom prst="rect">
            <a:avLst/>
          </a:prstGeom>
          <a:noFill/>
          <a:ln w="28575">
            <a:solidFill>
              <a:srgbClr val="D6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74252"/>
            <a:endParaRPr lang="en-US" sz="2159">
              <a:solidFill>
                <a:prstClr val="black"/>
              </a:solidFill>
              <a:latin typeface="Calibri"/>
            </a:endParaRPr>
          </a:p>
        </p:txBody>
      </p:sp>
      <p:sp>
        <p:nvSpPr>
          <p:cNvPr id="14" name="TextBox 13">
            <a:extLst>
              <a:ext uri="{FF2B5EF4-FFF2-40B4-BE49-F238E27FC236}">
                <a16:creationId xmlns:a16="http://schemas.microsoft.com/office/drawing/2014/main" id="{54D95735-4E93-9443-A48F-FF7D9C9BAACB}"/>
              </a:ext>
            </a:extLst>
          </p:cNvPr>
          <p:cNvSpPr txBox="1"/>
          <p:nvPr/>
        </p:nvSpPr>
        <p:spPr>
          <a:xfrm>
            <a:off x="475720" y="402027"/>
            <a:ext cx="8572588" cy="809517"/>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IN-STORY VIDEO ADS</a:t>
            </a:r>
          </a:p>
        </p:txBody>
      </p:sp>
      <p:cxnSp>
        <p:nvCxnSpPr>
          <p:cNvPr id="15" name="Straight Connector 14">
            <a:extLst>
              <a:ext uri="{FF2B5EF4-FFF2-40B4-BE49-F238E27FC236}">
                <a16:creationId xmlns:a16="http://schemas.microsoft.com/office/drawing/2014/main" id="{DC9714A9-531E-B440-BAA4-C6D0E4250559}"/>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28955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D467B2-B60A-7449-A44A-AD8CDB828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prstClr val="white"/>
              </a:solidFill>
              <a:latin typeface="Arial" charset="0"/>
              <a:ea typeface="Arial" charset="0"/>
              <a:cs typeface="Arial" charset="0"/>
            </a:endParaRPr>
          </a:p>
        </p:txBody>
      </p:sp>
      <p:pic>
        <p:nvPicPr>
          <p:cNvPr id="20" name="Picture 19">
            <a:extLst>
              <a:ext uri="{FF2B5EF4-FFF2-40B4-BE49-F238E27FC236}">
                <a16:creationId xmlns:a16="http://schemas.microsoft.com/office/drawing/2014/main" id="{D39AF3B5-B871-4633-81D8-C8AD8BF02ECD}"/>
              </a:ext>
            </a:extLst>
          </p:cNvPr>
          <p:cNvPicPr>
            <a:picLocks noChangeAspect="1"/>
          </p:cNvPicPr>
          <p:nvPr/>
        </p:nvPicPr>
        <p:blipFill rotWithShape="1">
          <a:blip r:embed="rId4">
            <a:extLst>
              <a:ext uri="{28A0092B-C50C-407E-A947-70E740481C1C}">
                <a14:useLocalDpi xmlns:a14="http://schemas.microsoft.com/office/drawing/2010/main" val="0"/>
              </a:ext>
            </a:extLst>
          </a:blip>
          <a:srcRect r="31812"/>
          <a:stretch/>
        </p:blipFill>
        <p:spPr>
          <a:xfrm>
            <a:off x="9091130" y="0"/>
            <a:ext cx="3100870" cy="6855097"/>
          </a:xfrm>
          <a:prstGeom prst="rect">
            <a:avLst/>
          </a:prstGeom>
        </p:spPr>
      </p:pic>
      <p:pic>
        <p:nvPicPr>
          <p:cNvPr id="21" name="Picture 20">
            <a:extLst>
              <a:ext uri="{FF2B5EF4-FFF2-40B4-BE49-F238E27FC236}">
                <a16:creationId xmlns:a16="http://schemas.microsoft.com/office/drawing/2014/main" id="{2265FB63-7121-4696-81E7-8C9382E0D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8956" y="6245462"/>
            <a:ext cx="877084" cy="526250"/>
          </a:xfrm>
          <a:prstGeom prst="rect">
            <a:avLst/>
          </a:prstGeom>
        </p:spPr>
      </p:pic>
      <p:sp>
        <p:nvSpPr>
          <p:cNvPr id="2" name="Rectangle 1">
            <a:extLst>
              <a:ext uri="{FF2B5EF4-FFF2-40B4-BE49-F238E27FC236}">
                <a16:creationId xmlns:a16="http://schemas.microsoft.com/office/drawing/2014/main" id="{B4466EC2-02DE-44F9-8E3B-80A4D1D4187F}"/>
              </a:ext>
            </a:extLst>
          </p:cNvPr>
          <p:cNvSpPr/>
          <p:nvPr/>
        </p:nvSpPr>
        <p:spPr>
          <a:xfrm>
            <a:off x="236859" y="1659814"/>
            <a:ext cx="4330035" cy="1600438"/>
          </a:xfrm>
          <a:prstGeom prst="rect">
            <a:avLst/>
          </a:prstGeom>
        </p:spPr>
        <p:txBody>
          <a:bodyPr wrap="square" anchor="t">
            <a:spAutoFit/>
          </a:bodyPr>
          <a:lstStyle/>
          <a:p>
            <a:r>
              <a:rPr lang="en-US" sz="2600">
                <a:effectLst/>
                <a:ea typeface="Tahoma"/>
                <a:cs typeface="Tahoma"/>
              </a:rPr>
              <a:t>Native </a:t>
            </a:r>
            <a:r>
              <a:rPr lang="en-US" sz="2600">
                <a:ea typeface="Tahoma"/>
                <a:cs typeface="Tahoma"/>
              </a:rPr>
              <a:t>display </a:t>
            </a:r>
            <a:r>
              <a:rPr lang="en-US" sz="2600">
                <a:effectLst/>
                <a:ea typeface="Tahoma"/>
                <a:cs typeface="Tahoma"/>
              </a:rPr>
              <a:t>is advertising </a:t>
            </a:r>
            <a:r>
              <a:rPr lang="en-US" sz="2600">
                <a:ea typeface="Tahoma"/>
                <a:cs typeface="Tahoma"/>
              </a:rPr>
              <a:t>that </a:t>
            </a:r>
            <a:r>
              <a:rPr lang="en-US" sz="2600">
                <a:effectLst/>
                <a:ea typeface="Tahoma"/>
                <a:cs typeface="Tahoma"/>
              </a:rPr>
              <a:t>matches the interface of the platform where it appears.</a:t>
            </a:r>
            <a:endParaRPr lang="en-US" sz="2600">
              <a:ea typeface="Tahoma"/>
              <a:cs typeface="Calibri"/>
            </a:endParaRPr>
          </a:p>
          <a:p>
            <a:endParaRPr lang="en-US" sz="2000" b="0" i="0">
              <a:solidFill>
                <a:srgbClr val="3C3C3C"/>
              </a:solidFill>
              <a:effectLst/>
              <a:latin typeface="Montserrat"/>
              <a:ea typeface="Tahoma"/>
              <a:cs typeface="Tahoma"/>
            </a:endParaRPr>
          </a:p>
        </p:txBody>
      </p:sp>
      <p:pic>
        <p:nvPicPr>
          <p:cNvPr id="28" name="Picture 27">
            <a:extLst>
              <a:ext uri="{FF2B5EF4-FFF2-40B4-BE49-F238E27FC236}">
                <a16:creationId xmlns:a16="http://schemas.microsoft.com/office/drawing/2014/main" id="{555EDBD9-509E-4C71-BBC8-C6B23D382B58}"/>
              </a:ext>
            </a:extLst>
          </p:cNvPr>
          <p:cNvPicPr>
            <a:picLocks noChangeAspect="1"/>
          </p:cNvPicPr>
          <p:nvPr/>
        </p:nvPicPr>
        <p:blipFill rotWithShape="1">
          <a:blip r:embed="rId6">
            <a:extLst>
              <a:ext uri="{28A0092B-C50C-407E-A947-70E740481C1C}">
                <a14:useLocalDpi xmlns:a14="http://schemas.microsoft.com/office/drawing/2010/main"/>
              </a:ext>
            </a:extLst>
          </a:blip>
          <a:srcRect l="9699" r="-47"/>
          <a:stretch/>
        </p:blipFill>
        <p:spPr>
          <a:xfrm>
            <a:off x="4485270" y="927259"/>
            <a:ext cx="7910557" cy="6291981"/>
          </a:xfrm>
          <a:prstGeom prst="rect">
            <a:avLst/>
          </a:prstGeom>
        </p:spPr>
      </p:pic>
      <p:pic>
        <p:nvPicPr>
          <p:cNvPr id="3" name="Picture 3" descr="A screenshot of a social media post&#10;&#10;Description generated with very high confidence">
            <a:extLst>
              <a:ext uri="{FF2B5EF4-FFF2-40B4-BE49-F238E27FC236}">
                <a16:creationId xmlns:a16="http://schemas.microsoft.com/office/drawing/2014/main" id="{60954D2B-F1A2-4EED-84BB-67C4A8A2C0D4}"/>
              </a:ext>
            </a:extLst>
          </p:cNvPr>
          <p:cNvPicPr>
            <a:picLocks noChangeAspect="1"/>
          </p:cNvPicPr>
          <p:nvPr/>
        </p:nvPicPr>
        <p:blipFill rotWithShape="1">
          <a:blip r:embed="rId7"/>
          <a:srcRect t="11750" r="-143" b="-240"/>
          <a:stretch/>
        </p:blipFill>
        <p:spPr>
          <a:xfrm>
            <a:off x="4759842" y="1384224"/>
            <a:ext cx="6322835" cy="3743437"/>
          </a:xfrm>
          <a:prstGeom prst="rect">
            <a:avLst/>
          </a:prstGeom>
        </p:spPr>
      </p:pic>
      <p:sp>
        <p:nvSpPr>
          <p:cNvPr id="5" name="Oval 4">
            <a:extLst>
              <a:ext uri="{FF2B5EF4-FFF2-40B4-BE49-F238E27FC236}">
                <a16:creationId xmlns:a16="http://schemas.microsoft.com/office/drawing/2014/main" id="{75250C23-224A-4FBD-A87F-78FB0E278A2B}"/>
              </a:ext>
            </a:extLst>
          </p:cNvPr>
          <p:cNvSpPr/>
          <p:nvPr/>
        </p:nvSpPr>
        <p:spPr>
          <a:xfrm>
            <a:off x="8748823" y="2006009"/>
            <a:ext cx="2057400" cy="214600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E50048-221C-48E1-B5A9-9CDC166FCFB3}"/>
              </a:ext>
            </a:extLst>
          </p:cNvPr>
          <p:cNvSpPr/>
          <p:nvPr/>
        </p:nvSpPr>
        <p:spPr>
          <a:xfrm>
            <a:off x="8837427" y="2989520"/>
            <a:ext cx="506819" cy="5156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5DB43B-B53E-4B32-BCCB-B3033E45018A}"/>
              </a:ext>
            </a:extLst>
          </p:cNvPr>
          <p:cNvSpPr/>
          <p:nvPr/>
        </p:nvSpPr>
        <p:spPr>
          <a:xfrm>
            <a:off x="10263962" y="3033823"/>
            <a:ext cx="453657" cy="4270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70694A-D92B-AA4F-AAB0-D8E71A8C95AF}"/>
              </a:ext>
            </a:extLst>
          </p:cNvPr>
          <p:cNvSpPr txBox="1"/>
          <p:nvPr/>
        </p:nvSpPr>
        <p:spPr>
          <a:xfrm>
            <a:off x="541593" y="451370"/>
            <a:ext cx="12110406" cy="646331"/>
          </a:xfrm>
          <a:prstGeom prst="rect">
            <a:avLst/>
          </a:prstGeom>
          <a:noFill/>
        </p:spPr>
        <p:txBody>
          <a:bodyPr wrap="square" rtlCol="0" anchor="t">
            <a:spAutoFit/>
          </a:bodyPr>
          <a:lstStyle/>
          <a:p>
            <a:pPr>
              <a:defRPr/>
            </a:pPr>
            <a:r>
              <a:rPr kumimoji="0" lang="en-US" sz="3600" b="1" u="none" strike="noStrike" kern="1200" cap="none" spc="0" normalizeH="0" baseline="0" noProof="0">
                <a:ln>
                  <a:noFill/>
                </a:ln>
                <a:solidFill>
                  <a:srgbClr val="FF0000"/>
                </a:solidFill>
                <a:effectLst/>
                <a:uLnTx/>
                <a:uFillTx/>
              </a:rPr>
              <a:t>MASSLIVE DISPLAY- </a:t>
            </a:r>
            <a:r>
              <a:rPr lang="en-US" sz="3600" b="1">
                <a:solidFill>
                  <a:srgbClr val="FF0000"/>
                </a:solidFill>
              </a:rPr>
              <a:t>NATIVE VIDEO WITH CONTEXT</a:t>
            </a:r>
            <a:endParaRPr kumimoji="0" lang="en-US" sz="3600" b="1" u="none" strike="noStrike" kern="1200" cap="none" spc="0" normalizeH="0" baseline="0" noProof="0">
              <a:ln>
                <a:noFill/>
              </a:ln>
              <a:solidFill>
                <a:srgbClr val="FF0000"/>
              </a:solidFill>
              <a:effectLst/>
              <a:uLnTx/>
              <a:uFillTx/>
            </a:endParaRPr>
          </a:p>
        </p:txBody>
      </p:sp>
      <p:cxnSp>
        <p:nvCxnSpPr>
          <p:cNvPr id="19" name="Straight Connector 18">
            <a:extLst>
              <a:ext uri="{FF2B5EF4-FFF2-40B4-BE49-F238E27FC236}">
                <a16:creationId xmlns:a16="http://schemas.microsoft.com/office/drawing/2014/main" id="{A3A5572F-A5A7-C342-84E6-4B50F2E10C85}"/>
              </a:ext>
            </a:extLst>
          </p:cNvPr>
          <p:cNvCxnSpPr>
            <a:cxnSpLocks/>
          </p:cNvCxnSpPr>
          <p:nvPr/>
        </p:nvCxnSpPr>
        <p:spPr>
          <a:xfrm>
            <a:off x="688170" y="141132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4" name="TextBox 3">
            <a:extLst>
              <a:ext uri="{FF2B5EF4-FFF2-40B4-BE49-F238E27FC236}">
                <a16:creationId xmlns:a16="http://schemas.microsoft.com/office/drawing/2014/main" id="{ABF1248D-5E08-4628-907B-D83DAA8D90A5}"/>
              </a:ext>
            </a:extLst>
          </p:cNvPr>
          <p:cNvSpPr txBox="1"/>
          <p:nvPr/>
        </p:nvSpPr>
        <p:spPr>
          <a:xfrm>
            <a:off x="267222" y="3169085"/>
            <a:ext cx="417325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a:cs typeface="Calibri"/>
              </a:rPr>
              <a:t>Includes sponsor articles, in-stream content, and social media advertising</a:t>
            </a:r>
            <a:endParaRPr lang="en-US">
              <a:ea typeface="+mn-lt"/>
              <a:cs typeface="+mn-lt"/>
            </a:endParaRPr>
          </a:p>
          <a:p>
            <a:pPr marL="342900" indent="-342900">
              <a:buFont typeface="Arial,Sans-Serif"/>
              <a:buChar char="•"/>
            </a:pPr>
            <a:endParaRPr lang="en-US">
              <a:cs typeface="Calibri"/>
            </a:endParaRPr>
          </a:p>
          <a:p>
            <a:pPr marL="285750" indent="-285750">
              <a:buFont typeface="Arial,Sans-Serif"/>
              <a:buChar char="•"/>
            </a:pPr>
            <a:r>
              <a:rPr lang="en-US">
                <a:cs typeface="Calibri"/>
              </a:rPr>
              <a:t>Advertiser is able to add context to their video by adding a headline and description, much like a social ad</a:t>
            </a:r>
            <a:endParaRPr lang="en-US">
              <a:ea typeface="+mn-lt"/>
              <a:cs typeface="+mn-lt"/>
            </a:endParaRPr>
          </a:p>
          <a:p>
            <a:pPr marL="285750" indent="-285750">
              <a:buFont typeface="Arial,Sans-Serif"/>
              <a:buChar char="•"/>
            </a:pPr>
            <a:endParaRPr lang="en-US">
              <a:cs typeface="Calibri"/>
            </a:endParaRPr>
          </a:p>
          <a:p>
            <a:pPr marL="285750" indent="-285750">
              <a:buFont typeface="Arial,Sans-Serif"/>
              <a:buChar char="•"/>
            </a:pPr>
            <a:r>
              <a:rPr lang="en-US">
                <a:cs typeface="Calibri"/>
              </a:rPr>
              <a:t>The video will auto play (without sound) when allowed by the browser</a:t>
            </a:r>
            <a:endParaRPr lang="en-US"/>
          </a:p>
        </p:txBody>
      </p:sp>
    </p:spTree>
    <p:extLst>
      <p:ext uri="{BB962C8B-B14F-4D97-AF65-F5344CB8AC3E}">
        <p14:creationId xmlns:p14="http://schemas.microsoft.com/office/powerpoint/2010/main" val="322010720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CONTENT MARKETING</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8" name="TextBox 4">
            <a:extLst>
              <a:ext uri="{FF2B5EF4-FFF2-40B4-BE49-F238E27FC236}">
                <a16:creationId xmlns:a16="http://schemas.microsoft.com/office/drawing/2014/main" id="{133E3D10-66F3-BD49-94FD-79BAA1596AC2}"/>
              </a:ext>
            </a:extLst>
          </p:cNvPr>
          <p:cNvSpPr txBox="1">
            <a:spLocks noChangeArrowheads="1"/>
          </p:cNvSpPr>
          <p:nvPr/>
        </p:nvSpPr>
        <p:spPr bwMode="auto">
          <a:xfrm>
            <a:off x="2223535" y="4569993"/>
            <a:ext cx="422806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n-lt"/>
                <a:ea typeface="Tahoma" charset="0"/>
                <a:cs typeface="Tahoma" charset="0"/>
              </a:rPr>
              <a:t>Measurable KPI’s:</a:t>
            </a:r>
          </a:p>
          <a:p>
            <a:pPr>
              <a:spcBef>
                <a:spcPts val="600"/>
              </a:spcBef>
              <a:spcAft>
                <a:spcPts val="200"/>
              </a:spcAft>
              <a:buClr>
                <a:schemeClr val="bg1"/>
              </a:buClr>
              <a:buFont typeface="Arial" panose="020B0604020202020204" pitchFamily="34" charset="0"/>
              <a:buChar char="•"/>
            </a:pPr>
            <a:r>
              <a:rPr lang="en-US" altLang="en-US" sz="1800">
                <a:solidFill>
                  <a:schemeClr val="bg1"/>
                </a:solidFill>
                <a:latin typeface="+mn-lt"/>
                <a:ea typeface="Tahoma" charset="0"/>
                <a:cs typeface="Tahoma" charset="0"/>
              </a:rPr>
              <a:t>In-stream impressions</a:t>
            </a:r>
          </a:p>
          <a:p>
            <a:pPr>
              <a:spcBef>
                <a:spcPts val="600"/>
              </a:spcBef>
              <a:spcAft>
                <a:spcPts val="200"/>
              </a:spcAft>
              <a:buClr>
                <a:schemeClr val="bg1"/>
              </a:buClr>
              <a:buFont typeface="Arial" panose="020B0604020202020204" pitchFamily="34" charset="0"/>
              <a:buChar char="•"/>
            </a:pPr>
            <a:r>
              <a:rPr lang="en-US" altLang="en-US" sz="1800">
                <a:solidFill>
                  <a:schemeClr val="bg1"/>
                </a:solidFill>
                <a:latin typeface="+mn-lt"/>
                <a:ea typeface="Tahoma" charset="0"/>
                <a:cs typeface="Tahoma" charset="0"/>
              </a:rPr>
              <a:t>Clicks to article pages</a:t>
            </a:r>
          </a:p>
          <a:p>
            <a:pPr>
              <a:spcBef>
                <a:spcPts val="600"/>
              </a:spcBef>
              <a:spcAft>
                <a:spcPts val="200"/>
              </a:spcAft>
              <a:buClr>
                <a:schemeClr val="bg1"/>
              </a:buClr>
              <a:buFont typeface="Arial" panose="020B0604020202020204" pitchFamily="34" charset="0"/>
              <a:buChar char="•"/>
            </a:pPr>
            <a:r>
              <a:rPr lang="en-US" altLang="en-US" sz="1800">
                <a:solidFill>
                  <a:schemeClr val="bg1"/>
                </a:solidFill>
                <a:latin typeface="+mn-lt"/>
                <a:ea typeface="Tahoma" charset="0"/>
                <a:cs typeface="Tahoma" charset="0"/>
              </a:rPr>
              <a:t>Engagement metrics</a:t>
            </a:r>
          </a:p>
          <a:p>
            <a:pPr>
              <a:spcBef>
                <a:spcPts val="600"/>
              </a:spcBef>
              <a:spcAft>
                <a:spcPts val="200"/>
              </a:spcAft>
              <a:buClr>
                <a:srgbClr val="4E4D4D"/>
              </a:buClr>
              <a:buFont typeface="Courier New" panose="02070309020205020404" pitchFamily="49" charset="0"/>
              <a:buChar char="o"/>
            </a:pPr>
            <a:endParaRPr lang="en-US" altLang="en-US" sz="1400">
              <a:solidFill>
                <a:schemeClr val="bg1"/>
              </a:solidFill>
              <a:latin typeface="Tahoma" charset="0"/>
              <a:ea typeface="Tahoma" charset="0"/>
              <a:cs typeface="Tahoma" charset="0"/>
            </a:endParaRPr>
          </a:p>
        </p:txBody>
      </p:sp>
      <p:pic>
        <p:nvPicPr>
          <p:cNvPr id="10" name="Picture 9" descr="Text&#10;&#10;Description automatically generated">
            <a:extLst>
              <a:ext uri="{FF2B5EF4-FFF2-40B4-BE49-F238E27FC236}">
                <a16:creationId xmlns:a16="http://schemas.microsoft.com/office/drawing/2014/main" id="{E8AC1D88-59FE-F346-BD92-63DD46639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6655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DISPLAY ADVERTISING</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8" name="TextBox 4">
            <a:extLst>
              <a:ext uri="{FF2B5EF4-FFF2-40B4-BE49-F238E27FC236}">
                <a16:creationId xmlns:a16="http://schemas.microsoft.com/office/drawing/2014/main" id="{ACAA89B2-2E83-0246-B0BA-ADC182F9E842}"/>
              </a:ext>
            </a:extLst>
          </p:cNvPr>
          <p:cNvSpPr txBox="1">
            <a:spLocks noChangeArrowheads="1"/>
          </p:cNvSpPr>
          <p:nvPr/>
        </p:nvSpPr>
        <p:spPr bwMode="auto">
          <a:xfrm>
            <a:off x="2223535" y="4569993"/>
            <a:ext cx="422806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n-lt"/>
                <a:ea typeface="Tahoma" charset="0"/>
                <a:cs typeface="Tahoma" charset="0"/>
              </a:rPr>
              <a:t>Measurable KPI’s:</a:t>
            </a:r>
          </a:p>
          <a:p>
            <a:pPr>
              <a:spcBef>
                <a:spcPts val="600"/>
              </a:spcBef>
              <a:spcAft>
                <a:spcPts val="600"/>
              </a:spcAft>
              <a:buClr>
                <a:schemeClr val="bg1"/>
              </a:buClr>
              <a:buFont typeface="Arial" panose="020B0604020202020204" pitchFamily="34" charset="0"/>
              <a:buChar char="•"/>
            </a:pPr>
            <a:r>
              <a:rPr lang="en-US" altLang="en-US" sz="1800">
                <a:solidFill>
                  <a:schemeClr val="bg1"/>
                </a:solidFill>
                <a:latin typeface="+mn-lt"/>
                <a:ea typeface="Tahoma" charset="0"/>
                <a:cs typeface="Tahoma" charset="0"/>
              </a:rPr>
              <a:t>Impressions</a:t>
            </a:r>
          </a:p>
          <a:p>
            <a:pPr>
              <a:spcBef>
                <a:spcPts val="600"/>
              </a:spcBef>
              <a:spcAft>
                <a:spcPts val="600"/>
              </a:spcAft>
              <a:buClr>
                <a:schemeClr val="bg1"/>
              </a:buClr>
              <a:buFont typeface="Arial" panose="020B0604020202020204" pitchFamily="34" charset="0"/>
              <a:buChar char="•"/>
            </a:pPr>
            <a:r>
              <a:rPr lang="en-US" altLang="en-US" sz="1800">
                <a:solidFill>
                  <a:schemeClr val="bg1"/>
                </a:solidFill>
                <a:latin typeface="+mn-lt"/>
                <a:ea typeface="Tahoma" charset="0"/>
                <a:cs typeface="Tahoma" charset="0"/>
              </a:rPr>
              <a:t>Clicks</a:t>
            </a:r>
          </a:p>
          <a:p>
            <a:pPr>
              <a:spcBef>
                <a:spcPts val="600"/>
              </a:spcBef>
              <a:spcAft>
                <a:spcPts val="600"/>
              </a:spcAft>
              <a:buClr>
                <a:schemeClr val="bg1"/>
              </a:buClr>
              <a:buFont typeface="Arial" panose="020B0604020202020204" pitchFamily="34" charset="0"/>
              <a:buChar char="•"/>
            </a:pPr>
            <a:r>
              <a:rPr lang="en-US" altLang="en-US" sz="1800">
                <a:solidFill>
                  <a:schemeClr val="bg1"/>
                </a:solidFill>
                <a:latin typeface="+mn-lt"/>
                <a:ea typeface="Tahoma" charset="0"/>
                <a:cs typeface="Tahoma" charset="0"/>
              </a:rPr>
              <a:t>Click-through rates </a:t>
            </a:r>
          </a:p>
        </p:txBody>
      </p:sp>
      <p:pic>
        <p:nvPicPr>
          <p:cNvPr id="11" name="Picture 10" descr="Text&#10;&#10;Description automatically generated">
            <a:extLst>
              <a:ext uri="{FF2B5EF4-FFF2-40B4-BE49-F238E27FC236}">
                <a16:creationId xmlns:a16="http://schemas.microsoft.com/office/drawing/2014/main" id="{AD39AFC1-1FF7-8A4B-94E2-211D9E6C3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132586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D7FD29-8D32-4CCF-A32A-794BE25AD6B8}"/>
              </a:ext>
            </a:extLst>
          </p:cNvPr>
          <p:cNvSpPr/>
          <p:nvPr/>
        </p:nvSpPr>
        <p:spPr>
          <a:xfrm>
            <a:off x="1112061" y="1232741"/>
            <a:ext cx="9585091" cy="4278094"/>
          </a:xfrm>
          <a:prstGeom prst="rect">
            <a:avLst/>
          </a:prstGeom>
          <a:noFill/>
        </p:spPr>
        <p:txBody>
          <a:bodyPr wrap="square" lIns="121920" tIns="60960" rIns="121920" bIns="60960">
            <a:spAutoFit/>
          </a:bodyPr>
          <a:lstStyle/>
          <a:p>
            <a:pPr defTabSz="609585"/>
            <a:r>
              <a:rPr lang="en-US" sz="5400" b="1">
                <a:ln w="0"/>
                <a:solidFill>
                  <a:schemeClr val="tx1">
                    <a:lumMod val="75000"/>
                    <a:lumOff val="25000"/>
                  </a:schemeClr>
                </a:solidFill>
                <a:cs typeface="Arial" panose="020B0604020202020204" pitchFamily="34" charset="0"/>
              </a:rPr>
              <a:t>“Other than peer influence, </a:t>
            </a:r>
            <a:r>
              <a:rPr lang="en-US" sz="5400" b="1">
                <a:ln w="0"/>
                <a:solidFill>
                  <a:srgbClr val="FF0000"/>
                </a:solidFill>
                <a:cs typeface="Arial" panose="020B0604020202020204" pitchFamily="34" charset="0"/>
              </a:rPr>
              <a:t>content</a:t>
            </a:r>
            <a:r>
              <a:rPr lang="en-US" sz="5400" b="1">
                <a:ln w="0"/>
                <a:solidFill>
                  <a:schemeClr val="bg1">
                    <a:lumMod val="50000"/>
                    <a:lumOff val="50000"/>
                  </a:schemeClr>
                </a:solidFill>
                <a:cs typeface="Arial" panose="020B0604020202020204" pitchFamily="34" charset="0"/>
              </a:rPr>
              <a:t> </a:t>
            </a:r>
            <a:r>
              <a:rPr lang="en-US" sz="5400" b="1">
                <a:ln w="0"/>
                <a:solidFill>
                  <a:schemeClr val="tx1">
                    <a:lumMod val="75000"/>
                    <a:lumOff val="25000"/>
                  </a:schemeClr>
                </a:solidFill>
                <a:cs typeface="Arial" panose="020B0604020202020204" pitchFamily="34" charset="0"/>
              </a:rPr>
              <a:t>is one of the biggest factors that can have an impact on the buyer’s path to purchase.”</a:t>
            </a:r>
            <a:endParaRPr lang="en-US" sz="5400" b="1" u="sng">
              <a:ln w="0"/>
              <a:solidFill>
                <a:schemeClr val="tx1">
                  <a:lumMod val="75000"/>
                  <a:lumOff val="25000"/>
                </a:schemeClr>
              </a:solidFill>
              <a:cs typeface="Arial" panose="020B0604020202020204" pitchFamily="34" charset="0"/>
            </a:endParaRPr>
          </a:p>
        </p:txBody>
      </p:sp>
      <p:pic>
        <p:nvPicPr>
          <p:cNvPr id="1026" name="Picture 2">
            <a:extLst>
              <a:ext uri="{FF2B5EF4-FFF2-40B4-BE49-F238E27FC236}">
                <a16:creationId xmlns:a16="http://schemas.microsoft.com/office/drawing/2014/main" id="{BF4C0AB7-530F-4CDC-BBD9-33EE26F72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6238875"/>
            <a:ext cx="10980738" cy="325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D0D11BF-F612-3D4A-8326-1DE1476C1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70890196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6ADD594-E140-9E44-B9C8-E4888D934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7"/>
          <p:cNvSpPr>
            <a:spLocks noGrp="1"/>
          </p:cNvSpPr>
          <p:nvPr>
            <p:ph idx="1"/>
          </p:nvPr>
        </p:nvSpPr>
        <p:spPr bwMode="auto">
          <a:xfrm>
            <a:off x="5788899" y="1213779"/>
            <a:ext cx="5073650" cy="67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2500"/>
              </a:lnSpc>
              <a:spcBef>
                <a:spcPct val="0"/>
              </a:spcBef>
            </a:pPr>
            <a:r>
              <a:rPr lang="en-US" altLang="en-US" sz="1800">
                <a:solidFill>
                  <a:schemeClr val="tx1"/>
                </a:solidFill>
                <a:latin typeface="+mn-lt"/>
                <a:ea typeface="Tahoma" charset="0"/>
                <a:cs typeface="Tahoma" charset="0"/>
              </a:rPr>
              <a:t>Advertiser content delivered across channels, refined audiences and geographies.</a:t>
            </a:r>
          </a:p>
        </p:txBody>
      </p:sp>
      <p:grpSp>
        <p:nvGrpSpPr>
          <p:cNvPr id="4" name="Group 3"/>
          <p:cNvGrpSpPr/>
          <p:nvPr/>
        </p:nvGrpSpPr>
        <p:grpSpPr>
          <a:xfrm>
            <a:off x="5471494" y="2321299"/>
            <a:ext cx="5724525" cy="2082498"/>
            <a:chOff x="5045075" y="2255563"/>
            <a:chExt cx="4848225" cy="1763713"/>
          </a:xfrm>
        </p:grpSpPr>
        <p:grpSp>
          <p:nvGrpSpPr>
            <p:cNvPr id="6" name="Group 5"/>
            <p:cNvGrpSpPr>
              <a:grpSpLocks/>
            </p:cNvGrpSpPr>
            <p:nvPr/>
          </p:nvGrpSpPr>
          <p:grpSpPr bwMode="auto">
            <a:xfrm>
              <a:off x="5045075" y="2255563"/>
              <a:ext cx="4848225" cy="1281113"/>
              <a:chOff x="3891428" y="1947454"/>
              <a:chExt cx="4847708" cy="1282032"/>
            </a:xfrm>
          </p:grpSpPr>
          <p:pic>
            <p:nvPicPr>
              <p:cNvPr id="60428"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02489" y="2092449"/>
                <a:ext cx="936647" cy="93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0064" y="1947454"/>
                <a:ext cx="1282061" cy="128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61923" y="1947560"/>
                <a:ext cx="1282061" cy="128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1" name="TextBox 9"/>
              <p:cNvSpPr txBox="1">
                <a:spLocks noChangeArrowheads="1"/>
              </p:cNvSpPr>
              <p:nvPr/>
            </p:nvSpPr>
            <p:spPr bwMode="auto">
              <a:xfrm>
                <a:off x="5017197" y="1961638"/>
                <a:ext cx="1087609" cy="221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a:r>
                  <a:rPr lang="en-US" altLang="en-US" sz="1100" b="1">
                    <a:solidFill>
                      <a:srgbClr val="4E4D4D"/>
                    </a:solidFill>
                    <a:latin typeface="Arial Black" charset="0"/>
                  </a:rPr>
                  <a:t>MassLive.com</a:t>
                </a:r>
              </a:p>
            </p:txBody>
          </p:sp>
          <p:sp>
            <p:nvSpPr>
              <p:cNvPr id="60432" name="TextBox 7"/>
              <p:cNvSpPr txBox="1">
                <a:spLocks noChangeArrowheads="1"/>
              </p:cNvSpPr>
              <p:nvPr/>
            </p:nvSpPr>
            <p:spPr bwMode="auto">
              <a:xfrm>
                <a:off x="6547147" y="1947455"/>
                <a:ext cx="714303" cy="221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a:r>
                  <a:rPr lang="en-US" altLang="en-US" sz="1100" b="1">
                    <a:solidFill>
                      <a:srgbClr val="4E4D4D"/>
                    </a:solidFill>
                    <a:latin typeface="Arial Black" charset="0"/>
                  </a:rPr>
                  <a:t>Network</a:t>
                </a:r>
              </a:p>
            </p:txBody>
          </p:sp>
          <p:sp>
            <p:nvSpPr>
              <p:cNvPr id="60433" name="TextBox 7"/>
              <p:cNvSpPr txBox="1">
                <a:spLocks noChangeArrowheads="1"/>
              </p:cNvSpPr>
              <p:nvPr/>
            </p:nvSpPr>
            <p:spPr bwMode="auto">
              <a:xfrm>
                <a:off x="7825528" y="1961638"/>
                <a:ext cx="562265" cy="221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a:r>
                  <a:rPr lang="en-US" altLang="en-US" sz="1100" b="1">
                    <a:solidFill>
                      <a:srgbClr val="4E4D4D"/>
                    </a:solidFill>
                    <a:latin typeface="Arial Black" charset="0"/>
                  </a:rPr>
                  <a:t>Social</a:t>
                </a:r>
              </a:p>
            </p:txBody>
          </p:sp>
          <p:cxnSp>
            <p:nvCxnSpPr>
              <p:cNvPr id="13" name="Straight Connector 12"/>
              <p:cNvCxnSpPr/>
              <p:nvPr/>
            </p:nvCxnSpPr>
            <p:spPr bwMode="auto">
              <a:xfrm>
                <a:off x="3891428" y="2587676"/>
                <a:ext cx="1019066" cy="1589"/>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a:grpSpLocks/>
            </p:cNvGrpSpPr>
            <p:nvPr/>
          </p:nvGrpSpPr>
          <p:grpSpPr bwMode="auto">
            <a:xfrm>
              <a:off x="6826250" y="3476351"/>
              <a:ext cx="2444750" cy="542925"/>
              <a:chOff x="5671930" y="3168738"/>
              <a:chExt cx="2445607" cy="542314"/>
            </a:xfrm>
          </p:grpSpPr>
          <p:cxnSp>
            <p:nvCxnSpPr>
              <p:cNvPr id="15" name="Straight Connector 14"/>
              <p:cNvCxnSpPr/>
              <p:nvPr/>
            </p:nvCxnSpPr>
            <p:spPr bwMode="auto">
              <a:xfrm flipH="1">
                <a:off x="5671930" y="3168738"/>
                <a:ext cx="11117" cy="542314"/>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flipH="1">
                <a:off x="6902674" y="3168738"/>
                <a:ext cx="11116" cy="542314"/>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flipH="1">
                <a:off x="8106421" y="3168738"/>
                <a:ext cx="11116" cy="542314"/>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a:off x="5671930" y="3711052"/>
                <a:ext cx="2434491" cy="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22" name="Slide Number Placeholder 3"/>
          <p:cNvSpPr txBox="1">
            <a:spLocks/>
          </p:cNvSpPr>
          <p:nvPr/>
        </p:nvSpPr>
        <p:spPr>
          <a:xfrm>
            <a:off x="12582067" y="6517318"/>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D63563F4-BAB6-424C-AEEB-EEA4E6B64CDC}"/>
              </a:ext>
            </a:extLst>
          </p:cNvPr>
          <p:cNvSpPr/>
          <p:nvPr/>
        </p:nvSpPr>
        <p:spPr>
          <a:xfrm>
            <a:off x="5037212" y="4464151"/>
            <a:ext cx="6096000" cy="1993174"/>
          </a:xfrm>
          <a:prstGeom prst="rect">
            <a:avLst/>
          </a:prstGeom>
        </p:spPr>
        <p:txBody>
          <a:bodyPr anchor="t">
            <a:spAutoFit/>
          </a:bodyPr>
          <a:lstStyle/>
          <a:p>
            <a:pPr algn="ctr">
              <a:lnSpc>
                <a:spcPct val="150000"/>
              </a:lnSpc>
            </a:pPr>
            <a:r>
              <a:rPr lang="en-US" sz="2000" dirty="0">
                <a:ea typeface="Tahoma"/>
                <a:cs typeface="Tahoma"/>
              </a:rPr>
              <a:t>Sponsor stories include:</a:t>
            </a:r>
          </a:p>
          <a:p>
            <a:pPr marL="761365" lvl="1" indent="-304165">
              <a:lnSpc>
                <a:spcPct val="150000"/>
              </a:lnSpc>
              <a:buFont typeface="Arial"/>
              <a:buChar char="•"/>
            </a:pPr>
            <a:r>
              <a:rPr lang="en-US" sz="1600" dirty="0">
                <a:ea typeface="Tahoma"/>
                <a:cs typeface="Tahoma"/>
              </a:rPr>
              <a:t>500-1000 word articles	</a:t>
            </a:r>
          </a:p>
          <a:p>
            <a:pPr marL="761365" lvl="1" indent="-304165">
              <a:lnSpc>
                <a:spcPct val="150000"/>
              </a:lnSpc>
              <a:buFont typeface="Arial"/>
              <a:buChar char="•"/>
            </a:pPr>
            <a:r>
              <a:rPr lang="en-US" sz="1600" dirty="0">
                <a:ea typeface="Tahoma"/>
                <a:cs typeface="Tahoma"/>
              </a:rPr>
              <a:t>Fixed ad units on the article page</a:t>
            </a:r>
          </a:p>
          <a:p>
            <a:pPr marL="761365" lvl="1" indent="-304165">
              <a:lnSpc>
                <a:spcPct val="150000"/>
              </a:lnSpc>
              <a:buFont typeface="Arial"/>
              <a:buChar char="•"/>
            </a:pPr>
            <a:r>
              <a:rPr lang="en-US" sz="1600" dirty="0">
                <a:ea typeface="Tahoma"/>
                <a:cs typeface="Tahoma"/>
              </a:rPr>
              <a:t>Sponsored links to your website</a:t>
            </a:r>
          </a:p>
          <a:p>
            <a:pPr marL="761365" lvl="1" indent="-304165">
              <a:lnSpc>
                <a:spcPct val="150000"/>
              </a:lnSpc>
              <a:buFont typeface="Arial"/>
              <a:buChar char="•"/>
            </a:pPr>
            <a:r>
              <a:rPr lang="en-US" sz="1600" dirty="0">
                <a:ea typeface="Tahoma"/>
                <a:cs typeface="Tahoma"/>
              </a:rPr>
              <a:t>Strategic keywords to maximize organic search</a:t>
            </a:r>
          </a:p>
        </p:txBody>
      </p:sp>
      <p:sp>
        <p:nvSpPr>
          <p:cNvPr id="7" name="Rectangle 6">
            <a:extLst>
              <a:ext uri="{FF2B5EF4-FFF2-40B4-BE49-F238E27FC236}">
                <a16:creationId xmlns:a16="http://schemas.microsoft.com/office/drawing/2014/main" id="{5D216008-A63B-4E01-98C0-02E7A5C1C5CB}"/>
              </a:ext>
            </a:extLst>
          </p:cNvPr>
          <p:cNvSpPr/>
          <p:nvPr/>
        </p:nvSpPr>
        <p:spPr>
          <a:xfrm>
            <a:off x="7771053" y="2879302"/>
            <a:ext cx="194432" cy="187862"/>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8ECED12-DB3A-441D-B744-0DB05C0FB9B9}"/>
              </a:ext>
            </a:extLst>
          </p:cNvPr>
          <p:cNvSpPr/>
          <p:nvPr/>
        </p:nvSpPr>
        <p:spPr>
          <a:xfrm>
            <a:off x="7771053" y="3093696"/>
            <a:ext cx="194432" cy="275418"/>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2217F6-6934-4B17-98C5-757DB249D7BD}"/>
              </a:ext>
            </a:extLst>
          </p:cNvPr>
          <p:cNvPicPr>
            <a:picLocks noChangeAspect="1"/>
          </p:cNvPicPr>
          <p:nvPr/>
        </p:nvPicPr>
        <p:blipFill rotWithShape="1">
          <a:blip r:embed="rId7">
            <a:extLst>
              <a:ext uri="{28A0092B-C50C-407E-A947-70E740481C1C}">
                <a14:useLocalDpi xmlns:a14="http://schemas.microsoft.com/office/drawing/2010/main" val="0"/>
              </a:ext>
            </a:extLst>
          </a:blip>
          <a:srcRect l="24469" t="20752" r="23396" b="41595"/>
          <a:stretch/>
        </p:blipFill>
        <p:spPr>
          <a:xfrm>
            <a:off x="6957167" y="2761997"/>
            <a:ext cx="261261" cy="102921"/>
          </a:xfrm>
          <a:prstGeom prst="rect">
            <a:avLst/>
          </a:prstGeom>
        </p:spPr>
      </p:pic>
      <p:sp>
        <p:nvSpPr>
          <p:cNvPr id="10" name="Rectangle 9">
            <a:extLst>
              <a:ext uri="{FF2B5EF4-FFF2-40B4-BE49-F238E27FC236}">
                <a16:creationId xmlns:a16="http://schemas.microsoft.com/office/drawing/2014/main" id="{C40590CF-1782-4813-8550-C9EE80D204E6}"/>
              </a:ext>
            </a:extLst>
          </p:cNvPr>
          <p:cNvSpPr/>
          <p:nvPr/>
        </p:nvSpPr>
        <p:spPr>
          <a:xfrm>
            <a:off x="8690096" y="3093211"/>
            <a:ext cx="207475" cy="178964"/>
          </a:xfrm>
          <a:prstGeom prst="rect">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DEF359-F90C-4681-8794-604ACD15719E}"/>
              </a:ext>
            </a:extLst>
          </p:cNvPr>
          <p:cNvSpPr/>
          <p:nvPr/>
        </p:nvSpPr>
        <p:spPr>
          <a:xfrm>
            <a:off x="9295425" y="2879302"/>
            <a:ext cx="207475" cy="178964"/>
          </a:xfrm>
          <a:prstGeom prst="rect">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4C90710-D9FA-446D-852A-FD139E89476E}"/>
              </a:ext>
            </a:extLst>
          </p:cNvPr>
          <p:cNvSpPr/>
          <p:nvPr/>
        </p:nvSpPr>
        <p:spPr>
          <a:xfrm>
            <a:off x="9295425" y="3076697"/>
            <a:ext cx="207475" cy="326906"/>
          </a:xfrm>
          <a:prstGeom prst="rect">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A55D4845-0B7B-49FC-9B01-E0CD1CB560FD}"/>
              </a:ext>
            </a:extLst>
          </p:cNvPr>
          <p:cNvSpPr/>
          <p:nvPr/>
        </p:nvSpPr>
        <p:spPr>
          <a:xfrm>
            <a:off x="8528149" y="2889371"/>
            <a:ext cx="143307" cy="108260"/>
          </a:xfrm>
          <a:prstGeom prst="wedgeRectCallout">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screen shot of a computer&#10;&#10;Description generated with high confidence">
            <a:extLst>
              <a:ext uri="{FF2B5EF4-FFF2-40B4-BE49-F238E27FC236}">
                <a16:creationId xmlns:a16="http://schemas.microsoft.com/office/drawing/2014/main" id="{D4DB46BA-E81B-4E84-93C1-244696CEC7C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4493" y="1253742"/>
            <a:ext cx="5888083" cy="4497194"/>
          </a:xfrm>
          <a:prstGeom prst="rect">
            <a:avLst/>
          </a:prstGeom>
        </p:spPr>
      </p:pic>
      <p:pic>
        <p:nvPicPr>
          <p:cNvPr id="19" name="Picture 18" descr="A screenshot of a social media post&#10;&#10;Description generated with very high confidence">
            <a:extLst>
              <a:ext uri="{FF2B5EF4-FFF2-40B4-BE49-F238E27FC236}">
                <a16:creationId xmlns:a16="http://schemas.microsoft.com/office/drawing/2014/main" id="{AE653409-E9F0-44CC-983E-7F998E4AAE2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9794"/>
          <a:stretch/>
        </p:blipFill>
        <p:spPr>
          <a:xfrm>
            <a:off x="1287160" y="1610177"/>
            <a:ext cx="4179649" cy="2640613"/>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18A75549-05E6-41A1-AB58-4617306DB5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200000">
            <a:off x="1021737" y="3746592"/>
            <a:ext cx="2013242" cy="2519641"/>
          </a:xfrm>
          <a:prstGeom prst="rect">
            <a:avLst/>
          </a:prstGeom>
        </p:spPr>
      </p:pic>
      <p:pic>
        <p:nvPicPr>
          <p:cNvPr id="21" name="Picture 20" descr="A close up of text on a white background&#10;&#10;Description generated with high confidence">
            <a:extLst>
              <a:ext uri="{FF2B5EF4-FFF2-40B4-BE49-F238E27FC236}">
                <a16:creationId xmlns:a16="http://schemas.microsoft.com/office/drawing/2014/main" id="{D0D007A6-29CA-4C2B-85BD-819E93FF804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7666"/>
          <a:stretch/>
        </p:blipFill>
        <p:spPr>
          <a:xfrm rot="20340000">
            <a:off x="1186249" y="3968935"/>
            <a:ext cx="1624119" cy="2063960"/>
          </a:xfrm>
          <a:prstGeom prst="rect">
            <a:avLst/>
          </a:prstGeom>
        </p:spPr>
      </p:pic>
      <p:pic>
        <p:nvPicPr>
          <p:cNvPr id="24" name="Picture 23">
            <a:extLst>
              <a:ext uri="{FF2B5EF4-FFF2-40B4-BE49-F238E27FC236}">
                <a16:creationId xmlns:a16="http://schemas.microsoft.com/office/drawing/2014/main" id="{4EC5CB85-3964-4563-A3CE-FC6262F73D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7161" y="1854918"/>
            <a:ext cx="4179649" cy="279693"/>
          </a:xfrm>
          <a:prstGeom prst="rect">
            <a:avLst/>
          </a:prstGeom>
        </p:spPr>
      </p:pic>
      <p:pic>
        <p:nvPicPr>
          <p:cNvPr id="36" name="Picture 35">
            <a:extLst>
              <a:ext uri="{FF2B5EF4-FFF2-40B4-BE49-F238E27FC236}">
                <a16:creationId xmlns:a16="http://schemas.microsoft.com/office/drawing/2014/main" id="{1D27D760-8BAE-124F-9298-3AEE98A3F1EE}"/>
              </a:ext>
            </a:extLst>
          </p:cNvPr>
          <p:cNvPicPr>
            <a:picLocks noChangeAspect="1"/>
          </p:cNvPicPr>
          <p:nvPr/>
        </p:nvPicPr>
        <p:blipFill>
          <a:blip r:embed="rId13"/>
          <a:stretch>
            <a:fillRect/>
          </a:stretch>
        </p:blipFill>
        <p:spPr>
          <a:xfrm>
            <a:off x="10988587" y="6137330"/>
            <a:ext cx="951904" cy="554064"/>
          </a:xfrm>
          <a:prstGeom prst="rect">
            <a:avLst/>
          </a:prstGeom>
        </p:spPr>
      </p:pic>
      <p:sp>
        <p:nvSpPr>
          <p:cNvPr id="35" name="TextBox 34">
            <a:extLst>
              <a:ext uri="{FF2B5EF4-FFF2-40B4-BE49-F238E27FC236}">
                <a16:creationId xmlns:a16="http://schemas.microsoft.com/office/drawing/2014/main" id="{EDDB117F-7C27-D841-A16F-2C53A72EC5E3}"/>
              </a:ext>
            </a:extLst>
          </p:cNvPr>
          <p:cNvSpPr txBox="1"/>
          <p:nvPr/>
        </p:nvSpPr>
        <p:spPr>
          <a:xfrm>
            <a:off x="541592" y="376304"/>
            <a:ext cx="113988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t>SPONSOR CONTENT- ENGAGING AUDIENCES </a:t>
            </a:r>
            <a:endParaRPr kumimoji="0" lang="en-US" sz="4000" b="1" u="none" strike="noStrike" kern="1200" cap="none" spc="0" normalizeH="0" baseline="0" noProof="0" dirty="0">
              <a:ln>
                <a:noFill/>
              </a:ln>
              <a:effectLst/>
              <a:uLnTx/>
              <a:uFillTx/>
            </a:endParaRPr>
          </a:p>
        </p:txBody>
      </p:sp>
      <p:cxnSp>
        <p:nvCxnSpPr>
          <p:cNvPr id="38" name="Straight Connector 37">
            <a:extLst>
              <a:ext uri="{FF2B5EF4-FFF2-40B4-BE49-F238E27FC236}">
                <a16:creationId xmlns:a16="http://schemas.microsoft.com/office/drawing/2014/main" id="{31A55C7F-BF25-5E47-8C4D-B76B8614438F}"/>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01417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C0CA5BE-3BDB-C24D-AE48-A741D5EB3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 name="Picture 39">
            <a:extLst>
              <a:ext uri="{FF2B5EF4-FFF2-40B4-BE49-F238E27FC236}">
                <a16:creationId xmlns:a16="http://schemas.microsoft.com/office/drawing/2014/main" id="{AF2524AD-77DB-4D08-99F5-739AB0C38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143" y="0"/>
            <a:ext cx="5142857" cy="6855097"/>
          </a:xfrm>
          <a:prstGeom prst="rect">
            <a:avLst/>
          </a:prstGeom>
        </p:spPr>
      </p:pic>
      <p:sp>
        <p:nvSpPr>
          <p:cNvPr id="38" name="Slide Number Placeholder 3"/>
          <p:cNvSpPr txBox="1">
            <a:spLocks/>
          </p:cNvSpPr>
          <p:nvPr/>
        </p:nvSpPr>
        <p:spPr>
          <a:xfrm>
            <a:off x="11816731" y="6447420"/>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14523" r="14845" b="25795"/>
          <a:stretch/>
        </p:blipFill>
        <p:spPr>
          <a:xfrm>
            <a:off x="279971" y="1599832"/>
            <a:ext cx="8900834" cy="4794896"/>
          </a:xfrm>
          <a:prstGeom prst="rect">
            <a:avLst/>
          </a:prstGeom>
        </p:spPr>
      </p:pic>
      <p:pic>
        <p:nvPicPr>
          <p:cNvPr id="7" name="Picture 6">
            <a:extLst>
              <a:ext uri="{FF2B5EF4-FFF2-40B4-BE49-F238E27FC236}">
                <a16:creationId xmlns:a16="http://schemas.microsoft.com/office/drawing/2014/main" id="{C7E28234-5163-427F-96D6-1C920C249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237" y="4047440"/>
            <a:ext cx="1207010" cy="1132840"/>
          </a:xfrm>
          <a:prstGeom prst="rect">
            <a:avLst/>
          </a:prstGeom>
        </p:spPr>
      </p:pic>
      <p:sp>
        <p:nvSpPr>
          <p:cNvPr id="47113" name="Oval 60"/>
          <p:cNvSpPr>
            <a:spLocks noChangeArrowheads="1"/>
          </p:cNvSpPr>
          <p:nvPr/>
        </p:nvSpPr>
        <p:spPr bwMode="auto">
          <a:xfrm>
            <a:off x="5517253" y="3685135"/>
            <a:ext cx="1572978" cy="1821006"/>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a:endParaRPr lang="en-US" altLang="en-US">
              <a:solidFill>
                <a:srgbClr val="FFFFFF"/>
              </a:solidFill>
            </a:endParaRPr>
          </a:p>
        </p:txBody>
      </p:sp>
      <p:pic>
        <p:nvPicPr>
          <p:cNvPr id="4" name="Picture 3">
            <a:extLst>
              <a:ext uri="{FF2B5EF4-FFF2-40B4-BE49-F238E27FC236}">
                <a16:creationId xmlns:a16="http://schemas.microsoft.com/office/drawing/2014/main" id="{49166034-362E-4E9C-A3F4-826E5AA972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5389" y="2385632"/>
            <a:ext cx="1422823" cy="1444996"/>
          </a:xfrm>
          <a:prstGeom prst="rect">
            <a:avLst/>
          </a:prstGeom>
        </p:spPr>
      </p:pic>
      <p:sp>
        <p:nvSpPr>
          <p:cNvPr id="45" name="Oval 60"/>
          <p:cNvSpPr>
            <a:spLocks noChangeArrowheads="1"/>
          </p:cNvSpPr>
          <p:nvPr/>
        </p:nvSpPr>
        <p:spPr bwMode="auto">
          <a:xfrm>
            <a:off x="2576164" y="2064280"/>
            <a:ext cx="1852512" cy="2144618"/>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a:endParaRPr lang="en-US" altLang="en-US">
              <a:solidFill>
                <a:srgbClr val="FFFFFF"/>
              </a:solidFill>
            </a:endParaRPr>
          </a:p>
        </p:txBody>
      </p:sp>
      <p:pic>
        <p:nvPicPr>
          <p:cNvPr id="42" name="Picture 41">
            <a:extLst>
              <a:ext uri="{FF2B5EF4-FFF2-40B4-BE49-F238E27FC236}">
                <a16:creationId xmlns:a16="http://schemas.microsoft.com/office/drawing/2014/main" id="{DD700121-638D-7C4E-BAFE-82D888D29C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43" name="TextBox 42">
            <a:extLst>
              <a:ext uri="{FF2B5EF4-FFF2-40B4-BE49-F238E27FC236}">
                <a16:creationId xmlns:a16="http://schemas.microsoft.com/office/drawing/2014/main" id="{F9402FCF-A371-B942-BA29-027640E10863}"/>
              </a:ext>
            </a:extLst>
          </p:cNvPr>
          <p:cNvSpPr txBox="1"/>
          <p:nvPr/>
        </p:nvSpPr>
        <p:spPr>
          <a:xfrm>
            <a:off x="443032" y="482974"/>
            <a:ext cx="12945808" cy="63094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u="none" strike="noStrike" kern="1200" cap="none" spc="0" normalizeH="0" baseline="0" noProof="0">
                <a:ln>
                  <a:noFill/>
                </a:ln>
                <a:effectLst/>
                <a:uLnTx/>
                <a:uFillTx/>
              </a:rPr>
              <a:t>SPONSOR CONTENT </a:t>
            </a:r>
            <a:r>
              <a:rPr lang="en-US" sz="3500" b="1"/>
              <a:t>DISTRIBUTION</a:t>
            </a:r>
            <a:endParaRPr kumimoji="0" lang="en-US" sz="3500" b="1" u="none" strike="noStrike" kern="1200" cap="none" spc="0" normalizeH="0" baseline="0" noProof="0">
              <a:ln>
                <a:noFill/>
              </a:ln>
              <a:effectLst/>
              <a:uLnTx/>
              <a:uFillTx/>
            </a:endParaRPr>
          </a:p>
        </p:txBody>
      </p:sp>
      <p:cxnSp>
        <p:nvCxnSpPr>
          <p:cNvPr id="44" name="Straight Connector 43">
            <a:extLst>
              <a:ext uri="{FF2B5EF4-FFF2-40B4-BE49-F238E27FC236}">
                <a16:creationId xmlns:a16="http://schemas.microsoft.com/office/drawing/2014/main" id="{31130667-7563-B84E-9715-32710237D1CE}"/>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2362909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4FE75A-C556-4E7D-B257-E050F15B886A}"/>
              </a:ext>
            </a:extLst>
          </p:cNvPr>
          <p:cNvSpPr txBox="1"/>
          <p:nvPr/>
        </p:nvSpPr>
        <p:spPr>
          <a:xfrm rot="763997">
            <a:off x="7847727" y="1171073"/>
            <a:ext cx="3240634" cy="1646605"/>
          </a:xfrm>
          <a:prstGeom prst="rect">
            <a:avLst/>
          </a:prstGeom>
          <a:noFill/>
        </p:spPr>
        <p:txBody>
          <a:bodyPr wrap="square" rtlCol="0">
            <a:spAutoFit/>
          </a:bodyPr>
          <a:lstStyle/>
          <a:p>
            <a:pPr lvl="1" defTabSz="609585">
              <a:spcBef>
                <a:spcPts val="600"/>
              </a:spcBef>
            </a:pPr>
            <a:r>
              <a:rPr lang="en-US" sz="1200">
                <a:latin typeface="Arial" panose="020B0604020202020204" pitchFamily="34" charset="0"/>
              </a:rPr>
              <a:t>“How to help your students get more organized”</a:t>
            </a:r>
          </a:p>
          <a:p>
            <a:pPr lvl="1" defTabSz="609585">
              <a:spcBef>
                <a:spcPts val="600"/>
              </a:spcBef>
            </a:pPr>
            <a:endParaRPr lang="en-US" sz="300">
              <a:latin typeface="Arial" panose="020B0604020202020204" pitchFamily="34" charset="0"/>
            </a:endParaRPr>
          </a:p>
          <a:p>
            <a:pPr lvl="1" defTabSz="609585">
              <a:spcBef>
                <a:spcPts val="600"/>
              </a:spcBef>
            </a:pPr>
            <a:r>
              <a:rPr lang="en-US" sz="1200">
                <a:latin typeface="Arial" panose="020B0604020202020204" pitchFamily="34" charset="0"/>
              </a:rPr>
              <a:t>“Track the status of your submittals in one easy-to-use dashboard”</a:t>
            </a:r>
          </a:p>
          <a:p>
            <a:pPr lvl="1" defTabSz="609585">
              <a:spcBef>
                <a:spcPts val="600"/>
              </a:spcBef>
            </a:pPr>
            <a:endParaRPr lang="en-US" sz="300">
              <a:latin typeface="Arial" panose="020B0604020202020204" pitchFamily="34" charset="0"/>
            </a:endParaRPr>
          </a:p>
          <a:p>
            <a:pPr lvl="1" defTabSz="609585">
              <a:spcBef>
                <a:spcPts val="600"/>
              </a:spcBef>
            </a:pPr>
            <a:r>
              <a:rPr lang="en-US" sz="1200">
                <a:latin typeface="Arial" panose="020B0604020202020204" pitchFamily="34" charset="0"/>
              </a:rPr>
              <a:t>“Top 5 reasons to appoint a project manager for your RFPs”</a:t>
            </a:r>
          </a:p>
        </p:txBody>
      </p:sp>
      <p:sp>
        <p:nvSpPr>
          <p:cNvPr id="15" name="TextBox 14">
            <a:extLst>
              <a:ext uri="{FF2B5EF4-FFF2-40B4-BE49-F238E27FC236}">
                <a16:creationId xmlns:a16="http://schemas.microsoft.com/office/drawing/2014/main" id="{750DED36-6F27-491D-9828-D7ACC47F13B5}"/>
              </a:ext>
            </a:extLst>
          </p:cNvPr>
          <p:cNvSpPr txBox="1"/>
          <p:nvPr/>
        </p:nvSpPr>
        <p:spPr>
          <a:xfrm>
            <a:off x="651560" y="310955"/>
            <a:ext cx="5665727" cy="830997"/>
          </a:xfrm>
          <a:prstGeom prst="rect">
            <a:avLst/>
          </a:prstGeom>
          <a:noFill/>
        </p:spPr>
        <p:txBody>
          <a:bodyPr wrap="square" rtlCol="0">
            <a:spAutoFit/>
          </a:bodyPr>
          <a:lstStyle/>
          <a:p>
            <a:r>
              <a:rPr lang="en-US" sz="4800" b="1">
                <a:solidFill>
                  <a:srgbClr val="FF0000"/>
                </a:solidFill>
              </a:rPr>
              <a:t>Branded Content </a:t>
            </a:r>
          </a:p>
        </p:txBody>
      </p:sp>
      <p:sp>
        <p:nvSpPr>
          <p:cNvPr id="2" name="Rectangle 1">
            <a:extLst>
              <a:ext uri="{FF2B5EF4-FFF2-40B4-BE49-F238E27FC236}">
                <a16:creationId xmlns:a16="http://schemas.microsoft.com/office/drawing/2014/main" id="{9C2822A4-87D0-4672-A75A-89FD219B9E8E}"/>
              </a:ext>
            </a:extLst>
          </p:cNvPr>
          <p:cNvSpPr/>
          <p:nvPr/>
        </p:nvSpPr>
        <p:spPr>
          <a:xfrm>
            <a:off x="493068" y="1994375"/>
            <a:ext cx="5373270" cy="3416320"/>
          </a:xfrm>
          <a:prstGeom prst="rect">
            <a:avLst/>
          </a:prstGeom>
        </p:spPr>
        <p:txBody>
          <a:bodyPr wrap="square">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0" cap="none" spc="0" normalizeH="0" baseline="0" noProof="0">
                <a:ln>
                  <a:noFill/>
                </a:ln>
                <a:solidFill>
                  <a:prstClr val="black"/>
                </a:solidFill>
                <a:effectLst/>
                <a:uLnTx/>
                <a:uFillTx/>
                <a:cs typeface="Arial" panose="020B0604020202020204" pitchFamily="34" charset="0"/>
              </a:rPr>
              <a:t>Up to 400 words of written content</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u="none" strike="noStrike" kern="0" cap="none" spc="0" normalizeH="0" baseline="0" noProof="0">
              <a:ln>
                <a:noFill/>
              </a:ln>
              <a:solidFill>
                <a:prstClr val="black"/>
              </a:solidFill>
              <a:effectLst/>
              <a:uLnTx/>
              <a:uFillTx/>
              <a:cs typeface="Arial" panose="020B060402020202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0" cap="none" spc="0" normalizeH="0" baseline="0" noProof="0">
                <a:ln>
                  <a:noFill/>
                </a:ln>
                <a:solidFill>
                  <a:prstClr val="black"/>
                </a:solidFill>
                <a:effectLst/>
                <a:uLnTx/>
                <a:uFillTx/>
                <a:cs typeface="Arial" panose="020B0604020202020204" pitchFamily="34" charset="0"/>
              </a:rPr>
              <a:t>Tells and/or explains a single/idea/concept</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u="none" strike="noStrike" kern="0" cap="none" spc="0" normalizeH="0" baseline="0" noProof="0">
              <a:ln>
                <a:noFill/>
              </a:ln>
              <a:solidFill>
                <a:prstClr val="black"/>
              </a:solidFill>
              <a:effectLst/>
              <a:uLnTx/>
              <a:uFillTx/>
              <a:cs typeface="Arial" panose="020B060402020202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0" cap="none" spc="0" normalizeH="0" baseline="0" noProof="0">
                <a:ln>
                  <a:noFill/>
                </a:ln>
                <a:solidFill>
                  <a:prstClr val="black"/>
                </a:solidFill>
                <a:effectLst/>
                <a:uLnTx/>
                <a:uFillTx/>
                <a:cs typeface="Arial" panose="020B0604020202020204" pitchFamily="34" charset="0"/>
              </a:rPr>
              <a:t>Multi-purposed for anything desired</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u="none" strike="noStrike" kern="0" cap="none" spc="0" normalizeH="0" baseline="0" noProof="0">
              <a:ln>
                <a:noFill/>
              </a:ln>
              <a:solidFill>
                <a:prstClr val="black"/>
              </a:solidFill>
              <a:effectLst/>
              <a:uLnTx/>
              <a:uFillTx/>
              <a:cs typeface="Arial" panose="020B060402020202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0" cap="none" spc="0" normalizeH="0" baseline="0" noProof="0">
                <a:ln>
                  <a:noFill/>
                </a:ln>
                <a:solidFill>
                  <a:prstClr val="black"/>
                </a:solidFill>
                <a:effectLst/>
                <a:uLnTx/>
                <a:uFillTx/>
                <a:cs typeface="Arial" panose="020B0604020202020204" pitchFamily="34" charset="0"/>
              </a:rPr>
              <a:t>Lives on the client’s site, email blast, social platforms, etc.</a:t>
            </a:r>
          </a:p>
        </p:txBody>
      </p:sp>
      <p:pic>
        <p:nvPicPr>
          <p:cNvPr id="4" name="Picture 3">
            <a:extLst>
              <a:ext uri="{FF2B5EF4-FFF2-40B4-BE49-F238E27FC236}">
                <a16:creationId xmlns:a16="http://schemas.microsoft.com/office/drawing/2014/main" id="{60525F81-E699-3E45-8262-3984B7AD71B4}"/>
              </a:ext>
            </a:extLst>
          </p:cNvPr>
          <p:cNvPicPr>
            <a:picLocks noChangeAspect="1"/>
          </p:cNvPicPr>
          <p:nvPr/>
        </p:nvPicPr>
        <p:blipFill rotWithShape="1">
          <a:blip r:embed="rId3">
            <a:extLst>
              <a:ext uri="{28A0092B-C50C-407E-A947-70E740481C1C}">
                <a14:useLocalDpi xmlns:a14="http://schemas.microsoft.com/office/drawing/2010/main" val="0"/>
              </a:ext>
            </a:extLst>
          </a:blip>
          <a:srcRect l="25256" r="16204"/>
          <a:stretch/>
        </p:blipFill>
        <p:spPr>
          <a:xfrm>
            <a:off x="6169896" y="0"/>
            <a:ext cx="6022104" cy="6858000"/>
          </a:xfrm>
          <a:prstGeom prst="rect">
            <a:avLst/>
          </a:prstGeom>
        </p:spPr>
      </p:pic>
      <p:pic>
        <p:nvPicPr>
          <p:cNvPr id="6" name="Picture 5">
            <a:extLst>
              <a:ext uri="{FF2B5EF4-FFF2-40B4-BE49-F238E27FC236}">
                <a16:creationId xmlns:a16="http://schemas.microsoft.com/office/drawing/2014/main" id="{1FEA6ECA-6636-BE42-9816-46ED639BE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cxnSp>
        <p:nvCxnSpPr>
          <p:cNvPr id="16" name="Straight Connector 15">
            <a:extLst>
              <a:ext uri="{FF2B5EF4-FFF2-40B4-BE49-F238E27FC236}">
                <a16:creationId xmlns:a16="http://schemas.microsoft.com/office/drawing/2014/main" id="{5E645FD5-0F81-6447-BECC-C3BA6B5A9B91}"/>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1936632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4FE75A-C556-4E7D-B257-E050F15B886A}"/>
              </a:ext>
            </a:extLst>
          </p:cNvPr>
          <p:cNvSpPr txBox="1"/>
          <p:nvPr/>
        </p:nvSpPr>
        <p:spPr>
          <a:xfrm>
            <a:off x="6095999" y="1788748"/>
            <a:ext cx="4066573" cy="1669688"/>
          </a:xfrm>
          <a:prstGeom prst="rect">
            <a:avLst/>
          </a:prstGeom>
          <a:noFill/>
        </p:spPr>
        <p:txBody>
          <a:bodyPr wrap="square" rtlCol="0">
            <a:spAutoFit/>
          </a:bodyPr>
          <a:lstStyle/>
          <a:p>
            <a:pPr marL="57150">
              <a:spcAft>
                <a:spcPts val="300"/>
              </a:spcAft>
            </a:pPr>
            <a:r>
              <a:rPr lang="en-US" sz="2800" b="1">
                <a:solidFill>
                  <a:schemeClr val="tx1">
                    <a:lumMod val="75000"/>
                    <a:lumOff val="25000"/>
                  </a:schemeClr>
                </a:solidFill>
              </a:rPr>
              <a:t>    Brand building</a:t>
            </a:r>
          </a:p>
          <a:p>
            <a:pPr lvl="1">
              <a:spcAft>
                <a:spcPts val="300"/>
              </a:spcAft>
            </a:pPr>
            <a:r>
              <a:rPr lang="en-US">
                <a:solidFill>
                  <a:schemeClr val="tx1">
                    <a:lumMod val="75000"/>
                    <a:lumOff val="25000"/>
                  </a:schemeClr>
                </a:solidFill>
              </a:rPr>
              <a:t>Drawing attention to unique qualities while helping to improve search rankings drives top-funnel traffic.</a:t>
            </a:r>
          </a:p>
        </p:txBody>
      </p:sp>
      <p:sp>
        <p:nvSpPr>
          <p:cNvPr id="10" name="Rectangle 9">
            <a:extLst>
              <a:ext uri="{FF2B5EF4-FFF2-40B4-BE49-F238E27FC236}">
                <a16:creationId xmlns:a16="http://schemas.microsoft.com/office/drawing/2014/main" id="{084146D2-0093-4D18-A4FB-4D1E95C0A600}"/>
              </a:ext>
            </a:extLst>
          </p:cNvPr>
          <p:cNvSpPr/>
          <p:nvPr/>
        </p:nvSpPr>
        <p:spPr>
          <a:xfrm>
            <a:off x="420602" y="4609472"/>
            <a:ext cx="5088948" cy="1431161"/>
          </a:xfrm>
          <a:prstGeom prst="rect">
            <a:avLst/>
          </a:prstGeom>
        </p:spPr>
        <p:txBody>
          <a:bodyPr wrap="square">
            <a:spAutoFit/>
          </a:bodyPr>
          <a:lstStyle/>
          <a:p>
            <a:pPr marL="519113" indent="-58738">
              <a:spcAft>
                <a:spcPts val="300"/>
              </a:spcAft>
            </a:pPr>
            <a:r>
              <a:rPr lang="en-US" sz="2800" b="1">
                <a:solidFill>
                  <a:schemeClr val="tx1">
                    <a:lumMod val="75000"/>
                    <a:lumOff val="25000"/>
                  </a:schemeClr>
                </a:solidFill>
              </a:rPr>
              <a:t>Pipeline acceleration</a:t>
            </a:r>
          </a:p>
          <a:p>
            <a:pPr lvl="1">
              <a:spcAft>
                <a:spcPts val="300"/>
              </a:spcAft>
            </a:pPr>
            <a:r>
              <a:rPr lang="en-US">
                <a:solidFill>
                  <a:schemeClr val="tx1">
                    <a:lumMod val="75000"/>
                    <a:lumOff val="25000"/>
                  </a:schemeClr>
                </a:solidFill>
              </a:rPr>
              <a:t>Accelerates purchase decisions by delivering the right content at the </a:t>
            </a:r>
          </a:p>
          <a:p>
            <a:pPr lvl="1">
              <a:spcAft>
                <a:spcPts val="300"/>
              </a:spcAft>
            </a:pPr>
            <a:r>
              <a:rPr lang="en-US">
                <a:solidFill>
                  <a:schemeClr val="tx1">
                    <a:lumMod val="75000"/>
                    <a:lumOff val="25000"/>
                  </a:schemeClr>
                </a:solidFill>
              </a:rPr>
              <a:t>right time in the customer journey.</a:t>
            </a:r>
          </a:p>
        </p:txBody>
      </p:sp>
      <p:sp>
        <p:nvSpPr>
          <p:cNvPr id="11" name="Rectangle 10">
            <a:extLst>
              <a:ext uri="{FF2B5EF4-FFF2-40B4-BE49-F238E27FC236}">
                <a16:creationId xmlns:a16="http://schemas.microsoft.com/office/drawing/2014/main" id="{672949D9-0157-4A66-BEBC-3E1EDCD93F86}"/>
              </a:ext>
            </a:extLst>
          </p:cNvPr>
          <p:cNvSpPr/>
          <p:nvPr/>
        </p:nvSpPr>
        <p:spPr>
          <a:xfrm>
            <a:off x="420601" y="1563400"/>
            <a:ext cx="5675398" cy="2100575"/>
          </a:xfrm>
          <a:prstGeom prst="rect">
            <a:avLst/>
          </a:prstGeom>
        </p:spPr>
        <p:txBody>
          <a:bodyPr wrap="square">
            <a:spAutoFit/>
          </a:bodyPr>
          <a:lstStyle/>
          <a:p>
            <a:pPr marL="460375">
              <a:spcAft>
                <a:spcPts val="300"/>
              </a:spcAft>
            </a:pPr>
            <a:r>
              <a:rPr lang="en-US" sz="2800" b="1">
                <a:solidFill>
                  <a:schemeClr val="tx1">
                    <a:lumMod val="75000"/>
                    <a:lumOff val="25000"/>
                  </a:schemeClr>
                </a:solidFill>
              </a:rPr>
              <a:t>Lead generation</a:t>
            </a:r>
          </a:p>
          <a:p>
            <a:pPr lvl="1">
              <a:spcAft>
                <a:spcPts val="300"/>
              </a:spcAft>
            </a:pPr>
            <a:r>
              <a:rPr lang="en-US">
                <a:solidFill>
                  <a:schemeClr val="tx1">
                    <a:lumMod val="75000"/>
                    <a:lumOff val="25000"/>
                  </a:schemeClr>
                </a:solidFill>
              </a:rPr>
              <a:t>Delivering carefully designed content </a:t>
            </a:r>
          </a:p>
          <a:p>
            <a:pPr lvl="1">
              <a:spcAft>
                <a:spcPts val="300"/>
              </a:spcAft>
            </a:pPr>
            <a:r>
              <a:rPr lang="en-US">
                <a:solidFill>
                  <a:schemeClr val="tx1">
                    <a:lumMod val="75000"/>
                    <a:lumOff val="25000"/>
                  </a:schemeClr>
                </a:solidFill>
              </a:rPr>
              <a:t>that nurtures prospects through the </a:t>
            </a:r>
          </a:p>
          <a:p>
            <a:pPr lvl="1">
              <a:spcAft>
                <a:spcPts val="300"/>
              </a:spcAft>
            </a:pPr>
            <a:r>
              <a:rPr lang="en-US">
                <a:solidFill>
                  <a:schemeClr val="tx1">
                    <a:lumMod val="75000"/>
                    <a:lumOff val="25000"/>
                  </a:schemeClr>
                </a:solidFill>
              </a:rPr>
              <a:t>buying cycle produces more qualified </a:t>
            </a:r>
          </a:p>
          <a:p>
            <a:pPr lvl="1">
              <a:spcAft>
                <a:spcPts val="300"/>
              </a:spcAft>
            </a:pPr>
            <a:r>
              <a:rPr lang="en-US">
                <a:solidFill>
                  <a:schemeClr val="tx1">
                    <a:lumMod val="75000"/>
                    <a:lumOff val="25000"/>
                  </a:schemeClr>
                </a:solidFill>
              </a:rPr>
              <a:t>leads, maximizing utilization and </a:t>
            </a:r>
          </a:p>
          <a:p>
            <a:pPr lvl="1">
              <a:spcAft>
                <a:spcPts val="300"/>
              </a:spcAft>
            </a:pPr>
            <a:r>
              <a:rPr lang="en-US">
                <a:solidFill>
                  <a:schemeClr val="tx1">
                    <a:lumMod val="75000"/>
                    <a:lumOff val="25000"/>
                  </a:schemeClr>
                </a:solidFill>
              </a:rPr>
              <a:t>bottom-line impact.</a:t>
            </a:r>
          </a:p>
        </p:txBody>
      </p:sp>
      <p:sp>
        <p:nvSpPr>
          <p:cNvPr id="12" name="Rectangle 11">
            <a:extLst>
              <a:ext uri="{FF2B5EF4-FFF2-40B4-BE49-F238E27FC236}">
                <a16:creationId xmlns:a16="http://schemas.microsoft.com/office/drawing/2014/main" id="{0E96F67A-02CD-4791-A261-A688EAB45562}"/>
              </a:ext>
            </a:extLst>
          </p:cNvPr>
          <p:cNvSpPr/>
          <p:nvPr/>
        </p:nvSpPr>
        <p:spPr>
          <a:xfrm>
            <a:off x="6095999" y="4334538"/>
            <a:ext cx="5760491" cy="1677382"/>
          </a:xfrm>
          <a:prstGeom prst="rect">
            <a:avLst/>
          </a:prstGeom>
        </p:spPr>
        <p:txBody>
          <a:bodyPr wrap="square">
            <a:spAutoFit/>
          </a:bodyPr>
          <a:lstStyle/>
          <a:p>
            <a:pPr lvl="1">
              <a:spcAft>
                <a:spcPts val="300"/>
              </a:spcAft>
            </a:pPr>
            <a:endParaRPr lang="en-US" sz="1600">
              <a:solidFill>
                <a:schemeClr val="tx1">
                  <a:lumMod val="75000"/>
                  <a:lumOff val="25000"/>
                </a:schemeClr>
              </a:solidFill>
              <a:latin typeface="Arial" panose="020B0604020202020204" pitchFamily="34" charset="0"/>
            </a:endParaRPr>
          </a:p>
          <a:p>
            <a:pPr marL="57150">
              <a:spcAft>
                <a:spcPts val="300"/>
              </a:spcAft>
            </a:pPr>
            <a:r>
              <a:rPr lang="en-US" sz="2800">
                <a:solidFill>
                  <a:schemeClr val="tx1">
                    <a:lumMod val="75000"/>
                    <a:lumOff val="25000"/>
                  </a:schemeClr>
                </a:solidFill>
                <a:latin typeface="BentonSans Medium" panose="02000503000000020004" pitchFamily="2" charset="77"/>
              </a:rPr>
              <a:t>    </a:t>
            </a:r>
            <a:r>
              <a:rPr lang="en-US" sz="2800" b="1">
                <a:solidFill>
                  <a:schemeClr val="tx1">
                    <a:lumMod val="75000"/>
                    <a:lumOff val="25000"/>
                  </a:schemeClr>
                </a:solidFill>
              </a:rPr>
              <a:t>Retention &amp; advocacy</a:t>
            </a:r>
          </a:p>
          <a:p>
            <a:pPr lvl="1">
              <a:spcAft>
                <a:spcPts val="300"/>
              </a:spcAft>
            </a:pPr>
            <a:r>
              <a:rPr lang="en-US">
                <a:solidFill>
                  <a:schemeClr val="tx1">
                    <a:lumMod val="75000"/>
                    <a:lumOff val="25000"/>
                  </a:schemeClr>
                </a:solidFill>
              </a:rPr>
              <a:t>Build trust with useful and entertaining content throughout the customer relationship, helping cultivate repeat business.</a:t>
            </a:r>
          </a:p>
        </p:txBody>
      </p:sp>
      <p:sp>
        <p:nvSpPr>
          <p:cNvPr id="16" name="TextBox 15">
            <a:extLst>
              <a:ext uri="{FF2B5EF4-FFF2-40B4-BE49-F238E27FC236}">
                <a16:creationId xmlns:a16="http://schemas.microsoft.com/office/drawing/2014/main" id="{015524E8-28EB-45C4-A43F-B2571C946F52}"/>
              </a:ext>
            </a:extLst>
          </p:cNvPr>
          <p:cNvSpPr txBox="1"/>
          <p:nvPr/>
        </p:nvSpPr>
        <p:spPr>
          <a:xfrm>
            <a:off x="509286" y="351856"/>
            <a:ext cx="7680338" cy="830997"/>
          </a:xfrm>
          <a:prstGeom prst="rect">
            <a:avLst/>
          </a:prstGeom>
          <a:noFill/>
        </p:spPr>
        <p:txBody>
          <a:bodyPr wrap="square" rtlCol="0">
            <a:spAutoFit/>
          </a:bodyPr>
          <a:lstStyle/>
          <a:p>
            <a:r>
              <a:rPr lang="en-US" sz="4800" b="1">
                <a:solidFill>
                  <a:srgbClr val="FF0000"/>
                </a:solidFill>
              </a:rPr>
              <a:t>Content in action</a:t>
            </a:r>
          </a:p>
        </p:txBody>
      </p:sp>
      <p:cxnSp>
        <p:nvCxnSpPr>
          <p:cNvPr id="7" name="Straight Connector 6">
            <a:extLst>
              <a:ext uri="{FF2B5EF4-FFF2-40B4-BE49-F238E27FC236}">
                <a16:creationId xmlns:a16="http://schemas.microsoft.com/office/drawing/2014/main" id="{99C98E40-61CE-4C43-A41F-AED62436E6FB}"/>
              </a:ext>
            </a:extLst>
          </p:cNvPr>
          <p:cNvCxnSpPr>
            <a:cxnSpLocks/>
          </p:cNvCxnSpPr>
          <p:nvPr/>
        </p:nvCxnSpPr>
        <p:spPr>
          <a:xfrm>
            <a:off x="509286" y="4157590"/>
            <a:ext cx="11130828"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29645347-EA04-9B40-BC21-EFDBF3FF4493}"/>
              </a:ext>
            </a:extLst>
          </p:cNvPr>
          <p:cNvCxnSpPr>
            <a:cxnSpLocks/>
          </p:cNvCxnSpPr>
          <p:nvPr/>
        </p:nvCxnSpPr>
        <p:spPr>
          <a:xfrm flipV="1">
            <a:off x="5914086" y="1446836"/>
            <a:ext cx="0" cy="4977113"/>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85844A6E-07A5-4E43-B2A6-9C3486BBA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8053" y="6128596"/>
            <a:ext cx="953976" cy="572386"/>
          </a:xfrm>
          <a:prstGeom prst="rect">
            <a:avLst/>
          </a:prstGeom>
        </p:spPr>
      </p:pic>
    </p:spTree>
    <p:extLst>
      <p:ext uri="{BB962C8B-B14F-4D97-AF65-F5344CB8AC3E}">
        <p14:creationId xmlns:p14="http://schemas.microsoft.com/office/powerpoint/2010/main" val="125567199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64D62-074B-46E7-A69D-066C49BBE030}"/>
              </a:ext>
            </a:extLst>
          </p:cNvPr>
          <p:cNvSpPr/>
          <p:nvPr/>
        </p:nvSpPr>
        <p:spPr>
          <a:xfrm>
            <a:off x="786920" y="901416"/>
            <a:ext cx="9910232" cy="3785652"/>
          </a:xfrm>
          <a:prstGeom prst="rect">
            <a:avLst/>
          </a:prstGeom>
          <a:ln>
            <a:noFill/>
          </a:ln>
        </p:spPr>
        <p:txBody>
          <a:bodyPr wrap="square">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4800" b="1" u="none" strike="noStrike" kern="0" cap="none" spc="0" normalizeH="0" baseline="0" noProof="0">
                <a:ln>
                  <a:noFill/>
                </a:ln>
                <a:solidFill>
                  <a:schemeClr val="tx1">
                    <a:lumMod val="75000"/>
                    <a:lumOff val="25000"/>
                  </a:schemeClr>
                </a:solidFill>
                <a:effectLst/>
                <a:uLnTx/>
                <a:uFillTx/>
                <a:cs typeface="Lao UI" panose="020B0502040204020203" pitchFamily="34" charset="0"/>
                <a:sym typeface="Helvetica"/>
              </a:rPr>
              <a:t>Millennials want e-books, whitepapers, blog posts, videos, and other how-to information… they are </a:t>
            </a:r>
            <a:r>
              <a:rPr kumimoji="0" lang="en-US" sz="4800" b="1" u="none" strike="noStrike" kern="0" cap="none" spc="0" normalizeH="0" baseline="0" noProof="0">
                <a:ln>
                  <a:noFill/>
                </a:ln>
                <a:solidFill>
                  <a:srgbClr val="FF0000"/>
                </a:solidFill>
                <a:effectLst/>
                <a:uLnTx/>
                <a:uFillTx/>
                <a:cs typeface="Lao UI" panose="020B0502040204020203" pitchFamily="34" charset="0"/>
                <a:sym typeface="Helvetica"/>
              </a:rPr>
              <a:t>2.5x</a:t>
            </a:r>
            <a:r>
              <a:rPr kumimoji="0" lang="en-US" sz="4800" b="1" u="none" strike="noStrike" kern="0" cap="none" spc="0" normalizeH="0" baseline="0" noProof="0">
                <a:ln>
                  <a:noFill/>
                </a:ln>
                <a:solidFill>
                  <a:schemeClr val="bg1">
                    <a:lumMod val="50000"/>
                    <a:lumOff val="50000"/>
                  </a:schemeClr>
                </a:solidFill>
                <a:effectLst/>
                <a:uLnTx/>
                <a:uFillTx/>
                <a:cs typeface="Lao UI" panose="020B0502040204020203" pitchFamily="34" charset="0"/>
                <a:sym typeface="Helvetica"/>
              </a:rPr>
              <a:t> </a:t>
            </a:r>
            <a:r>
              <a:rPr kumimoji="0" lang="en-US" sz="4800" b="1" u="none" strike="noStrike" kern="0" cap="none" spc="0" normalizeH="0" baseline="0" noProof="0">
                <a:ln>
                  <a:noFill/>
                </a:ln>
                <a:solidFill>
                  <a:schemeClr val="tx1">
                    <a:lumMod val="75000"/>
                    <a:lumOff val="25000"/>
                  </a:schemeClr>
                </a:solidFill>
                <a:effectLst/>
                <a:uLnTx/>
                <a:uFillTx/>
                <a:cs typeface="Lao UI" panose="020B0502040204020203" pitchFamily="34" charset="0"/>
                <a:sym typeface="Helvetica"/>
              </a:rPr>
              <a:t>more likely to be influenced by blogs or social networking sites. </a:t>
            </a:r>
          </a:p>
        </p:txBody>
      </p:sp>
      <p:sp>
        <p:nvSpPr>
          <p:cNvPr id="3" name="Rectangle 2">
            <a:extLst>
              <a:ext uri="{FF2B5EF4-FFF2-40B4-BE49-F238E27FC236}">
                <a16:creationId xmlns:a16="http://schemas.microsoft.com/office/drawing/2014/main" id="{F368C0C3-FB3F-46F3-9F99-F0744E65635F}"/>
              </a:ext>
            </a:extLst>
          </p:cNvPr>
          <p:cNvSpPr/>
          <p:nvPr/>
        </p:nvSpPr>
        <p:spPr>
          <a:xfrm>
            <a:off x="2268205" y="6257467"/>
            <a:ext cx="7786577" cy="307777"/>
          </a:xfrm>
          <a:prstGeom prst="rect">
            <a:avLst/>
          </a:prstGeom>
        </p:spPr>
        <p:txBody>
          <a:bodyPr wrap="square">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400" u="none" strike="noStrike" kern="0" cap="none" spc="0" normalizeH="0" baseline="0" noProof="0">
                <a:ln>
                  <a:noFill/>
                </a:ln>
                <a:solidFill>
                  <a:schemeClr val="bg1">
                    <a:lumMod val="65000"/>
                  </a:schemeClr>
                </a:solidFill>
                <a:effectLst/>
                <a:uLnTx/>
                <a:uFillTx/>
                <a:latin typeface="Arial" panose="020B0604020202020204" pitchFamily="34" charset="0"/>
                <a:cs typeface="Helvetica"/>
                <a:sym typeface="Helvetica"/>
              </a:rPr>
              <a:t>Source: https://</a:t>
            </a:r>
            <a:r>
              <a:rPr kumimoji="0" lang="en-US" sz="1400" u="none" strike="noStrike" kern="0" cap="none" spc="0" normalizeH="0" baseline="0" noProof="0" err="1">
                <a:ln>
                  <a:noFill/>
                </a:ln>
                <a:solidFill>
                  <a:schemeClr val="bg1">
                    <a:lumMod val="65000"/>
                  </a:schemeClr>
                </a:solidFill>
                <a:effectLst/>
                <a:uLnTx/>
                <a:uFillTx/>
                <a:latin typeface="Arial" panose="020B0604020202020204" pitchFamily="34" charset="0"/>
                <a:cs typeface="Helvetica"/>
                <a:sym typeface="Helvetica"/>
              </a:rPr>
              <a:t>blog.hubspot.com</a:t>
            </a:r>
            <a:r>
              <a:rPr kumimoji="0" lang="en-US" sz="1400" u="none" strike="noStrike" kern="0" cap="none" spc="0" normalizeH="0" baseline="0" noProof="0">
                <a:ln>
                  <a:noFill/>
                </a:ln>
                <a:solidFill>
                  <a:schemeClr val="bg1">
                    <a:lumMod val="65000"/>
                  </a:schemeClr>
                </a:solidFill>
                <a:effectLst/>
                <a:uLnTx/>
                <a:uFillTx/>
                <a:latin typeface="Arial" panose="020B0604020202020204" pitchFamily="34" charset="0"/>
                <a:cs typeface="Helvetica"/>
                <a:sym typeface="Helvetica"/>
              </a:rPr>
              <a:t>/marketing/marketing-to-millennials</a:t>
            </a:r>
          </a:p>
        </p:txBody>
      </p:sp>
      <p:sp>
        <p:nvSpPr>
          <p:cNvPr id="4" name="Right Triangle 3">
            <a:extLst>
              <a:ext uri="{FF2B5EF4-FFF2-40B4-BE49-F238E27FC236}">
                <a16:creationId xmlns:a16="http://schemas.microsoft.com/office/drawing/2014/main" id="{8A535AB0-DCFF-B549-BBF1-C05A2D7EFAA5}"/>
              </a:ext>
            </a:extLst>
          </p:cNvPr>
          <p:cNvSpPr/>
          <p:nvPr/>
        </p:nvSpPr>
        <p:spPr>
          <a:xfrm rot="10800000">
            <a:off x="10614392" y="230801"/>
            <a:ext cx="1332802" cy="2337847"/>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927823B-3D68-FB43-A4A3-422F9021CCD8}"/>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2017B5-3765-694D-BF63-0D3673C9D275}"/>
              </a:ext>
            </a:extLst>
          </p:cNvPr>
          <p:cNvCxnSpPr>
            <a:cxnSpLocks/>
          </p:cNvCxnSpPr>
          <p:nvPr/>
        </p:nvCxnSpPr>
        <p:spPr>
          <a:xfrm flipV="1">
            <a:off x="11947194" y="2754775"/>
            <a:ext cx="0" cy="38711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358A411-0DE3-D049-90C0-4C3588B61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93470544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645166" y="2585918"/>
            <a:ext cx="7609067"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u="none" strike="noStrike" kern="1200" cap="none" spc="0" normalizeH="0" baseline="0" noProof="0">
                <a:ln>
                  <a:noFill/>
                </a:ln>
                <a:solidFill>
                  <a:prstClr val="white"/>
                </a:solidFill>
                <a:effectLst/>
                <a:uLnTx/>
                <a:uFillTx/>
                <a:latin typeface="+mn-lt"/>
                <a:cs typeface="Helvetica"/>
              </a:rPr>
              <a:t>SEARCH MARKETING</a:t>
            </a:r>
          </a:p>
        </p:txBody>
      </p:sp>
      <p:sp>
        <p:nvSpPr>
          <p:cNvPr id="8" name="TextBox 4">
            <a:extLst>
              <a:ext uri="{FF2B5EF4-FFF2-40B4-BE49-F238E27FC236}">
                <a16:creationId xmlns:a16="http://schemas.microsoft.com/office/drawing/2014/main" id="{133E3D10-66F3-BD49-94FD-79BAA1596AC2}"/>
              </a:ext>
            </a:extLst>
          </p:cNvPr>
          <p:cNvSpPr txBox="1">
            <a:spLocks noChangeArrowheads="1"/>
          </p:cNvSpPr>
          <p:nvPr/>
        </p:nvSpPr>
        <p:spPr bwMode="auto">
          <a:xfrm>
            <a:off x="2223535" y="4569993"/>
            <a:ext cx="4228065" cy="2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j-lt"/>
                <a:ea typeface="Tahoma"/>
                <a:cs typeface="Tahoma"/>
              </a:rPr>
              <a:t>Measurable KPI’s:</a:t>
            </a:r>
            <a:endParaRPr lang="en-US" sz="1800">
              <a:solidFill>
                <a:schemeClr val="bg1"/>
              </a:solidFill>
              <a:latin typeface="+mj-lt"/>
              <a:cs typeface="Calibri"/>
            </a:endParaRPr>
          </a:p>
          <a:p>
            <a:pPr lvl="1">
              <a:spcBef>
                <a:spcPts val="600"/>
              </a:spcBef>
              <a:spcAft>
                <a:spcPts val="600"/>
              </a:spcAft>
              <a:buFont typeface="Arial"/>
              <a:buChar char="•"/>
            </a:pPr>
            <a:r>
              <a:rPr lang="en-US" sz="1800">
                <a:solidFill>
                  <a:schemeClr val="bg1"/>
                </a:solidFill>
                <a:latin typeface="+mj-lt"/>
                <a:ea typeface="Tahoma"/>
                <a:cs typeface="Tahoma"/>
              </a:rPr>
              <a:t>Clicks to website</a:t>
            </a:r>
            <a:endParaRPr lang="en-US" sz="1800">
              <a:solidFill>
                <a:schemeClr val="bg1"/>
              </a:solidFill>
              <a:latin typeface="+mj-lt"/>
              <a:cs typeface="Calibri"/>
            </a:endParaRPr>
          </a:p>
          <a:p>
            <a:pPr lvl="1">
              <a:spcBef>
                <a:spcPts val="200"/>
              </a:spcBef>
              <a:spcAft>
                <a:spcPts val="200"/>
              </a:spcAft>
              <a:buFont typeface="Arial"/>
              <a:buChar char="•"/>
            </a:pPr>
            <a:r>
              <a:rPr lang="en-US" sz="1800">
                <a:solidFill>
                  <a:schemeClr val="bg1"/>
                </a:solidFill>
                <a:latin typeface="+mj-lt"/>
                <a:ea typeface="Tahoma"/>
                <a:cs typeface="Tahoma"/>
              </a:rPr>
              <a:t>Competitive impression share</a:t>
            </a:r>
            <a:endParaRPr lang="en-US" sz="1800">
              <a:solidFill>
                <a:schemeClr val="bg1"/>
              </a:solidFill>
              <a:latin typeface="+mj-lt"/>
              <a:cs typeface="Calibri" charset="0"/>
            </a:endParaRPr>
          </a:p>
          <a:p>
            <a:pPr lvl="1">
              <a:spcBef>
                <a:spcPts val="200"/>
              </a:spcBef>
              <a:spcAft>
                <a:spcPts val="200"/>
              </a:spcAft>
              <a:buFont typeface="Arial"/>
              <a:buChar char="•"/>
            </a:pPr>
            <a:r>
              <a:rPr lang="en-US" sz="1800">
                <a:solidFill>
                  <a:schemeClr val="bg1"/>
                </a:solidFill>
                <a:latin typeface="+mj-lt"/>
                <a:ea typeface="Tahoma"/>
                <a:cs typeface="Tahoma"/>
              </a:rPr>
              <a:t>Conversions (calls, form completions, etc.)</a:t>
            </a:r>
          </a:p>
          <a:p>
            <a:pPr>
              <a:spcBef>
                <a:spcPts val="600"/>
              </a:spcBef>
              <a:spcAft>
                <a:spcPts val="200"/>
              </a:spcAft>
              <a:buClr>
                <a:srgbClr val="4E4D4D"/>
              </a:buClr>
              <a:buFont typeface="Courier New" panose="02070309020205020404" pitchFamily="49" charset="0"/>
              <a:buChar char="o"/>
            </a:pPr>
            <a:endParaRPr lang="en-US" altLang="en-US" sz="1400">
              <a:solidFill>
                <a:schemeClr val="bg1"/>
              </a:solidFill>
              <a:latin typeface="Tahoma" charset="0"/>
              <a:ea typeface="Tahoma" charset="0"/>
              <a:cs typeface="Tahoma" charset="0"/>
            </a:endParaRPr>
          </a:p>
        </p:txBody>
      </p:sp>
      <p:pic>
        <p:nvPicPr>
          <p:cNvPr id="10" name="Picture 9" descr="Text&#10;&#10;Description automatically generated">
            <a:extLst>
              <a:ext uri="{FF2B5EF4-FFF2-40B4-BE49-F238E27FC236}">
                <a16:creationId xmlns:a16="http://schemas.microsoft.com/office/drawing/2014/main" id="{24F5E95B-C5FC-994D-B7ED-21C17548C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266229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3DCF52-31B2-5145-84D9-8983794B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 y="0"/>
            <a:ext cx="12192000" cy="6858000"/>
          </a:xfrm>
          <a:prstGeom prst="rect">
            <a:avLst/>
          </a:prstGeom>
        </p:spPr>
      </p:pic>
      <p:sp>
        <p:nvSpPr>
          <p:cNvPr id="7" name="Content Placeholder 3"/>
          <p:cNvSpPr txBox="1">
            <a:spLocks/>
          </p:cNvSpPr>
          <p:nvPr/>
        </p:nvSpPr>
        <p:spPr bwMode="auto">
          <a:xfrm>
            <a:off x="367646" y="1898049"/>
            <a:ext cx="4799077" cy="406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lnSpc>
                <a:spcPct val="150000"/>
              </a:lnSpc>
              <a:spcBef>
                <a:spcPct val="0"/>
              </a:spcBef>
              <a:spcAft>
                <a:spcPct val="0"/>
              </a:spcAft>
              <a:buClr>
                <a:srgbClr val="224267"/>
              </a:buClr>
              <a:defRPr/>
            </a:pPr>
            <a:r>
              <a:rPr lang="en-US" altLang="en-US" sz="2200">
                <a:solidFill>
                  <a:srgbClr val="595959"/>
                </a:solidFill>
                <a:latin typeface="+mn-lt"/>
                <a:ea typeface="Tahoma"/>
                <a:cs typeface="Tahoma"/>
              </a:rPr>
              <a:t>When your business appears where customers are </a:t>
            </a:r>
            <a:r>
              <a:rPr lang="en-US" altLang="en-US" sz="2200">
                <a:solidFill>
                  <a:srgbClr val="224267"/>
                </a:solidFill>
                <a:latin typeface="+mn-lt"/>
                <a:ea typeface="Tahoma"/>
                <a:cs typeface="Tahoma"/>
              </a:rPr>
              <a:t>proactively </a:t>
            </a:r>
            <a:r>
              <a:rPr lang="en-US" altLang="en-US" sz="2200">
                <a:solidFill>
                  <a:srgbClr val="595959"/>
                </a:solidFill>
                <a:latin typeface="+mn-lt"/>
                <a:ea typeface="Tahoma"/>
                <a:cs typeface="Tahoma"/>
              </a:rPr>
              <a:t>searching for what you do, you can </a:t>
            </a:r>
            <a:r>
              <a:rPr lang="en-US" altLang="en-US" sz="2200">
                <a:solidFill>
                  <a:srgbClr val="FF0000"/>
                </a:solidFill>
                <a:latin typeface="+mn-lt"/>
                <a:ea typeface="Tahoma"/>
                <a:cs typeface="Tahoma"/>
              </a:rPr>
              <a:t>capture targeted audiences </a:t>
            </a:r>
            <a:r>
              <a:rPr lang="en-US" altLang="en-US" sz="2200">
                <a:solidFill>
                  <a:srgbClr val="595959"/>
                </a:solidFill>
                <a:latin typeface="+mn-lt"/>
                <a:ea typeface="Tahoma"/>
                <a:cs typeface="Tahoma"/>
              </a:rPr>
              <a:t>both browsing </a:t>
            </a:r>
            <a:r>
              <a:rPr lang="en-US" altLang="en-US" sz="2200">
                <a:solidFill>
                  <a:schemeClr val="tx1">
                    <a:lumMod val="65000"/>
                    <a:lumOff val="35000"/>
                  </a:schemeClr>
                </a:solidFill>
                <a:latin typeface="+mn-lt"/>
                <a:ea typeface="Tahoma"/>
                <a:cs typeface="Tahoma"/>
              </a:rPr>
              <a:t>during</a:t>
            </a:r>
            <a:r>
              <a:rPr lang="en-US" altLang="en-US" sz="2200">
                <a:solidFill>
                  <a:srgbClr val="224267"/>
                </a:solidFill>
                <a:latin typeface="+mn-lt"/>
                <a:ea typeface="Tahoma"/>
                <a:cs typeface="Tahoma"/>
              </a:rPr>
              <a:t> </a:t>
            </a:r>
            <a:r>
              <a:rPr lang="en-US" altLang="en-US" sz="2200">
                <a:solidFill>
                  <a:srgbClr val="FF0000"/>
                </a:solidFill>
                <a:latin typeface="+mn-lt"/>
                <a:ea typeface="Tahoma"/>
                <a:cs typeface="Tahoma"/>
              </a:rPr>
              <a:t>pre-market</a:t>
            </a:r>
            <a:r>
              <a:rPr lang="en-US" altLang="en-US" sz="2200">
                <a:solidFill>
                  <a:schemeClr val="tx1">
                    <a:lumMod val="65000"/>
                    <a:lumOff val="35000"/>
                  </a:schemeClr>
                </a:solidFill>
                <a:latin typeface="+mn-lt"/>
                <a:ea typeface="Tahoma"/>
                <a:cs typeface="Tahoma"/>
              </a:rPr>
              <a:t> research moments</a:t>
            </a:r>
            <a:r>
              <a:rPr lang="en-US" altLang="en-US" sz="2200">
                <a:solidFill>
                  <a:srgbClr val="1F497D"/>
                </a:solidFill>
                <a:latin typeface="+mn-lt"/>
                <a:ea typeface="Tahoma"/>
                <a:cs typeface="Tahoma"/>
              </a:rPr>
              <a:t> </a:t>
            </a:r>
            <a:r>
              <a:rPr lang="en-US" altLang="en-US" sz="2200">
                <a:solidFill>
                  <a:srgbClr val="FF0000"/>
                </a:solidFill>
                <a:latin typeface="+mn-lt"/>
                <a:ea typeface="Tahoma"/>
                <a:cs typeface="Tahoma"/>
              </a:rPr>
              <a:t>and  in-market when ready to connect/hire/buy.</a:t>
            </a:r>
          </a:p>
        </p:txBody>
      </p:sp>
      <p:sp>
        <p:nvSpPr>
          <p:cNvPr id="18" name="Slide Number Placeholder 3"/>
          <p:cNvSpPr txBox="1">
            <a:spLocks/>
          </p:cNvSpPr>
          <p:nvPr/>
        </p:nvSpPr>
        <p:spPr>
          <a:xfrm>
            <a:off x="11965290" y="6408485"/>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rgbClr val="4E4D4D"/>
              </a:solidFill>
              <a:latin typeface="Arial" charset="0"/>
              <a:ea typeface="Arial" charset="0"/>
              <a:cs typeface="Arial" charset="0"/>
            </a:endParaRPr>
          </a:p>
        </p:txBody>
      </p:sp>
      <p:grpSp>
        <p:nvGrpSpPr>
          <p:cNvPr id="35" name="Group 34"/>
          <p:cNvGrpSpPr/>
          <p:nvPr/>
        </p:nvGrpSpPr>
        <p:grpSpPr>
          <a:xfrm>
            <a:off x="5030328" y="278934"/>
            <a:ext cx="7007510" cy="6858000"/>
            <a:chOff x="5367318" y="177288"/>
            <a:chExt cx="6513848" cy="6393026"/>
          </a:xfrm>
        </p:grpSpPr>
        <p:sp>
          <p:nvSpPr>
            <p:cNvPr id="29" name="Round Diagonal Corner Rectangle 28"/>
            <p:cNvSpPr/>
            <p:nvPr/>
          </p:nvSpPr>
          <p:spPr>
            <a:xfrm>
              <a:off x="6622187" y="177288"/>
              <a:ext cx="3811530" cy="2163481"/>
            </a:xfrm>
            <a:prstGeom prst="round2DiagRect">
              <a:avLst>
                <a:gd name="adj1" fmla="val 29683"/>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2400">
                  <a:solidFill>
                    <a:prstClr val="white"/>
                  </a:solidFill>
                  <a:latin typeface="Calibri"/>
                </a:rPr>
                <a:t>  </a:t>
              </a:r>
            </a:p>
          </p:txBody>
        </p:sp>
        <p:sp>
          <p:nvSpPr>
            <p:cNvPr id="21" name="Round Diagonal Corner Rectangle 20"/>
            <p:cNvSpPr/>
            <p:nvPr/>
          </p:nvSpPr>
          <p:spPr>
            <a:xfrm>
              <a:off x="6715199" y="270647"/>
              <a:ext cx="3733548" cy="6299667"/>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2400">
                  <a:solidFill>
                    <a:prstClr val="white"/>
                  </a:solidFill>
                  <a:latin typeface="Calibri"/>
                </a:rPr>
                <a:t>  </a:t>
              </a:r>
            </a:p>
          </p:txBody>
        </p:sp>
        <p:grpSp>
          <p:nvGrpSpPr>
            <p:cNvPr id="25" name="Group 24"/>
            <p:cNvGrpSpPr/>
            <p:nvPr/>
          </p:nvGrpSpPr>
          <p:grpSpPr>
            <a:xfrm>
              <a:off x="10297382" y="1992669"/>
              <a:ext cx="752264" cy="2273300"/>
              <a:chOff x="10891626" y="2211376"/>
              <a:chExt cx="752264" cy="2273300"/>
            </a:xfrm>
          </p:grpSpPr>
          <p:sp>
            <p:nvSpPr>
              <p:cNvPr id="13" name="Left Brace 12"/>
              <p:cNvSpPr>
                <a:spLocks/>
              </p:cNvSpPr>
              <p:nvPr/>
            </p:nvSpPr>
            <p:spPr bwMode="auto">
              <a:xfrm flipH="1">
                <a:off x="10891626" y="2211376"/>
                <a:ext cx="376237" cy="2273300"/>
              </a:xfrm>
              <a:prstGeom prst="leftBrace">
                <a:avLst>
                  <a:gd name="adj1" fmla="val 8336"/>
                  <a:gd name="adj2" fmla="val 50000"/>
                </a:avLst>
              </a:pr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defTabSz="457200" eaLnBrk="0" fontAlgn="base" hangingPunct="0">
                  <a:spcBef>
                    <a:spcPct val="0"/>
                  </a:spcBef>
                  <a:spcAft>
                    <a:spcPct val="0"/>
                  </a:spcAft>
                  <a:defRPr/>
                </a:pPr>
                <a:endParaRPr lang="en-US" sz="2400">
                  <a:solidFill>
                    <a:srgbClr val="4F81BD"/>
                  </a:solidFill>
                  <a:latin typeface="Calibri"/>
                  <a:ea typeface="MS PGothic" charset="-128"/>
                </a:endParaRPr>
              </a:p>
            </p:txBody>
          </p:sp>
          <p:sp>
            <p:nvSpPr>
              <p:cNvPr id="14" name="TextBox 20"/>
              <p:cNvSpPr txBox="1">
                <a:spLocks noChangeArrowheads="1"/>
              </p:cNvSpPr>
              <p:nvPr/>
            </p:nvSpPr>
            <p:spPr bwMode="auto">
              <a:xfrm>
                <a:off x="11330186" y="2637034"/>
                <a:ext cx="313704" cy="10902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t" anchorCtr="0">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eaLnBrk="0" fontAlgn="base" hangingPunct="0">
                  <a:spcBef>
                    <a:spcPct val="0"/>
                  </a:spcBef>
                  <a:spcAft>
                    <a:spcPct val="0"/>
                  </a:spcAft>
                </a:pPr>
                <a:r>
                  <a:rPr lang="en-US" altLang="en-US" sz="1400" b="1">
                    <a:solidFill>
                      <a:srgbClr val="4F81BD"/>
                    </a:solidFill>
                    <a:latin typeface="+mn-lt"/>
                    <a:ea typeface="Tahoma" charset="0"/>
                    <a:cs typeface="Tahoma" charset="0"/>
                  </a:rPr>
                  <a:t> L</a:t>
                </a:r>
              </a:p>
              <a:p>
                <a:pPr algn="ctr" defTabSz="457200" eaLnBrk="0" fontAlgn="base" hangingPunct="0">
                  <a:spcBef>
                    <a:spcPct val="0"/>
                  </a:spcBef>
                  <a:spcAft>
                    <a:spcPct val="0"/>
                  </a:spcAft>
                </a:pPr>
                <a:r>
                  <a:rPr lang="en-US" altLang="en-US" sz="1400" b="1">
                    <a:solidFill>
                      <a:srgbClr val="4F81BD"/>
                    </a:solidFill>
                    <a:latin typeface="+mn-lt"/>
                    <a:ea typeface="Tahoma" charset="0"/>
                    <a:cs typeface="Tahoma" charset="0"/>
                  </a:rPr>
                  <a:t>O</a:t>
                </a:r>
              </a:p>
              <a:p>
                <a:pPr algn="ctr" defTabSz="457200" eaLnBrk="0" fontAlgn="base" hangingPunct="0">
                  <a:spcBef>
                    <a:spcPct val="0"/>
                  </a:spcBef>
                  <a:spcAft>
                    <a:spcPct val="0"/>
                  </a:spcAft>
                </a:pPr>
                <a:r>
                  <a:rPr lang="en-US" altLang="en-US" sz="1400" b="1">
                    <a:solidFill>
                      <a:srgbClr val="4F81BD"/>
                    </a:solidFill>
                    <a:latin typeface="+mn-lt"/>
                    <a:ea typeface="Tahoma" charset="0"/>
                    <a:cs typeface="Tahoma" charset="0"/>
                  </a:rPr>
                  <a:t>C</a:t>
                </a:r>
              </a:p>
              <a:p>
                <a:pPr algn="ctr" defTabSz="457200" eaLnBrk="0" fontAlgn="base" hangingPunct="0">
                  <a:spcBef>
                    <a:spcPct val="0"/>
                  </a:spcBef>
                  <a:spcAft>
                    <a:spcPct val="0"/>
                  </a:spcAft>
                </a:pPr>
                <a:r>
                  <a:rPr lang="en-US" altLang="en-US" sz="1400" b="1">
                    <a:solidFill>
                      <a:srgbClr val="4F81BD"/>
                    </a:solidFill>
                    <a:latin typeface="+mn-lt"/>
                    <a:ea typeface="Tahoma" charset="0"/>
                    <a:cs typeface="Tahoma" charset="0"/>
                  </a:rPr>
                  <a:t>A</a:t>
                </a:r>
              </a:p>
              <a:p>
                <a:pPr algn="ctr" defTabSz="457200" eaLnBrk="0" fontAlgn="base" hangingPunct="0">
                  <a:spcBef>
                    <a:spcPct val="0"/>
                  </a:spcBef>
                  <a:spcAft>
                    <a:spcPct val="0"/>
                  </a:spcAft>
                </a:pPr>
                <a:r>
                  <a:rPr lang="en-US" altLang="en-US" sz="1400" b="1">
                    <a:solidFill>
                      <a:srgbClr val="4F81BD"/>
                    </a:solidFill>
                    <a:latin typeface="+mn-lt"/>
                    <a:ea typeface="Tahoma" charset="0"/>
                    <a:cs typeface="Tahoma" charset="0"/>
                  </a:rPr>
                  <a:t>L</a:t>
                </a:r>
              </a:p>
            </p:txBody>
          </p:sp>
        </p:grpSp>
        <p:sp>
          <p:nvSpPr>
            <p:cNvPr id="11" name="TextBox 10"/>
            <p:cNvSpPr txBox="1">
              <a:spLocks noChangeArrowheads="1"/>
            </p:cNvSpPr>
            <p:nvPr/>
          </p:nvSpPr>
          <p:spPr bwMode="auto">
            <a:xfrm>
              <a:off x="10792024" y="990367"/>
              <a:ext cx="1089142" cy="688582"/>
            </a:xfrm>
            <a:prstGeom prst="rect">
              <a:avLst/>
            </a:prstGeom>
            <a:noFill/>
            <a:ln>
              <a:noFill/>
            </a:ln>
            <a:extLst>
              <a:ext uri="{909E8E84-426E-40dd-AFC4-6F175D3DCCD1}"/>
              <a:ext uri="{91240B29-F687-4f45-9708-019B960494DF}"/>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fontAlgn="base">
                <a:spcAft>
                  <a:spcPct val="0"/>
                </a:spcAft>
                <a:buFont typeface="Arial" charset="0"/>
                <a:buChar char="»"/>
                <a:defRPr sz="2000">
                  <a:solidFill>
                    <a:schemeClr val="tx1"/>
                  </a:solidFill>
                  <a:latin typeface="Calibri" charset="0"/>
                  <a:ea typeface="ＭＳ Ｐゴシック" charset="0"/>
                </a:defRPr>
              </a:lvl6pPr>
              <a:lvl7pPr fontAlgn="base">
                <a:spcAft>
                  <a:spcPct val="0"/>
                </a:spcAft>
                <a:buFont typeface="Arial" charset="0"/>
                <a:buChar char="»"/>
                <a:defRPr sz="2000">
                  <a:solidFill>
                    <a:schemeClr val="tx1"/>
                  </a:solidFill>
                  <a:latin typeface="Calibri" charset="0"/>
                  <a:ea typeface="ＭＳ Ｐゴシック" charset="0"/>
                </a:defRPr>
              </a:lvl7pPr>
              <a:lvl8pPr fontAlgn="base">
                <a:spcAft>
                  <a:spcPct val="0"/>
                </a:spcAft>
                <a:buFont typeface="Arial" charset="0"/>
                <a:buChar char="»"/>
                <a:defRPr sz="2000">
                  <a:solidFill>
                    <a:schemeClr val="tx1"/>
                  </a:solidFill>
                  <a:latin typeface="Calibri" charset="0"/>
                  <a:ea typeface="ＭＳ Ｐゴシック" charset="0"/>
                </a:defRPr>
              </a:lvl8pPr>
              <a:lvl9pPr fontAlgn="base">
                <a:spcAft>
                  <a:spcPct val="0"/>
                </a:spcAft>
                <a:buFont typeface="Arial" charset="0"/>
                <a:buChar char="»"/>
                <a:defRPr sz="2000">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lang="en-US" sz="1400" b="1">
                  <a:solidFill>
                    <a:srgbClr val="FF0000"/>
                  </a:solidFill>
                  <a:latin typeface="+mn-lt"/>
                  <a:ea typeface="Tahoma" charset="0"/>
                  <a:cs typeface="Tahoma" charset="0"/>
                </a:rPr>
                <a:t>Paid Search gets you here</a:t>
              </a:r>
            </a:p>
          </p:txBody>
        </p:sp>
        <p:grpSp>
          <p:nvGrpSpPr>
            <p:cNvPr id="24" name="Group 23"/>
            <p:cNvGrpSpPr/>
            <p:nvPr/>
          </p:nvGrpSpPr>
          <p:grpSpPr>
            <a:xfrm>
              <a:off x="5367318" y="1936422"/>
              <a:ext cx="1562647" cy="3733800"/>
              <a:chOff x="4481551" y="2155129"/>
              <a:chExt cx="1562647" cy="3733800"/>
            </a:xfrm>
          </p:grpSpPr>
          <p:sp>
            <p:nvSpPr>
              <p:cNvPr id="9" name="TextBox 8"/>
              <p:cNvSpPr txBox="1">
                <a:spLocks noChangeArrowheads="1"/>
              </p:cNvSpPr>
              <p:nvPr/>
            </p:nvSpPr>
            <p:spPr bwMode="auto">
              <a:xfrm>
                <a:off x="4481551" y="3662204"/>
                <a:ext cx="1209675" cy="4877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r" defTabSz="457200" eaLnBrk="0" fontAlgn="base" hangingPunct="0">
                  <a:spcBef>
                    <a:spcPct val="0"/>
                  </a:spcBef>
                  <a:spcAft>
                    <a:spcPct val="0"/>
                  </a:spcAft>
                  <a:defRPr/>
                </a:pPr>
                <a:r>
                  <a:rPr lang="en-US" altLang="x-none" sz="1400" b="1">
                    <a:solidFill>
                      <a:srgbClr val="4F81BD">
                        <a:lumMod val="75000"/>
                      </a:srgbClr>
                    </a:solidFill>
                    <a:latin typeface="+mn-lt"/>
                    <a:ea typeface="Tahoma" charset="0"/>
                    <a:cs typeface="Tahoma" charset="0"/>
                  </a:rPr>
                  <a:t>SEO gets you here</a:t>
                </a:r>
              </a:p>
            </p:txBody>
          </p:sp>
          <p:sp>
            <p:nvSpPr>
              <p:cNvPr id="12" name="Left Brace 11"/>
              <p:cNvSpPr>
                <a:spLocks/>
              </p:cNvSpPr>
              <p:nvPr/>
            </p:nvSpPr>
            <p:spPr bwMode="auto">
              <a:xfrm>
                <a:off x="5712410" y="2155129"/>
                <a:ext cx="331788" cy="3733800"/>
              </a:xfrm>
              <a:prstGeom prst="leftBrace">
                <a:avLst>
                  <a:gd name="adj1" fmla="val 8337"/>
                  <a:gd name="adj2" fmla="val 47565"/>
                </a:avLst>
              </a:prstGeom>
              <a:noFill/>
              <a:ln w="25400">
                <a:solidFill>
                  <a:schemeClr val="accent1">
                    <a:lumMod val="75000"/>
                  </a:schemeClr>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defTabSz="457200" eaLnBrk="0" fontAlgn="base" hangingPunct="0">
                  <a:spcBef>
                    <a:spcPct val="0"/>
                  </a:spcBef>
                  <a:spcAft>
                    <a:spcPct val="0"/>
                  </a:spcAft>
                  <a:defRPr/>
                </a:pPr>
                <a:endParaRPr lang="en-US" sz="2400">
                  <a:solidFill>
                    <a:srgbClr val="4F81BD">
                      <a:lumMod val="75000"/>
                    </a:srgbClr>
                  </a:solidFill>
                  <a:latin typeface="Calibri"/>
                  <a:ea typeface="MS PGothic" charset="-128"/>
                </a:endParaRPr>
              </a:p>
            </p:txBody>
          </p:sp>
        </p:grpSp>
      </p:grpSp>
      <p:pic>
        <p:nvPicPr>
          <p:cNvPr id="28" name="Picture 27">
            <a:extLst>
              <a:ext uri="{FF2B5EF4-FFF2-40B4-BE49-F238E27FC236}">
                <a16:creationId xmlns:a16="http://schemas.microsoft.com/office/drawing/2014/main" id="{51E09159-8665-481F-9D2C-CDAB2FEE9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149" y="601609"/>
            <a:ext cx="3423720" cy="5416945"/>
          </a:xfrm>
          <a:prstGeom prst="rect">
            <a:avLst/>
          </a:prstGeom>
        </p:spPr>
      </p:pic>
      <p:sp>
        <p:nvSpPr>
          <p:cNvPr id="30" name="Rectangle 29">
            <a:extLst>
              <a:ext uri="{FF2B5EF4-FFF2-40B4-BE49-F238E27FC236}">
                <a16:creationId xmlns:a16="http://schemas.microsoft.com/office/drawing/2014/main" id="{395D9E40-52DF-47DA-BE60-8DD744646F74}"/>
              </a:ext>
            </a:extLst>
          </p:cNvPr>
          <p:cNvSpPr/>
          <p:nvPr/>
        </p:nvSpPr>
        <p:spPr>
          <a:xfrm>
            <a:off x="7534929" y="1151149"/>
            <a:ext cx="2719087" cy="725648"/>
          </a:xfrm>
          <a:prstGeom prst="rect">
            <a:avLst/>
          </a:prstGeom>
          <a:solidFill>
            <a:srgbClr val="FFC000">
              <a:alpha val="24000"/>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25AADC-D451-4F68-B899-8BA68424C21A}"/>
              </a:ext>
            </a:extLst>
          </p:cNvPr>
          <p:cNvSpPr/>
          <p:nvPr/>
        </p:nvSpPr>
        <p:spPr>
          <a:xfrm>
            <a:off x="7544375" y="1896896"/>
            <a:ext cx="2683436" cy="2504823"/>
          </a:xfrm>
          <a:prstGeom prst="rect">
            <a:avLst/>
          </a:prstGeom>
          <a:solidFill>
            <a:schemeClr val="bg1">
              <a:alpha val="1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eft Brace 26">
            <a:extLst>
              <a:ext uri="{FF2B5EF4-FFF2-40B4-BE49-F238E27FC236}">
                <a16:creationId xmlns:a16="http://schemas.microsoft.com/office/drawing/2014/main" id="{3E25FE4F-622E-0343-B8A3-3C91293B1714}"/>
              </a:ext>
            </a:extLst>
          </p:cNvPr>
          <p:cNvSpPr>
            <a:spLocks/>
          </p:cNvSpPr>
          <p:nvPr/>
        </p:nvSpPr>
        <p:spPr bwMode="auto">
          <a:xfrm flipH="1">
            <a:off x="10446635" y="1140945"/>
            <a:ext cx="404750" cy="792388"/>
          </a:xfrm>
          <a:prstGeom prst="leftBrace">
            <a:avLst>
              <a:gd name="adj1" fmla="val 8336"/>
              <a:gd name="adj2" fmla="val 50000"/>
            </a:avLst>
          </a:prstGeom>
          <a:noFill/>
          <a:ln w="25400">
            <a:solidFill>
              <a:srgbClr val="FF0000"/>
            </a:solidFill>
            <a:round/>
            <a:headEnd/>
            <a:tailEnd/>
          </a:ln>
          <a:effectLst/>
        </p:spPr>
        <p:txBody>
          <a:bodyPr anchor="ctr"/>
          <a:lstStyle/>
          <a:p>
            <a:pPr algn="ctr" defTabSz="457200" eaLnBrk="0" fontAlgn="base" hangingPunct="0">
              <a:spcBef>
                <a:spcPct val="0"/>
              </a:spcBef>
              <a:spcAft>
                <a:spcPct val="0"/>
              </a:spcAft>
              <a:defRPr/>
            </a:pPr>
            <a:endParaRPr lang="en-US" sz="2400">
              <a:solidFill>
                <a:srgbClr val="4F81BD"/>
              </a:solidFill>
              <a:latin typeface="Calibri"/>
              <a:ea typeface="MS PGothic" charset="-128"/>
            </a:endParaRPr>
          </a:p>
        </p:txBody>
      </p:sp>
      <p:pic>
        <p:nvPicPr>
          <p:cNvPr id="22" name="Picture 21">
            <a:extLst>
              <a:ext uri="{FF2B5EF4-FFF2-40B4-BE49-F238E27FC236}">
                <a16:creationId xmlns:a16="http://schemas.microsoft.com/office/drawing/2014/main" id="{055038C4-0C9C-4F49-8860-AF93E389D50B}"/>
              </a:ext>
            </a:extLst>
          </p:cNvPr>
          <p:cNvPicPr>
            <a:picLocks noChangeAspect="1"/>
          </p:cNvPicPr>
          <p:nvPr/>
        </p:nvPicPr>
        <p:blipFill>
          <a:blip r:embed="rId5"/>
          <a:stretch>
            <a:fillRect/>
          </a:stretch>
        </p:blipFill>
        <p:spPr>
          <a:xfrm>
            <a:off x="10988587" y="6137330"/>
            <a:ext cx="951904" cy="554064"/>
          </a:xfrm>
          <a:prstGeom prst="rect">
            <a:avLst/>
          </a:prstGeom>
        </p:spPr>
      </p:pic>
      <p:sp>
        <p:nvSpPr>
          <p:cNvPr id="26" name="TextBox 25">
            <a:extLst>
              <a:ext uri="{FF2B5EF4-FFF2-40B4-BE49-F238E27FC236}">
                <a16:creationId xmlns:a16="http://schemas.microsoft.com/office/drawing/2014/main" id="{3BC5C9AF-AADA-B048-9B25-CE001E41DFEC}"/>
              </a:ext>
            </a:extLst>
          </p:cNvPr>
          <p:cNvSpPr txBox="1"/>
          <p:nvPr/>
        </p:nvSpPr>
        <p:spPr>
          <a:xfrm>
            <a:off x="541593" y="458756"/>
            <a:ext cx="56543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SEARCH MARKETING</a:t>
            </a:r>
          </a:p>
        </p:txBody>
      </p:sp>
      <p:cxnSp>
        <p:nvCxnSpPr>
          <p:cNvPr id="32" name="Straight Connector 31">
            <a:extLst>
              <a:ext uri="{FF2B5EF4-FFF2-40B4-BE49-F238E27FC236}">
                <a16:creationId xmlns:a16="http://schemas.microsoft.com/office/drawing/2014/main" id="{75A140DB-B2CF-AA41-B216-FAFC780DFAC2}"/>
              </a:ext>
            </a:extLst>
          </p:cNvPr>
          <p:cNvCxnSpPr>
            <a:cxnSpLocks/>
          </p:cNvCxnSpPr>
          <p:nvPr/>
        </p:nvCxnSpPr>
        <p:spPr>
          <a:xfrm>
            <a:off x="642423" y="1307354"/>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8910057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 y="-5853"/>
            <a:ext cx="12188824" cy="2404533"/>
          </a:xfrm>
          <a:prstGeom prst="rect">
            <a:avLst/>
          </a:prstGeom>
        </p:spPr>
      </p:pic>
      <p:sp>
        <p:nvSpPr>
          <p:cNvPr id="6" name="Content Placeholder 3"/>
          <p:cNvSpPr txBox="1">
            <a:spLocks/>
          </p:cNvSpPr>
          <p:nvPr/>
        </p:nvSpPr>
        <p:spPr bwMode="auto">
          <a:xfrm>
            <a:off x="877759" y="3120992"/>
            <a:ext cx="2687807" cy="288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defTabSz="457200" fontAlgn="base">
              <a:spcBef>
                <a:spcPct val="0"/>
              </a:spcBef>
              <a:spcAft>
                <a:spcPct val="0"/>
              </a:spcAft>
              <a:buClr>
                <a:srgbClr val="4F81BD"/>
              </a:buClr>
            </a:pPr>
            <a:r>
              <a:rPr lang="en-US" altLang="en-US" sz="2100">
                <a:solidFill>
                  <a:srgbClr val="4E4D4D"/>
                </a:solidFill>
                <a:latin typeface="+mn-lt"/>
                <a:ea typeface="Tahoma"/>
                <a:cs typeface="Tahoma"/>
              </a:rPr>
              <a:t>Potential customers type in targeted keywords into Search Engine</a:t>
            </a:r>
          </a:p>
          <a:p>
            <a:pPr defTabSz="457200" fontAlgn="base">
              <a:spcBef>
                <a:spcPct val="0"/>
              </a:spcBef>
              <a:spcAft>
                <a:spcPct val="0"/>
              </a:spcAft>
              <a:buClr>
                <a:srgbClr val="4F81BD"/>
              </a:buClr>
            </a:pPr>
            <a:endParaRPr lang="en-US" altLang="en-US" sz="2100">
              <a:solidFill>
                <a:srgbClr val="C1D82F"/>
              </a:solidFill>
              <a:latin typeface="+mn-lt"/>
              <a:ea typeface="Tahoma" charset="0"/>
              <a:cs typeface="Tahoma" charset="0"/>
            </a:endParaRPr>
          </a:p>
          <a:p>
            <a:pPr defTabSz="457200" fontAlgn="base">
              <a:spcBef>
                <a:spcPct val="0"/>
              </a:spcBef>
              <a:spcAft>
                <a:spcPct val="0"/>
              </a:spcAft>
              <a:buClr>
                <a:srgbClr val="4F81BD"/>
              </a:buClr>
            </a:pPr>
            <a:r>
              <a:rPr lang="en-US" altLang="en-US" sz="2100">
                <a:solidFill>
                  <a:srgbClr val="006DAD"/>
                </a:solidFill>
                <a:latin typeface="+mn-lt"/>
                <a:ea typeface="Tahoma"/>
                <a:cs typeface="Tahoma"/>
              </a:rPr>
              <a:t>Ex. “Custom Home Builders Springfield, MA”</a:t>
            </a:r>
          </a:p>
        </p:txBody>
      </p:sp>
      <p:sp>
        <p:nvSpPr>
          <p:cNvPr id="7" name="Oval 6"/>
          <p:cNvSpPr/>
          <p:nvPr/>
        </p:nvSpPr>
        <p:spPr>
          <a:xfrm>
            <a:off x="348927" y="3133582"/>
            <a:ext cx="363538" cy="3651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r>
              <a:rPr lang="en-US" sz="1600">
                <a:solidFill>
                  <a:prstClr val="white"/>
                </a:solidFill>
                <a:latin typeface="Arial Narrow"/>
              </a:rPr>
              <a:t>1</a:t>
            </a:r>
          </a:p>
        </p:txBody>
      </p:sp>
      <p:sp>
        <p:nvSpPr>
          <p:cNvPr id="10" name="Content Placeholder 3"/>
          <p:cNvSpPr txBox="1">
            <a:spLocks/>
          </p:cNvSpPr>
          <p:nvPr/>
        </p:nvSpPr>
        <p:spPr bwMode="auto">
          <a:xfrm>
            <a:off x="9228943" y="2704406"/>
            <a:ext cx="2474689"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42900" indent="-342900">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defTabSz="457200" fontAlgn="base">
              <a:spcBef>
                <a:spcPct val="20000"/>
              </a:spcBef>
              <a:spcAft>
                <a:spcPct val="0"/>
              </a:spcAft>
              <a:buClr>
                <a:prstClr val="white"/>
              </a:buClr>
              <a:buFont typeface="Arial" charset="0"/>
              <a:buChar char="•"/>
            </a:pPr>
            <a:r>
              <a:rPr lang="en-US" altLang="en-US" sz="2100">
                <a:solidFill>
                  <a:srgbClr val="4E4D4D"/>
                </a:solidFill>
                <a:latin typeface="+mn-lt"/>
                <a:ea typeface="Tahoma"/>
                <a:cs typeface="Tahoma"/>
              </a:rPr>
              <a:t>Potential customer clicks on the ad and is taken to the most relevant page on your website</a:t>
            </a:r>
          </a:p>
        </p:txBody>
      </p:sp>
      <p:sp>
        <p:nvSpPr>
          <p:cNvPr id="24" name="Slide Number Placeholder 3"/>
          <p:cNvSpPr txBox="1">
            <a:spLocks/>
          </p:cNvSpPr>
          <p:nvPr/>
        </p:nvSpPr>
        <p:spPr>
          <a:xfrm>
            <a:off x="11832084"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rgbClr val="4E4D4D"/>
              </a:solidFill>
              <a:latin typeface="Arial" charset="0"/>
              <a:ea typeface="Arial" charset="0"/>
              <a:cs typeface="Arial" charset="0"/>
            </a:endParaRPr>
          </a:p>
        </p:txBody>
      </p:sp>
      <p:grpSp>
        <p:nvGrpSpPr>
          <p:cNvPr id="33" name="Group 32"/>
          <p:cNvGrpSpPr/>
          <p:nvPr/>
        </p:nvGrpSpPr>
        <p:grpSpPr>
          <a:xfrm>
            <a:off x="2869585" y="1806782"/>
            <a:ext cx="6452830" cy="4581927"/>
            <a:chOff x="-442452" y="1347107"/>
            <a:chExt cx="6582192" cy="4941358"/>
          </a:xfrm>
        </p:grpSpPr>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452" y="1347107"/>
              <a:ext cx="6582192" cy="4941358"/>
            </a:xfrm>
            <a:prstGeom prst="rect">
              <a:avLst/>
            </a:prstGeom>
          </p:spPr>
        </p:pic>
        <p:grpSp>
          <p:nvGrpSpPr>
            <p:cNvPr id="32" name="Group 31"/>
            <p:cNvGrpSpPr/>
            <p:nvPr/>
          </p:nvGrpSpPr>
          <p:grpSpPr>
            <a:xfrm>
              <a:off x="466537" y="1853366"/>
              <a:ext cx="5116705" cy="2100710"/>
              <a:chOff x="466537" y="1853366"/>
              <a:chExt cx="5116705" cy="2100710"/>
            </a:xfrm>
          </p:grpSpPr>
          <p:sp>
            <p:nvSpPr>
              <p:cNvPr id="13" name="Rectangle 12"/>
              <p:cNvSpPr/>
              <p:nvPr/>
            </p:nvSpPr>
            <p:spPr>
              <a:xfrm>
                <a:off x="510669" y="2305024"/>
                <a:ext cx="131763" cy="28098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2400">
                  <a:solidFill>
                    <a:srgbClr val="C1D82F"/>
                  </a:solidFill>
                  <a:latin typeface="Arial Narrow"/>
                </a:endParaRPr>
              </a:p>
            </p:txBody>
          </p:sp>
          <p:sp>
            <p:nvSpPr>
              <p:cNvPr id="14" name="TextBox 4"/>
              <p:cNvSpPr txBox="1">
                <a:spLocks noChangeArrowheads="1"/>
              </p:cNvSpPr>
              <p:nvPr/>
            </p:nvSpPr>
            <p:spPr bwMode="auto">
              <a:xfrm>
                <a:off x="466537" y="1853366"/>
                <a:ext cx="1078270" cy="285452"/>
              </a:xfrm>
              <a:prstGeom prst="rect">
                <a:avLst/>
              </a:prstGeom>
              <a:noFill/>
              <a:ln>
                <a:noFill/>
              </a:ln>
              <a:extLst>
                <a:ext uri="{909E8E84-426E-40dd-AFC4-6F175D3DCCD1}"/>
                <a:ext uri="{91240B29-F687-4f45-9708-019B960494DF}"/>
              </a:extLst>
            </p:spPr>
            <p:txBody>
              <a:bodyPr wrap="square">
                <a:spAutoFit/>
              </a:bodyPr>
              <a:lstStyle>
                <a:lvl1pPr eaLnBrk="0" hangingPunct="0">
                  <a:defRPr sz="2400" b="1">
                    <a:solidFill>
                      <a:schemeClr val="tx1"/>
                    </a:solidFill>
                    <a:latin typeface="Times New Roman" charset="0"/>
                    <a:cs typeface="Arial" charset="0"/>
                  </a:defRPr>
                </a:lvl1pPr>
                <a:lvl2pPr marL="742950" indent="-285750" eaLnBrk="0" hangingPunct="0">
                  <a:defRPr sz="2400" b="1">
                    <a:solidFill>
                      <a:schemeClr val="tx1"/>
                    </a:solidFill>
                    <a:latin typeface="Times New Roman" charset="0"/>
                    <a:cs typeface="Arial" charset="0"/>
                  </a:defRPr>
                </a:lvl2pPr>
                <a:lvl3pPr marL="1143000" indent="-228600" eaLnBrk="0" hangingPunct="0">
                  <a:defRPr sz="2400" b="1">
                    <a:solidFill>
                      <a:schemeClr val="tx1"/>
                    </a:solidFill>
                    <a:latin typeface="Times New Roman" charset="0"/>
                    <a:cs typeface="Arial" charset="0"/>
                  </a:defRPr>
                </a:lvl3pPr>
                <a:lvl4pPr marL="1600200" indent="-228600" eaLnBrk="0" hangingPunct="0">
                  <a:defRPr sz="2400" b="1">
                    <a:solidFill>
                      <a:schemeClr val="tx1"/>
                    </a:solidFill>
                    <a:latin typeface="Times New Roman" charset="0"/>
                    <a:cs typeface="Arial" charset="0"/>
                  </a:defRPr>
                </a:lvl4pPr>
                <a:lvl5pPr marL="2057400" indent="-228600" eaLnBrk="0" hangingPunct="0">
                  <a:defRPr sz="2400" b="1">
                    <a:solidFill>
                      <a:schemeClr val="tx1"/>
                    </a:solidFill>
                    <a:latin typeface="Times New Roman" charset="0"/>
                    <a:cs typeface="Arial" charset="0"/>
                  </a:defRPr>
                </a:lvl5pPr>
                <a:lvl6pPr marL="2514600" indent="-228600" eaLnBrk="0" fontAlgn="base" hangingPunct="0">
                  <a:spcBef>
                    <a:spcPct val="0"/>
                  </a:spcBef>
                  <a:spcAft>
                    <a:spcPct val="0"/>
                  </a:spcAft>
                  <a:defRPr sz="2400" b="1">
                    <a:solidFill>
                      <a:schemeClr val="tx1"/>
                    </a:solidFill>
                    <a:latin typeface="Times New Roman" charset="0"/>
                    <a:cs typeface="Arial" charset="0"/>
                  </a:defRPr>
                </a:lvl6pPr>
                <a:lvl7pPr marL="2971800" indent="-228600" eaLnBrk="0" fontAlgn="base" hangingPunct="0">
                  <a:spcBef>
                    <a:spcPct val="0"/>
                  </a:spcBef>
                  <a:spcAft>
                    <a:spcPct val="0"/>
                  </a:spcAft>
                  <a:defRPr sz="2400" b="1">
                    <a:solidFill>
                      <a:schemeClr val="tx1"/>
                    </a:solidFill>
                    <a:latin typeface="Times New Roman" charset="0"/>
                    <a:cs typeface="Arial" charset="0"/>
                  </a:defRPr>
                </a:lvl7pPr>
                <a:lvl8pPr marL="3429000" indent="-228600" eaLnBrk="0" fontAlgn="base" hangingPunct="0">
                  <a:spcBef>
                    <a:spcPct val="0"/>
                  </a:spcBef>
                  <a:spcAft>
                    <a:spcPct val="0"/>
                  </a:spcAft>
                  <a:defRPr sz="2400" b="1">
                    <a:solidFill>
                      <a:schemeClr val="tx1"/>
                    </a:solidFill>
                    <a:latin typeface="Times New Roman" charset="0"/>
                    <a:cs typeface="Arial" charset="0"/>
                  </a:defRPr>
                </a:lvl8pPr>
                <a:lvl9pPr marL="3886200" indent="-228600" eaLnBrk="0" fontAlgn="base" hangingPunct="0">
                  <a:spcBef>
                    <a:spcPct val="0"/>
                  </a:spcBef>
                  <a:spcAft>
                    <a:spcPct val="0"/>
                  </a:spcAft>
                  <a:defRPr sz="2400" b="1">
                    <a:solidFill>
                      <a:schemeClr val="tx1"/>
                    </a:solidFill>
                    <a:latin typeface="Times New Roman" charset="0"/>
                    <a:cs typeface="Arial" charset="0"/>
                  </a:defRPr>
                </a:lvl9pPr>
              </a:lstStyle>
              <a:p>
                <a:pPr defTabSz="457200">
                  <a:lnSpc>
                    <a:spcPct val="80000"/>
                  </a:lnSpc>
                  <a:defRPr/>
                </a:pPr>
                <a:r>
                  <a:rPr lang="en-US" altLang="en-US" sz="1400" b="0">
                    <a:solidFill>
                      <a:srgbClr val="0070C0"/>
                    </a:solidFill>
                    <a:latin typeface="Tahoma" charset="0"/>
                    <a:ea typeface="Tahoma" charset="0"/>
                    <a:cs typeface="Tahoma" charset="0"/>
                  </a:rPr>
                  <a:t>Keywords</a:t>
                </a:r>
              </a:p>
            </p:txBody>
          </p:sp>
          <p:sp>
            <p:nvSpPr>
              <p:cNvPr id="15" name="TextBox 4"/>
              <p:cNvSpPr txBox="1">
                <a:spLocks noChangeArrowheads="1"/>
              </p:cNvSpPr>
              <p:nvPr/>
            </p:nvSpPr>
            <p:spPr bwMode="auto">
              <a:xfrm>
                <a:off x="4341025" y="2803324"/>
                <a:ext cx="1242217" cy="7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defTabSz="457200" eaLnBrk="0" fontAlgn="base" hangingPunct="0">
                  <a:lnSpc>
                    <a:spcPct val="80000"/>
                  </a:lnSpc>
                  <a:spcBef>
                    <a:spcPct val="0"/>
                  </a:spcBef>
                  <a:spcAft>
                    <a:spcPct val="0"/>
                  </a:spcAft>
                </a:pPr>
                <a:r>
                  <a:rPr lang="en-US" altLang="en-US" sz="1600">
                    <a:solidFill>
                      <a:srgbClr val="0070C0"/>
                    </a:solidFill>
                    <a:latin typeface="Tahoma" charset="0"/>
                    <a:ea typeface="Tahoma" charset="0"/>
                    <a:cs typeface="Tahoma" charset="0"/>
                  </a:rPr>
                  <a:t>Paid Search </a:t>
                </a:r>
              </a:p>
              <a:p>
                <a:pPr defTabSz="457200" eaLnBrk="0" fontAlgn="base" hangingPunct="0">
                  <a:lnSpc>
                    <a:spcPct val="80000"/>
                  </a:lnSpc>
                  <a:spcBef>
                    <a:spcPct val="0"/>
                  </a:spcBef>
                  <a:spcAft>
                    <a:spcPct val="0"/>
                  </a:spcAft>
                </a:pPr>
                <a:r>
                  <a:rPr lang="en-US" altLang="en-US" sz="1600">
                    <a:solidFill>
                      <a:srgbClr val="006DAD"/>
                    </a:solidFill>
                    <a:latin typeface="Tahoma" charset="0"/>
                    <a:ea typeface="Tahoma" charset="0"/>
                    <a:cs typeface="Tahoma" charset="0"/>
                  </a:rPr>
                  <a:t>Results</a:t>
                </a:r>
              </a:p>
            </p:txBody>
          </p:sp>
          <p:sp>
            <p:nvSpPr>
              <p:cNvPr id="16" name="Left Arrow 15"/>
              <p:cNvSpPr/>
              <p:nvPr/>
            </p:nvSpPr>
            <p:spPr>
              <a:xfrm rot="10800000">
                <a:off x="510669" y="2127014"/>
                <a:ext cx="467446" cy="280986"/>
              </a:xfrm>
              <a:prstGeom prst="leftArrow">
                <a:avLst>
                  <a:gd name="adj1" fmla="val 52479"/>
                  <a:gd name="adj2" fmla="val 5355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2400">
                  <a:solidFill>
                    <a:prstClr val="white"/>
                  </a:solidFill>
                  <a:latin typeface="Arial Narrow"/>
                </a:endParaRPr>
              </a:p>
            </p:txBody>
          </p:sp>
          <p:sp>
            <p:nvSpPr>
              <p:cNvPr id="17" name="Rectangle 16"/>
              <p:cNvSpPr/>
              <p:nvPr/>
            </p:nvSpPr>
            <p:spPr>
              <a:xfrm rot="16200000">
                <a:off x="4717938" y="3578729"/>
                <a:ext cx="304105" cy="13562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2400">
                  <a:solidFill>
                    <a:prstClr val="white"/>
                  </a:solidFill>
                  <a:latin typeface="Arial Narrow"/>
                </a:endParaRPr>
              </a:p>
            </p:txBody>
          </p:sp>
          <p:sp>
            <p:nvSpPr>
              <p:cNvPr id="18" name="Left Arrow 17"/>
              <p:cNvSpPr/>
              <p:nvPr/>
            </p:nvSpPr>
            <p:spPr>
              <a:xfrm>
                <a:off x="4413930" y="3720713"/>
                <a:ext cx="523875" cy="233363"/>
              </a:xfrm>
              <a:prstGeom prst="leftArrow">
                <a:avLst>
                  <a:gd name="adj1" fmla="val 52479"/>
                  <a:gd name="adj2" fmla="val 5355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2400">
                  <a:solidFill>
                    <a:prstClr val="white"/>
                  </a:solidFill>
                  <a:latin typeface="Arial Narrow"/>
                </a:endParaRPr>
              </a:p>
            </p:txBody>
          </p:sp>
        </p:grpSp>
      </p:grpSp>
      <p:pic>
        <p:nvPicPr>
          <p:cNvPr id="29" name="Picture 28">
            <a:extLst>
              <a:ext uri="{FF2B5EF4-FFF2-40B4-BE49-F238E27FC236}">
                <a16:creationId xmlns:a16="http://schemas.microsoft.com/office/drawing/2014/main" id="{26439CBD-B3C3-488E-82E9-77FF580D8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3736" y="2544566"/>
            <a:ext cx="3280870" cy="2042955"/>
          </a:xfrm>
          <a:prstGeom prst="rect">
            <a:avLst/>
          </a:prstGeom>
        </p:spPr>
      </p:pic>
      <p:sp>
        <p:nvSpPr>
          <p:cNvPr id="31" name="Rectangle 30">
            <a:extLst>
              <a:ext uri="{FF2B5EF4-FFF2-40B4-BE49-F238E27FC236}">
                <a16:creationId xmlns:a16="http://schemas.microsoft.com/office/drawing/2014/main" id="{6E6D84B1-F7F9-4A5F-90AF-5E04AA523D11}"/>
              </a:ext>
            </a:extLst>
          </p:cNvPr>
          <p:cNvSpPr/>
          <p:nvPr/>
        </p:nvSpPr>
        <p:spPr>
          <a:xfrm>
            <a:off x="4695074" y="3061508"/>
            <a:ext cx="2801853" cy="1626882"/>
          </a:xfrm>
          <a:prstGeom prst="rect">
            <a:avLst/>
          </a:prstGeom>
          <a:solidFill>
            <a:schemeClr val="bg1">
              <a:alpha val="7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002143" y="2773800"/>
            <a:ext cx="363537" cy="36353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r>
              <a:rPr lang="en-US" sz="1600">
                <a:solidFill>
                  <a:prstClr val="white"/>
                </a:solidFill>
                <a:latin typeface="Arial Narrow"/>
              </a:rPr>
              <a:t>3</a:t>
            </a:r>
          </a:p>
        </p:txBody>
      </p:sp>
      <p:sp>
        <p:nvSpPr>
          <p:cNvPr id="8" name="Content Placeholder 3"/>
          <p:cNvSpPr txBox="1">
            <a:spLocks/>
          </p:cNvSpPr>
          <p:nvPr/>
        </p:nvSpPr>
        <p:spPr bwMode="auto">
          <a:xfrm>
            <a:off x="4422743" y="5924755"/>
            <a:ext cx="3280870" cy="80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defTabSz="457200" fontAlgn="base">
              <a:spcBef>
                <a:spcPct val="20000"/>
              </a:spcBef>
              <a:spcAft>
                <a:spcPct val="0"/>
              </a:spcAft>
              <a:buClr>
                <a:prstClr val="white"/>
              </a:buClr>
              <a:buFont typeface="Arial" charset="0"/>
              <a:buChar char="•"/>
            </a:pPr>
            <a:r>
              <a:rPr lang="en-US" altLang="en-US" sz="2100">
                <a:solidFill>
                  <a:srgbClr val="4E4D4D"/>
                </a:solidFill>
                <a:latin typeface="+mn-lt"/>
                <a:ea typeface="Tahoma" charset="0"/>
                <a:cs typeface="Tahoma" charset="0"/>
              </a:rPr>
              <a:t>Your ad shows up in results under Ads</a:t>
            </a:r>
          </a:p>
        </p:txBody>
      </p:sp>
      <p:sp>
        <p:nvSpPr>
          <p:cNvPr id="9" name="Oval 8"/>
          <p:cNvSpPr/>
          <p:nvPr/>
        </p:nvSpPr>
        <p:spPr>
          <a:xfrm>
            <a:off x="4312541" y="6077182"/>
            <a:ext cx="363538" cy="3651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r>
              <a:rPr lang="en-US" sz="1600">
                <a:solidFill>
                  <a:prstClr val="white"/>
                </a:solidFill>
                <a:latin typeface="Arial Narrow"/>
              </a:rPr>
              <a:t>2</a:t>
            </a:r>
          </a:p>
        </p:txBody>
      </p:sp>
      <p:sp>
        <p:nvSpPr>
          <p:cNvPr id="26" name="TextBox 25">
            <a:extLst>
              <a:ext uri="{FF2B5EF4-FFF2-40B4-BE49-F238E27FC236}">
                <a16:creationId xmlns:a16="http://schemas.microsoft.com/office/drawing/2014/main" id="{FC5AFB3B-9BB8-C84B-BE26-8BB100E41173}"/>
              </a:ext>
            </a:extLst>
          </p:cNvPr>
          <p:cNvSpPr txBox="1"/>
          <p:nvPr/>
        </p:nvSpPr>
        <p:spPr>
          <a:xfrm>
            <a:off x="541592" y="458756"/>
            <a:ext cx="78953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chemeClr val="bg1"/>
                </a:solidFill>
                <a:effectLst/>
                <a:uLnTx/>
                <a:uFillTx/>
              </a:rPr>
              <a:t>SEARCH ENGINE MARKETING</a:t>
            </a:r>
          </a:p>
        </p:txBody>
      </p:sp>
      <p:cxnSp>
        <p:nvCxnSpPr>
          <p:cNvPr id="28" name="Straight Connector 27">
            <a:extLst>
              <a:ext uri="{FF2B5EF4-FFF2-40B4-BE49-F238E27FC236}">
                <a16:creationId xmlns:a16="http://schemas.microsoft.com/office/drawing/2014/main" id="{A34E413A-94A5-0341-9725-98B8DA71B96B}"/>
              </a:ext>
            </a:extLst>
          </p:cNvPr>
          <p:cNvCxnSpPr>
            <a:cxnSpLocks/>
          </p:cNvCxnSpPr>
          <p:nvPr/>
        </p:nvCxnSpPr>
        <p:spPr>
          <a:xfrm>
            <a:off x="645396" y="1279073"/>
            <a:ext cx="2224189"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487585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992B031-79F8-404B-8F61-3085A2C03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536C773-61B2-410E-A82E-0E116942A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71" y="27109"/>
            <a:ext cx="5142857" cy="6855097"/>
          </a:xfrm>
          <a:prstGeom prst="rect">
            <a:avLst/>
          </a:prstGeom>
        </p:spPr>
      </p:pic>
      <p:sp>
        <p:nvSpPr>
          <p:cNvPr id="26"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prstClr val="white"/>
              </a:solidFill>
              <a:latin typeface="Arial" charset="0"/>
              <a:ea typeface="Arial" charset="0"/>
              <a:cs typeface="Arial" charset="0"/>
            </a:endParaRPr>
          </a:p>
        </p:txBody>
      </p:sp>
      <p:sp>
        <p:nvSpPr>
          <p:cNvPr id="15" name="Content Placeholder 2">
            <a:extLst>
              <a:ext uri="{FF2B5EF4-FFF2-40B4-BE49-F238E27FC236}">
                <a16:creationId xmlns:a16="http://schemas.microsoft.com/office/drawing/2014/main" id="{BAF56734-1E08-404B-8872-2F24BDBB0F5B}"/>
              </a:ext>
            </a:extLst>
          </p:cNvPr>
          <p:cNvSpPr txBox="1">
            <a:spLocks/>
          </p:cNvSpPr>
          <p:nvPr/>
        </p:nvSpPr>
        <p:spPr>
          <a:xfrm>
            <a:off x="514093" y="1932634"/>
            <a:ext cx="5951634" cy="3806823"/>
          </a:xfrm>
          <a:prstGeom prst="rect">
            <a:avLst/>
          </a:prstGeom>
        </p:spPr>
        <p:txBody>
          <a:bodyPr tIns="34290" bIns="3429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300000"/>
              </a:lnSpc>
              <a:spcBef>
                <a:spcPct val="0"/>
              </a:spcBef>
              <a:buClr>
                <a:srgbClr val="4BACC6">
                  <a:lumMod val="50000"/>
                </a:srgbClr>
              </a:buClr>
              <a:defRPr/>
            </a:pPr>
            <a:r>
              <a:rPr lang="en-US" altLang="en-US" sz="2400">
                <a:ea typeface="Tahoma" charset="0"/>
                <a:cs typeface="Tahoma" charset="0"/>
              </a:rPr>
              <a:t>Campaign Set Up</a:t>
            </a:r>
          </a:p>
          <a:p>
            <a:pPr eaLnBrk="1" hangingPunct="1">
              <a:lnSpc>
                <a:spcPct val="300000"/>
              </a:lnSpc>
              <a:spcBef>
                <a:spcPct val="0"/>
              </a:spcBef>
              <a:buClr>
                <a:srgbClr val="4BACC6">
                  <a:lumMod val="50000"/>
                </a:srgbClr>
              </a:buClr>
              <a:defRPr/>
            </a:pPr>
            <a:r>
              <a:rPr lang="en-US" altLang="en-US" sz="2400">
                <a:ea typeface="Tahoma" charset="0"/>
                <a:cs typeface="Tahoma" charset="0"/>
              </a:rPr>
              <a:t>Full Transparency Reporting</a:t>
            </a:r>
          </a:p>
          <a:p>
            <a:pPr eaLnBrk="1" hangingPunct="1">
              <a:lnSpc>
                <a:spcPct val="300000"/>
              </a:lnSpc>
              <a:spcBef>
                <a:spcPct val="0"/>
              </a:spcBef>
              <a:buClr>
                <a:srgbClr val="4BACC6">
                  <a:lumMod val="50000"/>
                </a:srgbClr>
              </a:buClr>
              <a:defRPr/>
            </a:pPr>
            <a:r>
              <a:rPr lang="en-US" altLang="en-US" sz="2400">
                <a:ea typeface="Tahoma" charset="0"/>
                <a:cs typeface="Tahoma" charset="0"/>
              </a:rPr>
              <a:t>Ongoing Optimization</a:t>
            </a:r>
          </a:p>
          <a:p>
            <a:pPr marL="0" indent="0" eaLnBrk="1" hangingPunct="1">
              <a:spcBef>
                <a:spcPct val="0"/>
              </a:spcBef>
              <a:buClr>
                <a:srgbClr val="4BACC6">
                  <a:lumMod val="50000"/>
                </a:srgbClr>
              </a:buClr>
              <a:buNone/>
              <a:defRPr/>
            </a:pPr>
            <a:endParaRPr lang="en-US" altLang="en-US" sz="2400" b="1">
              <a:solidFill>
                <a:srgbClr val="FF0000"/>
              </a:solidFill>
              <a:latin typeface="Tahoma" charset="0"/>
              <a:ea typeface="Tahoma" charset="0"/>
              <a:cs typeface="Tahoma" charset="0"/>
            </a:endParaRPr>
          </a:p>
          <a:p>
            <a:pPr marL="0" indent="0" eaLnBrk="1" hangingPunct="1">
              <a:spcBef>
                <a:spcPct val="0"/>
              </a:spcBef>
              <a:buClr>
                <a:srgbClr val="4BACC6">
                  <a:lumMod val="50000"/>
                </a:srgbClr>
              </a:buClr>
              <a:buNone/>
              <a:defRPr/>
            </a:pPr>
            <a:endParaRPr lang="en-US" altLang="en-US" sz="2400" b="1">
              <a:solidFill>
                <a:srgbClr val="FF0000"/>
              </a:solidFill>
              <a:latin typeface="Tahoma" charset="0"/>
              <a:ea typeface="Tahoma" charset="0"/>
              <a:cs typeface="Tahoma" charset="0"/>
            </a:endParaRPr>
          </a:p>
        </p:txBody>
      </p:sp>
      <p:grpSp>
        <p:nvGrpSpPr>
          <p:cNvPr id="3" name="Group 2"/>
          <p:cNvGrpSpPr/>
          <p:nvPr/>
        </p:nvGrpSpPr>
        <p:grpSpPr>
          <a:xfrm>
            <a:off x="5094314" y="1118543"/>
            <a:ext cx="5894273" cy="4909412"/>
            <a:chOff x="5784369" y="1803778"/>
            <a:chExt cx="5426971" cy="4520190"/>
          </a:xfrm>
        </p:grpSpPr>
        <p:pic>
          <p:nvPicPr>
            <p:cNvPr id="16" name="Picture 1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56690" y="3894690"/>
              <a:ext cx="4354650" cy="242927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5"/>
            <p:cNvGrpSpPr>
              <a:grpSpLocks/>
            </p:cNvGrpSpPr>
            <p:nvPr/>
          </p:nvGrpSpPr>
          <p:grpSpPr bwMode="auto">
            <a:xfrm>
              <a:off x="5784369" y="1803778"/>
              <a:ext cx="4923389" cy="2574507"/>
              <a:chOff x="934211" y="3550920"/>
              <a:chExt cx="6960109" cy="2871216"/>
            </a:xfrm>
          </p:grpSpPr>
          <p:sp>
            <p:nvSpPr>
              <p:cNvPr id="18" name="object 4"/>
              <p:cNvSpPr>
                <a:spLocks noChangeArrowheads="1"/>
              </p:cNvSpPr>
              <p:nvPr/>
            </p:nvSpPr>
            <p:spPr bwMode="auto">
              <a:xfrm>
                <a:off x="934211" y="3550920"/>
                <a:ext cx="6729984" cy="2836164"/>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defTabSz="457200" eaLnBrk="0" fontAlgn="base" hangingPunct="0">
                  <a:spcBef>
                    <a:spcPct val="0"/>
                  </a:spcBef>
                  <a:spcAft>
                    <a:spcPct val="0"/>
                  </a:spcAft>
                </a:pPr>
                <a:endParaRPr lang="en-US" altLang="en-US" sz="1800">
                  <a:solidFill>
                    <a:prstClr val="black"/>
                  </a:solidFill>
                </a:endParaRPr>
              </a:p>
            </p:txBody>
          </p:sp>
          <p:sp>
            <p:nvSpPr>
              <p:cNvPr id="19" name="object 5"/>
              <p:cNvSpPr>
                <a:spLocks noChangeArrowheads="1"/>
              </p:cNvSpPr>
              <p:nvPr/>
            </p:nvSpPr>
            <p:spPr bwMode="auto">
              <a:xfrm>
                <a:off x="2061972" y="3550920"/>
                <a:ext cx="5832348" cy="2871216"/>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defTabSz="457200" eaLnBrk="0" fontAlgn="base" hangingPunct="0">
                  <a:spcBef>
                    <a:spcPct val="0"/>
                  </a:spcBef>
                  <a:spcAft>
                    <a:spcPct val="0"/>
                  </a:spcAft>
                </a:pPr>
                <a:endParaRPr lang="en-US" altLang="en-US" sz="1800">
                  <a:solidFill>
                    <a:prstClr val="black"/>
                  </a:solidFill>
                </a:endParaRPr>
              </a:p>
            </p:txBody>
          </p:sp>
        </p:grpSp>
      </p:grpSp>
      <p:grpSp>
        <p:nvGrpSpPr>
          <p:cNvPr id="22" name="Group 46"/>
          <p:cNvGrpSpPr>
            <a:grpSpLocks/>
          </p:cNvGrpSpPr>
          <p:nvPr/>
        </p:nvGrpSpPr>
        <p:grpSpPr bwMode="auto">
          <a:xfrm>
            <a:off x="10117828" y="697006"/>
            <a:ext cx="1838779" cy="1804174"/>
            <a:chOff x="6581775" y="1057275"/>
            <a:chExt cx="2347913" cy="2282825"/>
          </a:xfrm>
        </p:grpSpPr>
        <p:sp>
          <p:nvSpPr>
            <p:cNvPr id="23" name="Oval 22">
              <a:extLst>
                <a:ext uri="{FF2B5EF4-FFF2-40B4-BE49-F238E27FC236}">
                  <a16:creationId xmlns:a16="http://schemas.microsoft.com/office/drawing/2014/main" id="{BA3C843C-74A2-4121-97CC-115AA55F51C5}"/>
                </a:ext>
              </a:extLst>
            </p:cNvPr>
            <p:cNvSpPr/>
            <p:nvPr/>
          </p:nvSpPr>
          <p:spPr bwMode="auto">
            <a:xfrm>
              <a:off x="6581775" y="1057275"/>
              <a:ext cx="2347913" cy="2282825"/>
            </a:xfrm>
            <a:prstGeom prst="ellipse">
              <a:avLst/>
            </a:prstGeom>
            <a:solidFill>
              <a:schemeClr val="bg1"/>
            </a:solidFill>
            <a:ln w="130175" cap="flat" cmpd="sng" algn="ctr">
              <a:solidFill>
                <a:schemeClr val="bg1">
                  <a:lumMod val="75000"/>
                </a:schemeClr>
              </a:solidFill>
              <a:prstDash val="solid"/>
              <a:round/>
              <a:headEnd type="none" w="med" len="med"/>
              <a:tailEnd type="none" w="med" len="med"/>
            </a:ln>
            <a:effec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eaLnBrk="0" fontAlgn="base" hangingPunct="0">
                <a:spcBef>
                  <a:spcPct val="0"/>
                </a:spcBef>
                <a:spcAft>
                  <a:spcPct val="0"/>
                </a:spcAft>
                <a:defRPr/>
              </a:pPr>
              <a:endParaRPr lang="en-US" altLang="en-US" sz="1800">
                <a:solidFill>
                  <a:prstClr val="black"/>
                </a:solidFill>
                <a:latin typeface="Times" panose="02020603050405020304" pitchFamily="18" charset="0"/>
              </a:endParaRPr>
            </a:p>
          </p:txBody>
        </p:sp>
        <p:pic>
          <p:nvPicPr>
            <p:cNvPr id="24" name="Picture 2" descr="http://www.bayest.com/images/section_search_engine_marketing.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2775" y="1517650"/>
              <a:ext cx="174148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521F9168-F77E-F543-AF6D-942BB5C765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21" name="TextBox 20">
            <a:extLst>
              <a:ext uri="{FF2B5EF4-FFF2-40B4-BE49-F238E27FC236}">
                <a16:creationId xmlns:a16="http://schemas.microsoft.com/office/drawing/2014/main" id="{177F2B13-C14D-2045-BCDA-5C5DD0C57F0C}"/>
              </a:ext>
            </a:extLst>
          </p:cNvPr>
          <p:cNvSpPr txBox="1"/>
          <p:nvPr/>
        </p:nvSpPr>
        <p:spPr>
          <a:xfrm>
            <a:off x="541592" y="458756"/>
            <a:ext cx="78953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SEARCH ENGINE MARKETING</a:t>
            </a:r>
          </a:p>
        </p:txBody>
      </p:sp>
      <p:cxnSp>
        <p:nvCxnSpPr>
          <p:cNvPr id="28" name="Straight Connector 27">
            <a:extLst>
              <a:ext uri="{FF2B5EF4-FFF2-40B4-BE49-F238E27FC236}">
                <a16:creationId xmlns:a16="http://schemas.microsoft.com/office/drawing/2014/main" id="{6D29DC87-CA67-D34A-8A77-9ADCC2CEBDE6}"/>
              </a:ext>
            </a:extLst>
          </p:cNvPr>
          <p:cNvCxnSpPr>
            <a:cxnSpLocks/>
          </p:cNvCxnSpPr>
          <p:nvPr/>
        </p:nvCxnSpPr>
        <p:spPr>
          <a:xfrm>
            <a:off x="645396" y="1279073"/>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6683624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grpSp>
        <p:nvGrpSpPr>
          <p:cNvPr id="6" name="Group 5">
            <a:extLst>
              <a:ext uri="{FF2B5EF4-FFF2-40B4-BE49-F238E27FC236}">
                <a16:creationId xmlns:a16="http://schemas.microsoft.com/office/drawing/2014/main" id="{2BF16BA5-795E-4869-902A-909908D0510B}"/>
              </a:ext>
            </a:extLst>
          </p:cNvPr>
          <p:cNvGrpSpPr/>
          <p:nvPr/>
        </p:nvGrpSpPr>
        <p:grpSpPr>
          <a:xfrm>
            <a:off x="991709" y="1407618"/>
            <a:ext cx="3391442" cy="4406635"/>
            <a:chOff x="1617784" y="1041323"/>
            <a:chExt cx="4164616" cy="5458463"/>
          </a:xfrm>
        </p:grpSpPr>
        <p:pic>
          <p:nvPicPr>
            <p:cNvPr id="8" name="Picture 2" descr="Image result for icon of a man">
              <a:extLst>
                <a:ext uri="{FF2B5EF4-FFF2-40B4-BE49-F238E27FC236}">
                  <a16:creationId xmlns:a16="http://schemas.microsoft.com/office/drawing/2014/main" id="{707D674A-0874-4E28-AF68-CCDC2A7F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784" y="350746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icon of a man">
              <a:extLst>
                <a:ext uri="{FF2B5EF4-FFF2-40B4-BE49-F238E27FC236}">
                  <a16:creationId xmlns:a16="http://schemas.microsoft.com/office/drawing/2014/main" id="{89F646DE-740F-42A3-A2BB-62668AEC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698" y="350746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icon of a man">
              <a:extLst>
                <a:ext uri="{FF2B5EF4-FFF2-40B4-BE49-F238E27FC236}">
                  <a16:creationId xmlns:a16="http://schemas.microsoft.com/office/drawing/2014/main" id="{06DF1CEC-938E-4CF8-B1D8-CD1B07E2C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157" y="350746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icon of a man">
              <a:extLst>
                <a:ext uri="{FF2B5EF4-FFF2-40B4-BE49-F238E27FC236}">
                  <a16:creationId xmlns:a16="http://schemas.microsoft.com/office/drawing/2014/main" id="{BFF7315D-F7C7-446A-91C5-E886BDDF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477" y="350746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icon of a man">
              <a:extLst>
                <a:ext uri="{FF2B5EF4-FFF2-40B4-BE49-F238E27FC236}">
                  <a16:creationId xmlns:a16="http://schemas.microsoft.com/office/drawing/2014/main" id="{91F49710-5B6E-48F1-8B8E-42038B0C7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97" y="350746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icon of a man">
              <a:extLst>
                <a:ext uri="{FF2B5EF4-FFF2-40B4-BE49-F238E27FC236}">
                  <a16:creationId xmlns:a16="http://schemas.microsoft.com/office/drawing/2014/main" id="{6EE8C130-34EE-4689-8F61-19EACAD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117" y="3507465"/>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icon of a man">
              <a:extLst>
                <a:ext uri="{FF2B5EF4-FFF2-40B4-BE49-F238E27FC236}">
                  <a16:creationId xmlns:a16="http://schemas.microsoft.com/office/drawing/2014/main" id="{8212DAA2-B25C-4B90-98F9-E929ECE96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031" y="3507465"/>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icon of a man">
              <a:extLst>
                <a:ext uri="{FF2B5EF4-FFF2-40B4-BE49-F238E27FC236}">
                  <a16:creationId xmlns:a16="http://schemas.microsoft.com/office/drawing/2014/main" id="{4D9E0D4D-0D77-49D9-8134-527AE068B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784" y="4562540"/>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icon of a man">
              <a:extLst>
                <a:ext uri="{FF2B5EF4-FFF2-40B4-BE49-F238E27FC236}">
                  <a16:creationId xmlns:a16="http://schemas.microsoft.com/office/drawing/2014/main" id="{4A348319-DE6C-4DDC-9676-533191529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698" y="4562540"/>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icon of a man">
              <a:extLst>
                <a:ext uri="{FF2B5EF4-FFF2-40B4-BE49-F238E27FC236}">
                  <a16:creationId xmlns:a16="http://schemas.microsoft.com/office/drawing/2014/main" id="{5108B6CE-EA13-4DE2-A559-187E5E2A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157" y="4562539"/>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icon of a man">
              <a:extLst>
                <a:ext uri="{FF2B5EF4-FFF2-40B4-BE49-F238E27FC236}">
                  <a16:creationId xmlns:a16="http://schemas.microsoft.com/office/drawing/2014/main" id="{22779AC9-FAF2-4238-BC4F-168D7C34B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477" y="456253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icon of a man">
              <a:extLst>
                <a:ext uri="{FF2B5EF4-FFF2-40B4-BE49-F238E27FC236}">
                  <a16:creationId xmlns:a16="http://schemas.microsoft.com/office/drawing/2014/main" id="{2D8EC0EC-01D0-4DB9-ACD5-D84122410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97" y="456253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icon of a man">
              <a:extLst>
                <a:ext uri="{FF2B5EF4-FFF2-40B4-BE49-F238E27FC236}">
                  <a16:creationId xmlns:a16="http://schemas.microsoft.com/office/drawing/2014/main" id="{5840C740-0F47-405A-8BE2-1BF1F49E2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117" y="456253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icon of a man">
              <a:extLst>
                <a:ext uri="{FF2B5EF4-FFF2-40B4-BE49-F238E27FC236}">
                  <a16:creationId xmlns:a16="http://schemas.microsoft.com/office/drawing/2014/main" id="{2735A9BA-D93B-4094-8766-175E62893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031" y="456253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icon of a man">
              <a:extLst>
                <a:ext uri="{FF2B5EF4-FFF2-40B4-BE49-F238E27FC236}">
                  <a16:creationId xmlns:a16="http://schemas.microsoft.com/office/drawing/2014/main" id="{A0BF5513-2621-4717-B575-F78BE0A7E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784" y="562641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icon of a man">
              <a:extLst>
                <a:ext uri="{FF2B5EF4-FFF2-40B4-BE49-F238E27FC236}">
                  <a16:creationId xmlns:a16="http://schemas.microsoft.com/office/drawing/2014/main" id="{C9F1A2A1-A91B-4B64-9ABD-FD4B8F6D9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698" y="562641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icon of a man">
              <a:extLst>
                <a:ext uri="{FF2B5EF4-FFF2-40B4-BE49-F238E27FC236}">
                  <a16:creationId xmlns:a16="http://schemas.microsoft.com/office/drawing/2014/main" id="{7268D5F2-3A8D-4AEF-8012-F36EB2E55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157" y="562641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icon of a man">
              <a:extLst>
                <a:ext uri="{FF2B5EF4-FFF2-40B4-BE49-F238E27FC236}">
                  <a16:creationId xmlns:a16="http://schemas.microsoft.com/office/drawing/2014/main" id="{7C269F4A-C74A-4B9B-9CF1-010574EF5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477" y="5626415"/>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icon of a man">
              <a:extLst>
                <a:ext uri="{FF2B5EF4-FFF2-40B4-BE49-F238E27FC236}">
                  <a16:creationId xmlns:a16="http://schemas.microsoft.com/office/drawing/2014/main" id="{5C61BBB4-2AD6-4E80-996E-7CF7CFB10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97" y="5626415"/>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icon of a man">
              <a:extLst>
                <a:ext uri="{FF2B5EF4-FFF2-40B4-BE49-F238E27FC236}">
                  <a16:creationId xmlns:a16="http://schemas.microsoft.com/office/drawing/2014/main" id="{3014FE8A-8ADF-461F-9E2E-D13E31168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117" y="5626414"/>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icon of a man">
              <a:extLst>
                <a:ext uri="{FF2B5EF4-FFF2-40B4-BE49-F238E27FC236}">
                  <a16:creationId xmlns:a16="http://schemas.microsoft.com/office/drawing/2014/main" id="{ED19AA1E-1D58-4DD6-B4B8-2BA07F0B9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031" y="5626414"/>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Image result for tv icon">
              <a:extLst>
                <a:ext uri="{FF2B5EF4-FFF2-40B4-BE49-F238E27FC236}">
                  <a16:creationId xmlns:a16="http://schemas.microsoft.com/office/drawing/2014/main" id="{7DA28FE9-346D-4859-AA9B-9757C9FCA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432" y="1041323"/>
              <a:ext cx="2335082" cy="233508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F5A0C0A-CF84-4841-9D18-8A1E38489895}"/>
                </a:ext>
              </a:extLst>
            </p:cNvPr>
            <p:cNvSpPr txBox="1"/>
            <p:nvPr/>
          </p:nvSpPr>
          <p:spPr>
            <a:xfrm>
              <a:off x="2608383" y="2185420"/>
              <a:ext cx="1571287" cy="724356"/>
            </a:xfrm>
            <a:prstGeom prst="rect">
              <a:avLst/>
            </a:prstGeom>
            <a:noFill/>
          </p:spPr>
          <p:txBody>
            <a:bodyPr wrap="square" rtlCol="0">
              <a:spAutoFit/>
            </a:bodyPr>
            <a:lstStyle/>
            <a:p>
              <a:pPr defTabSz="914377">
                <a:defRPr/>
              </a:pPr>
              <a:r>
                <a:rPr lang="en-US" sz="3200" b="1">
                  <a:solidFill>
                    <a:srgbClr val="FF0000"/>
                  </a:solidFill>
                  <a:latin typeface="Calibri" panose="020F0502020204030204"/>
                </a:rPr>
                <a:t>Brand</a:t>
              </a:r>
            </a:p>
          </p:txBody>
        </p:sp>
      </p:grpSp>
      <p:sp>
        <p:nvSpPr>
          <p:cNvPr id="32" name="TextBox 31">
            <a:extLst>
              <a:ext uri="{FF2B5EF4-FFF2-40B4-BE49-F238E27FC236}">
                <a16:creationId xmlns:a16="http://schemas.microsoft.com/office/drawing/2014/main" id="{842B13BF-06E8-4044-824A-65940C50E30D}"/>
              </a:ext>
            </a:extLst>
          </p:cNvPr>
          <p:cNvSpPr txBox="1"/>
          <p:nvPr/>
        </p:nvSpPr>
        <p:spPr>
          <a:xfrm>
            <a:off x="4959359" y="2308272"/>
            <a:ext cx="2138297" cy="3046988"/>
          </a:xfrm>
          <a:prstGeom prst="rect">
            <a:avLst/>
          </a:prstGeom>
          <a:noFill/>
        </p:spPr>
        <p:txBody>
          <a:bodyPr wrap="square" rtlCol="0">
            <a:spAutoFit/>
          </a:bodyPr>
          <a:lstStyle/>
          <a:p>
            <a:pPr algn="ctr" defTabSz="914377">
              <a:defRPr/>
            </a:pPr>
            <a:r>
              <a:rPr lang="en-US" sz="3200" b="1">
                <a:solidFill>
                  <a:schemeClr val="tx1">
                    <a:lumMod val="65000"/>
                    <a:lumOff val="35000"/>
                  </a:schemeClr>
                </a:solidFill>
                <a:cs typeface="Arial" panose="020B0604020202020204" pitchFamily="34" charset="0"/>
              </a:rPr>
              <a:t>Digital allows For Specific Targeting &amp; Minimal Waste</a:t>
            </a:r>
          </a:p>
        </p:txBody>
      </p:sp>
      <p:grpSp>
        <p:nvGrpSpPr>
          <p:cNvPr id="33" name="Group 32">
            <a:extLst>
              <a:ext uri="{FF2B5EF4-FFF2-40B4-BE49-F238E27FC236}">
                <a16:creationId xmlns:a16="http://schemas.microsoft.com/office/drawing/2014/main" id="{9AB7A8AD-0146-40D2-A6A7-A12904EB987E}"/>
              </a:ext>
            </a:extLst>
          </p:cNvPr>
          <p:cNvGrpSpPr/>
          <p:nvPr/>
        </p:nvGrpSpPr>
        <p:grpSpPr>
          <a:xfrm>
            <a:off x="7892918" y="1529666"/>
            <a:ext cx="3630036" cy="4419932"/>
            <a:chOff x="6943401" y="1290070"/>
            <a:chExt cx="4164616" cy="5139497"/>
          </a:xfrm>
        </p:grpSpPr>
        <p:grpSp>
          <p:nvGrpSpPr>
            <p:cNvPr id="34" name="Group 33">
              <a:extLst>
                <a:ext uri="{FF2B5EF4-FFF2-40B4-BE49-F238E27FC236}">
                  <a16:creationId xmlns:a16="http://schemas.microsoft.com/office/drawing/2014/main" id="{8E87FE37-5256-427A-A216-7F3F236EE4F8}"/>
                </a:ext>
              </a:extLst>
            </p:cNvPr>
            <p:cNvGrpSpPr/>
            <p:nvPr/>
          </p:nvGrpSpPr>
          <p:grpSpPr>
            <a:xfrm>
              <a:off x="7473317" y="1290070"/>
              <a:ext cx="3180765" cy="1880255"/>
              <a:chOff x="7473317" y="1290070"/>
              <a:chExt cx="3180765" cy="1880255"/>
            </a:xfrm>
          </p:grpSpPr>
          <p:pic>
            <p:nvPicPr>
              <p:cNvPr id="57" name="Picture 2" descr="Image result for computer, tablet and phone icon">
                <a:extLst>
                  <a:ext uri="{FF2B5EF4-FFF2-40B4-BE49-F238E27FC236}">
                    <a16:creationId xmlns:a16="http://schemas.microsoft.com/office/drawing/2014/main" id="{46F3C240-A029-4769-B95F-7F3284771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317" y="1290070"/>
                <a:ext cx="3180765" cy="188025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27766959-1A04-449C-94B8-AB54651D0EC1}"/>
                  </a:ext>
                </a:extLst>
              </p:cNvPr>
              <p:cNvSpPr txBox="1"/>
              <p:nvPr/>
            </p:nvSpPr>
            <p:spPr>
              <a:xfrm>
                <a:off x="8158215" y="1655580"/>
                <a:ext cx="1571287" cy="679977"/>
              </a:xfrm>
              <a:prstGeom prst="rect">
                <a:avLst/>
              </a:prstGeom>
              <a:noFill/>
            </p:spPr>
            <p:txBody>
              <a:bodyPr wrap="square" rtlCol="0">
                <a:spAutoFit/>
              </a:bodyPr>
              <a:lstStyle/>
              <a:p>
                <a:pPr defTabSz="914377">
                  <a:defRPr/>
                </a:pPr>
                <a:r>
                  <a:rPr lang="en-US" sz="3200" b="1">
                    <a:solidFill>
                      <a:schemeClr val="accent1"/>
                    </a:solidFill>
                    <a:latin typeface="Calibri" panose="020F0502020204030204"/>
                  </a:rPr>
                  <a:t>Brand</a:t>
                </a:r>
              </a:p>
            </p:txBody>
          </p:sp>
          <p:sp>
            <p:nvSpPr>
              <p:cNvPr id="59" name="TextBox 58">
                <a:extLst>
                  <a:ext uri="{FF2B5EF4-FFF2-40B4-BE49-F238E27FC236}">
                    <a16:creationId xmlns:a16="http://schemas.microsoft.com/office/drawing/2014/main" id="{082A61CF-BBF1-4692-90BD-B4AE2D64B4BC}"/>
                  </a:ext>
                </a:extLst>
              </p:cNvPr>
              <p:cNvSpPr txBox="1"/>
              <p:nvPr/>
            </p:nvSpPr>
            <p:spPr>
              <a:xfrm>
                <a:off x="9748795" y="2274653"/>
                <a:ext cx="885994" cy="393671"/>
              </a:xfrm>
              <a:prstGeom prst="rect">
                <a:avLst/>
              </a:prstGeom>
              <a:noFill/>
            </p:spPr>
            <p:txBody>
              <a:bodyPr wrap="square" rtlCol="0">
                <a:spAutoFit/>
              </a:bodyPr>
              <a:lstStyle/>
              <a:p>
                <a:pPr defTabSz="914377">
                  <a:defRPr/>
                </a:pPr>
                <a:r>
                  <a:rPr lang="en-US" sz="1600" b="1">
                    <a:solidFill>
                      <a:srgbClr val="FF0000"/>
                    </a:solidFill>
                    <a:latin typeface="Calibri" panose="020F0502020204030204"/>
                  </a:rPr>
                  <a:t>Brand</a:t>
                </a:r>
              </a:p>
            </p:txBody>
          </p:sp>
          <p:sp>
            <p:nvSpPr>
              <p:cNvPr id="60" name="TextBox 59">
                <a:extLst>
                  <a:ext uri="{FF2B5EF4-FFF2-40B4-BE49-F238E27FC236}">
                    <a16:creationId xmlns:a16="http://schemas.microsoft.com/office/drawing/2014/main" id="{5E47B545-79B0-465C-AC53-8884F2824318}"/>
                  </a:ext>
                </a:extLst>
              </p:cNvPr>
              <p:cNvSpPr txBox="1"/>
              <p:nvPr/>
            </p:nvSpPr>
            <p:spPr>
              <a:xfrm rot="16200000">
                <a:off x="7355196" y="2443958"/>
                <a:ext cx="885993" cy="317792"/>
              </a:xfrm>
              <a:prstGeom prst="rect">
                <a:avLst/>
              </a:prstGeom>
              <a:noFill/>
            </p:spPr>
            <p:txBody>
              <a:bodyPr wrap="square" rtlCol="0">
                <a:spAutoFit/>
              </a:bodyPr>
              <a:lstStyle/>
              <a:p>
                <a:pPr defTabSz="914377">
                  <a:defRPr/>
                </a:pPr>
                <a:r>
                  <a:rPr lang="en-US" sz="1200" b="1">
                    <a:solidFill>
                      <a:srgbClr val="FF0000"/>
                    </a:solidFill>
                    <a:latin typeface="Calibri" panose="020F0502020204030204"/>
                  </a:rPr>
                  <a:t>Brand</a:t>
                </a:r>
              </a:p>
            </p:txBody>
          </p:sp>
        </p:grpSp>
        <p:pic>
          <p:nvPicPr>
            <p:cNvPr id="35" name="Picture 2" descr="Image result for icon of a man">
              <a:extLst>
                <a:ext uri="{FF2B5EF4-FFF2-40B4-BE49-F238E27FC236}">
                  <a16:creationId xmlns:a16="http://schemas.microsoft.com/office/drawing/2014/main" id="{10CBB5A0-CA88-4925-8EE0-1092E57DF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401" y="3437249"/>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icon of a man">
              <a:extLst>
                <a:ext uri="{FF2B5EF4-FFF2-40B4-BE49-F238E27FC236}">
                  <a16:creationId xmlns:a16="http://schemas.microsoft.com/office/drawing/2014/main" id="{79A44BFE-7F0B-447D-9168-D0FF5E2E7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315" y="3437249"/>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icon of a man">
              <a:extLst>
                <a:ext uri="{FF2B5EF4-FFF2-40B4-BE49-F238E27FC236}">
                  <a16:creationId xmlns:a16="http://schemas.microsoft.com/office/drawing/2014/main" id="{1ED5ED77-01BB-4B9F-88BB-14BD09552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774" y="343724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icon of a man">
              <a:extLst>
                <a:ext uri="{FF2B5EF4-FFF2-40B4-BE49-F238E27FC236}">
                  <a16:creationId xmlns:a16="http://schemas.microsoft.com/office/drawing/2014/main" id="{0D442F50-9105-4459-995F-523C15000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094" y="343724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icon of a man">
              <a:extLst>
                <a:ext uri="{FF2B5EF4-FFF2-40B4-BE49-F238E27FC236}">
                  <a16:creationId xmlns:a16="http://schemas.microsoft.com/office/drawing/2014/main" id="{C6E6D11A-6F1C-4CB0-93E7-DE4908D67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14" y="343724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icon of a man">
              <a:extLst>
                <a:ext uri="{FF2B5EF4-FFF2-40B4-BE49-F238E27FC236}">
                  <a16:creationId xmlns:a16="http://schemas.microsoft.com/office/drawing/2014/main" id="{4918A9EB-BEE1-4BC2-82E3-1A8DA11F4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734" y="343724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icon of a man">
              <a:extLst>
                <a:ext uri="{FF2B5EF4-FFF2-40B4-BE49-F238E27FC236}">
                  <a16:creationId xmlns:a16="http://schemas.microsoft.com/office/drawing/2014/main" id="{1A9191EB-7C70-4A5C-8373-687B87E11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648" y="343724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icon of a man">
              <a:extLst>
                <a:ext uri="{FF2B5EF4-FFF2-40B4-BE49-F238E27FC236}">
                  <a16:creationId xmlns:a16="http://schemas.microsoft.com/office/drawing/2014/main" id="{CAC05E0D-B1E9-4AE6-B7A0-CA2432619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401" y="4492321"/>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icon of a man">
              <a:extLst>
                <a:ext uri="{FF2B5EF4-FFF2-40B4-BE49-F238E27FC236}">
                  <a16:creationId xmlns:a16="http://schemas.microsoft.com/office/drawing/2014/main" id="{FD86C0E4-DB73-4577-A2DB-D0CF9DBC6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315" y="4492321"/>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icon of a man">
              <a:extLst>
                <a:ext uri="{FF2B5EF4-FFF2-40B4-BE49-F238E27FC236}">
                  <a16:creationId xmlns:a16="http://schemas.microsoft.com/office/drawing/2014/main" id="{C29490CC-8EF8-4964-B293-C3ACF6C9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774" y="4492320"/>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icon of a man">
              <a:extLst>
                <a:ext uri="{FF2B5EF4-FFF2-40B4-BE49-F238E27FC236}">
                  <a16:creationId xmlns:a16="http://schemas.microsoft.com/office/drawing/2014/main" id="{9AFE1730-FEA8-4F08-BB0A-BBD2EF47B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094" y="4492319"/>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icon of a man">
              <a:extLst>
                <a:ext uri="{FF2B5EF4-FFF2-40B4-BE49-F238E27FC236}">
                  <a16:creationId xmlns:a16="http://schemas.microsoft.com/office/drawing/2014/main" id="{C79C214A-DDAB-44E3-B637-4E62506A4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14" y="4492319"/>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icon of a man">
              <a:extLst>
                <a:ext uri="{FF2B5EF4-FFF2-40B4-BE49-F238E27FC236}">
                  <a16:creationId xmlns:a16="http://schemas.microsoft.com/office/drawing/2014/main" id="{17EA2AB3-7F8A-4D0C-82EA-296449B44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734" y="449231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icon of a man">
              <a:extLst>
                <a:ext uri="{FF2B5EF4-FFF2-40B4-BE49-F238E27FC236}">
                  <a16:creationId xmlns:a16="http://schemas.microsoft.com/office/drawing/2014/main" id="{AB6B4559-E190-4602-B4C9-1552EF6E7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648" y="449231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icon of a man">
              <a:extLst>
                <a:ext uri="{FF2B5EF4-FFF2-40B4-BE49-F238E27FC236}">
                  <a16:creationId xmlns:a16="http://schemas.microsoft.com/office/drawing/2014/main" id="{10B137E2-4B0F-44DF-B594-CE13E7C1E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401" y="555619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icon of a man">
              <a:extLst>
                <a:ext uri="{FF2B5EF4-FFF2-40B4-BE49-F238E27FC236}">
                  <a16:creationId xmlns:a16="http://schemas.microsoft.com/office/drawing/2014/main" id="{A5C42AE7-04DD-4DC1-B05D-0C0A6B35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315" y="5556198"/>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icon of a man">
              <a:extLst>
                <a:ext uri="{FF2B5EF4-FFF2-40B4-BE49-F238E27FC236}">
                  <a16:creationId xmlns:a16="http://schemas.microsoft.com/office/drawing/2014/main" id="{EED98BA0-0B53-4F65-9B3D-2FC2F1FF9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774" y="5556197"/>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icon of a man">
              <a:extLst>
                <a:ext uri="{FF2B5EF4-FFF2-40B4-BE49-F238E27FC236}">
                  <a16:creationId xmlns:a16="http://schemas.microsoft.com/office/drawing/2014/main" id="{3362FD07-0406-49A6-9C9F-68F269E87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094" y="555619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icon of a man">
              <a:extLst>
                <a:ext uri="{FF2B5EF4-FFF2-40B4-BE49-F238E27FC236}">
                  <a16:creationId xmlns:a16="http://schemas.microsoft.com/office/drawing/2014/main" id="{0D7F96F8-5C98-4AA1-8408-FA573AF90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14" y="5556196"/>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mage result for icon of a man">
              <a:extLst>
                <a:ext uri="{FF2B5EF4-FFF2-40B4-BE49-F238E27FC236}">
                  <a16:creationId xmlns:a16="http://schemas.microsoft.com/office/drawing/2014/main" id="{C61AF886-3315-4D2F-8EB5-B9A64240B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734" y="5556195"/>
              <a:ext cx="873369" cy="8733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icon of a man">
              <a:extLst>
                <a:ext uri="{FF2B5EF4-FFF2-40B4-BE49-F238E27FC236}">
                  <a16:creationId xmlns:a16="http://schemas.microsoft.com/office/drawing/2014/main" id="{74E940BB-F8E3-4A38-8E85-A94874895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648" y="5556195"/>
              <a:ext cx="873369" cy="8733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8772994A-F538-4635-A24D-F35DBD4B782C}"/>
              </a:ext>
            </a:extLst>
          </p:cNvPr>
          <p:cNvSpPr/>
          <p:nvPr/>
        </p:nvSpPr>
        <p:spPr>
          <a:xfrm>
            <a:off x="8473465" y="3302935"/>
            <a:ext cx="567155" cy="89092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1" name="Oval 60">
            <a:extLst>
              <a:ext uri="{FF2B5EF4-FFF2-40B4-BE49-F238E27FC236}">
                <a16:creationId xmlns:a16="http://schemas.microsoft.com/office/drawing/2014/main" id="{D7B10E1C-D6C9-449F-9483-8D9732126B0F}"/>
              </a:ext>
            </a:extLst>
          </p:cNvPr>
          <p:cNvSpPr/>
          <p:nvPr/>
        </p:nvSpPr>
        <p:spPr>
          <a:xfrm>
            <a:off x="9898869" y="5111800"/>
            <a:ext cx="567155" cy="94293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1ECC9A1-5BFB-492B-9D01-BACBF8CF7428}"/>
              </a:ext>
            </a:extLst>
          </p:cNvPr>
          <p:cNvSpPr/>
          <p:nvPr/>
        </p:nvSpPr>
        <p:spPr>
          <a:xfrm>
            <a:off x="10858745" y="3298689"/>
            <a:ext cx="567155" cy="864656"/>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67C895A-C3D4-48B3-9C96-2A3D046655AF}"/>
              </a:ext>
            </a:extLst>
          </p:cNvPr>
          <p:cNvSpPr/>
          <p:nvPr/>
        </p:nvSpPr>
        <p:spPr>
          <a:xfrm>
            <a:off x="9895624" y="3302935"/>
            <a:ext cx="567155" cy="86465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7CBF61D-4393-48F1-BEC2-F43113DDB79C}"/>
              </a:ext>
            </a:extLst>
          </p:cNvPr>
          <p:cNvSpPr/>
          <p:nvPr/>
        </p:nvSpPr>
        <p:spPr>
          <a:xfrm>
            <a:off x="8937415" y="4220874"/>
            <a:ext cx="567155" cy="890927"/>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2F93765-994B-4FD8-A147-ED6990966ECB}"/>
              </a:ext>
            </a:extLst>
          </p:cNvPr>
          <p:cNvSpPr/>
          <p:nvPr/>
        </p:nvSpPr>
        <p:spPr>
          <a:xfrm>
            <a:off x="10365168" y="4193861"/>
            <a:ext cx="567155" cy="917939"/>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8FC004F-ABDF-4AC7-90E8-7893D4B0F13E}"/>
              </a:ext>
            </a:extLst>
          </p:cNvPr>
          <p:cNvSpPr/>
          <p:nvPr/>
        </p:nvSpPr>
        <p:spPr>
          <a:xfrm>
            <a:off x="8462870" y="5097375"/>
            <a:ext cx="567155" cy="96524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
        <p:nvSpPr>
          <p:cNvPr id="68" name="TextBox 67">
            <a:extLst>
              <a:ext uri="{FF2B5EF4-FFF2-40B4-BE49-F238E27FC236}">
                <a16:creationId xmlns:a16="http://schemas.microsoft.com/office/drawing/2014/main" id="{F83D8448-A2EC-D34E-9039-29C1E13D76BB}"/>
              </a:ext>
            </a:extLst>
          </p:cNvPr>
          <p:cNvSpPr txBox="1"/>
          <p:nvPr/>
        </p:nvSpPr>
        <p:spPr>
          <a:xfrm>
            <a:off x="541593" y="451370"/>
            <a:ext cx="46877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WHY ONLINE?</a:t>
            </a:r>
          </a:p>
        </p:txBody>
      </p:sp>
      <p:cxnSp>
        <p:nvCxnSpPr>
          <p:cNvPr id="69" name="Straight Connector 68">
            <a:extLst>
              <a:ext uri="{FF2B5EF4-FFF2-40B4-BE49-F238E27FC236}">
                <a16:creationId xmlns:a16="http://schemas.microsoft.com/office/drawing/2014/main" id="{0916634C-969E-3D49-A526-72276357D224}"/>
              </a:ext>
            </a:extLst>
          </p:cNvPr>
          <p:cNvCxnSpPr>
            <a:cxnSpLocks/>
          </p:cNvCxnSpPr>
          <p:nvPr/>
        </p:nvCxnSpPr>
        <p:spPr>
          <a:xfrm>
            <a:off x="688170" y="141132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894706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645166" y="2585918"/>
            <a:ext cx="7609067" cy="1660332"/>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u="none" strike="noStrike" kern="1200" cap="none" spc="0" normalizeH="0" baseline="0" noProof="0">
                <a:ln>
                  <a:noFill/>
                </a:ln>
                <a:solidFill>
                  <a:prstClr val="white"/>
                </a:solidFill>
                <a:effectLst/>
                <a:uLnTx/>
                <a:uFillTx/>
                <a:latin typeface="+mn-lt"/>
                <a:cs typeface="Helvetica"/>
              </a:rPr>
              <a:t>SEARCH ENGINE OPTIMIZATION</a:t>
            </a:r>
          </a:p>
        </p:txBody>
      </p:sp>
      <p:sp>
        <p:nvSpPr>
          <p:cNvPr id="8" name="TextBox 4">
            <a:extLst>
              <a:ext uri="{FF2B5EF4-FFF2-40B4-BE49-F238E27FC236}">
                <a16:creationId xmlns:a16="http://schemas.microsoft.com/office/drawing/2014/main" id="{133E3D10-66F3-BD49-94FD-79BAA1596AC2}"/>
              </a:ext>
            </a:extLst>
          </p:cNvPr>
          <p:cNvSpPr txBox="1">
            <a:spLocks noChangeArrowheads="1"/>
          </p:cNvSpPr>
          <p:nvPr/>
        </p:nvSpPr>
        <p:spPr bwMode="auto">
          <a:xfrm>
            <a:off x="2223535" y="4569993"/>
            <a:ext cx="4228065" cy="232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n-lt"/>
                <a:ea typeface="Tahoma"/>
                <a:cs typeface="Tahoma"/>
              </a:rPr>
              <a:t>Measurable KPI’s:</a:t>
            </a:r>
          </a:p>
          <a:p>
            <a:pPr lvl="1">
              <a:spcBef>
                <a:spcPts val="200"/>
              </a:spcBef>
              <a:spcAft>
                <a:spcPts val="200"/>
              </a:spcAft>
              <a:buFont typeface="Arial,Sans-Serif" charset="0"/>
              <a:buChar char="•"/>
            </a:pPr>
            <a:r>
              <a:rPr lang="en-US" sz="1800">
                <a:solidFill>
                  <a:schemeClr val="bg1"/>
                </a:solidFill>
                <a:latin typeface="+mn-lt"/>
                <a:ea typeface="Tahoma"/>
                <a:cs typeface="Tahoma"/>
              </a:rPr>
              <a:t>New users</a:t>
            </a:r>
            <a:endParaRPr lang="en-US" sz="1800">
              <a:solidFill>
                <a:schemeClr val="bg1"/>
              </a:solidFill>
              <a:latin typeface="+mn-lt"/>
              <a:ea typeface="Tahoma"/>
              <a:cs typeface="Calibri"/>
            </a:endParaRPr>
          </a:p>
          <a:p>
            <a:pPr lvl="1">
              <a:spcBef>
                <a:spcPts val="200"/>
              </a:spcBef>
              <a:spcAft>
                <a:spcPts val="200"/>
              </a:spcAft>
              <a:buFont typeface="Arial,Sans-Serif" charset="0"/>
              <a:buChar char="•"/>
            </a:pPr>
            <a:r>
              <a:rPr lang="en-US" sz="1800">
                <a:solidFill>
                  <a:schemeClr val="bg1"/>
                </a:solidFill>
                <a:latin typeface="+mn-lt"/>
                <a:ea typeface="Tahoma"/>
                <a:cs typeface="Tahoma"/>
              </a:rPr>
              <a:t>Traffic lift</a:t>
            </a:r>
          </a:p>
          <a:p>
            <a:pPr lvl="1">
              <a:spcBef>
                <a:spcPts val="200"/>
              </a:spcBef>
              <a:spcAft>
                <a:spcPts val="200"/>
              </a:spcAft>
              <a:buFont typeface="Arial,Sans-Serif" charset="0"/>
              <a:buChar char="•"/>
            </a:pPr>
            <a:r>
              <a:rPr lang="en-US" sz="1800">
                <a:solidFill>
                  <a:schemeClr val="bg1"/>
                </a:solidFill>
                <a:latin typeface="+mn-lt"/>
                <a:ea typeface="Tahoma"/>
                <a:cs typeface="Tahoma"/>
              </a:rPr>
              <a:t>Content engagement</a:t>
            </a:r>
            <a:endParaRPr lang="en-US" sz="1800">
              <a:solidFill>
                <a:schemeClr val="bg1"/>
              </a:solidFill>
              <a:latin typeface="+mn-lt"/>
              <a:ea typeface="Tahoma"/>
              <a:cs typeface="Calibri"/>
            </a:endParaRPr>
          </a:p>
          <a:p>
            <a:pPr lvl="1">
              <a:spcBef>
                <a:spcPts val="200"/>
              </a:spcBef>
              <a:spcAft>
                <a:spcPts val="200"/>
              </a:spcAft>
              <a:buFont typeface="Arial,Sans-Serif" charset="0"/>
              <a:buChar char="•"/>
            </a:pPr>
            <a:r>
              <a:rPr lang="en-US" sz="1800">
                <a:solidFill>
                  <a:schemeClr val="bg1"/>
                </a:solidFill>
                <a:latin typeface="+mn-lt"/>
                <a:ea typeface="Tahoma"/>
                <a:cs typeface="Tahoma"/>
              </a:rPr>
              <a:t>Conversions (calls, form completions, chats, etc.)</a:t>
            </a:r>
            <a:endParaRPr lang="en-US" sz="1800">
              <a:solidFill>
                <a:schemeClr val="bg1"/>
              </a:solidFill>
              <a:latin typeface="+mn-lt"/>
            </a:endParaRPr>
          </a:p>
          <a:p>
            <a:pPr>
              <a:spcBef>
                <a:spcPts val="600"/>
              </a:spcBef>
              <a:spcAft>
                <a:spcPts val="200"/>
              </a:spcAft>
              <a:buClr>
                <a:srgbClr val="4E4D4D"/>
              </a:buClr>
              <a:buFont typeface="Courier New" panose="02070309020205020404" pitchFamily="49" charset="0"/>
              <a:buChar char="o"/>
            </a:pPr>
            <a:endParaRPr lang="en-US" altLang="en-US" sz="1400">
              <a:solidFill>
                <a:schemeClr val="bg1"/>
              </a:solidFill>
              <a:latin typeface="Tahoma" charset="0"/>
              <a:ea typeface="Tahoma" charset="0"/>
              <a:cs typeface="Tahoma" charset="0"/>
            </a:endParaRPr>
          </a:p>
        </p:txBody>
      </p:sp>
      <p:pic>
        <p:nvPicPr>
          <p:cNvPr id="10" name="Picture 9" descr="Text&#10;&#10;Description automatically generated">
            <a:extLst>
              <a:ext uri="{FF2B5EF4-FFF2-40B4-BE49-F238E27FC236}">
                <a16:creationId xmlns:a16="http://schemas.microsoft.com/office/drawing/2014/main" id="{17B873FC-E7E8-0F4A-A68E-ACFA8105A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324363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C15754-D785-F040-A0E0-B2C62A202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F5FC3EBA-F920-4E54-8C08-FC2728EF84BA}"/>
              </a:ext>
            </a:extLst>
          </p:cNvPr>
          <p:cNvPicPr>
            <a:picLocks noChangeAspect="1"/>
          </p:cNvPicPr>
          <p:nvPr/>
        </p:nvPicPr>
        <p:blipFill rotWithShape="1">
          <a:blip r:embed="rId4">
            <a:extLst>
              <a:ext uri="{28A0092B-C50C-407E-A947-70E740481C1C}">
                <a14:useLocalDpi xmlns:a14="http://schemas.microsoft.com/office/drawing/2010/main" val="0"/>
              </a:ext>
            </a:extLst>
          </a:blip>
          <a:srcRect r="10863"/>
          <a:stretch/>
        </p:blipFill>
        <p:spPr>
          <a:xfrm>
            <a:off x="7607813" y="0"/>
            <a:ext cx="4584187" cy="6855097"/>
          </a:xfrm>
          <a:prstGeom prst="rect">
            <a:avLst/>
          </a:prstGeom>
        </p:spPr>
      </p:pic>
      <p:sp>
        <p:nvSpPr>
          <p:cNvPr id="3" name="TextBox 2">
            <a:extLst>
              <a:ext uri="{FF2B5EF4-FFF2-40B4-BE49-F238E27FC236}">
                <a16:creationId xmlns:a16="http://schemas.microsoft.com/office/drawing/2014/main" id="{F56E6078-D7AB-46A1-849D-9DC899CF9131}"/>
              </a:ext>
            </a:extLst>
          </p:cNvPr>
          <p:cNvSpPr txBox="1"/>
          <p:nvPr/>
        </p:nvSpPr>
        <p:spPr>
          <a:xfrm>
            <a:off x="96316" y="1007904"/>
            <a:ext cx="8771068" cy="1846659"/>
          </a:xfrm>
          <a:prstGeom prst="rect">
            <a:avLst/>
          </a:prstGeom>
          <a:noFill/>
        </p:spPr>
        <p:txBody>
          <a:bodyPr wrap="square" rtlCol="0" anchor="t">
            <a:spAutoFit/>
          </a:bodyPr>
          <a:lstStyle/>
          <a:p>
            <a:pPr>
              <a:buClr>
                <a:schemeClr val="accent2">
                  <a:lumMod val="50000"/>
                </a:schemeClr>
              </a:buClr>
              <a:defRPr/>
            </a:pPr>
            <a:endParaRPr lang="en-US" altLang="en-US" sz="2400">
              <a:solidFill>
                <a:srgbClr val="595959"/>
              </a:solidFill>
              <a:ea typeface="Tahoma" charset="0"/>
              <a:cs typeface="Tahoma" charset="0"/>
            </a:endParaRPr>
          </a:p>
          <a:p>
            <a:pPr algn="ctr">
              <a:buClr>
                <a:schemeClr val="accent2">
                  <a:lumMod val="50000"/>
                </a:schemeClr>
              </a:buClr>
              <a:defRPr/>
            </a:pPr>
            <a:r>
              <a:rPr lang="en-US" altLang="en-US" sz="2400">
                <a:ea typeface="Tahoma"/>
                <a:cs typeface="Tahoma"/>
              </a:rPr>
              <a:t>Receive heightened traffic from relevant sources (Google, Bing, etc.), longer audience engagement, measurable tracking data and increased organic rankings.</a:t>
            </a:r>
          </a:p>
          <a:p>
            <a:endParaRPr lang="en-US"/>
          </a:p>
        </p:txBody>
      </p:sp>
      <p:sp>
        <p:nvSpPr>
          <p:cNvPr id="17" name="TextBox 16">
            <a:extLst>
              <a:ext uri="{FF2B5EF4-FFF2-40B4-BE49-F238E27FC236}">
                <a16:creationId xmlns:a16="http://schemas.microsoft.com/office/drawing/2014/main" id="{5DF921AC-B15F-A149-9340-FB765E567B14}"/>
              </a:ext>
            </a:extLst>
          </p:cNvPr>
          <p:cNvSpPr txBox="1"/>
          <p:nvPr/>
        </p:nvSpPr>
        <p:spPr>
          <a:xfrm rot="16200000">
            <a:off x="8823145" y="4407074"/>
            <a:ext cx="24406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00"/>
                </a:solidFill>
                <a:effectLst/>
                <a:uLnTx/>
                <a:uFillTx/>
                <a:latin typeface="Arial Black" panose="020B0A04020102020204"/>
                <a:ea typeface="+mn-ea"/>
                <a:cs typeface="+mn-cs"/>
              </a:rPr>
              <a:t>BE</a:t>
            </a:r>
          </a:p>
        </p:txBody>
      </p:sp>
      <p:sp>
        <p:nvSpPr>
          <p:cNvPr id="19" name="TextBox 18">
            <a:extLst>
              <a:ext uri="{FF2B5EF4-FFF2-40B4-BE49-F238E27FC236}">
                <a16:creationId xmlns:a16="http://schemas.microsoft.com/office/drawing/2014/main" id="{10AC54D5-92D0-2F4D-98D1-77EFBE5F30C6}"/>
              </a:ext>
            </a:extLst>
          </p:cNvPr>
          <p:cNvSpPr txBox="1"/>
          <p:nvPr/>
        </p:nvSpPr>
        <p:spPr>
          <a:xfrm rot="16200000">
            <a:off x="8626262" y="3350927"/>
            <a:ext cx="4813555" cy="939681"/>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Arial Black" panose="020B0A04020102020204"/>
                <a:ea typeface="+mn-ea"/>
                <a:cs typeface="+mn-cs"/>
              </a:rPr>
              <a:t>FOUND</a:t>
            </a:r>
          </a:p>
        </p:txBody>
      </p:sp>
      <p:sp>
        <p:nvSpPr>
          <p:cNvPr id="22" name="TextBox 21">
            <a:extLst>
              <a:ext uri="{FF2B5EF4-FFF2-40B4-BE49-F238E27FC236}">
                <a16:creationId xmlns:a16="http://schemas.microsoft.com/office/drawing/2014/main" id="{4FC73488-9F56-2940-A448-5B5EB6DDCAF2}"/>
              </a:ext>
            </a:extLst>
          </p:cNvPr>
          <p:cNvSpPr txBox="1"/>
          <p:nvPr/>
        </p:nvSpPr>
        <p:spPr>
          <a:xfrm rot="16200000">
            <a:off x="8959769" y="2625308"/>
            <a:ext cx="5146408" cy="831574"/>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Arial Black" panose="020B0A04020102020204"/>
                <a:ea typeface="+mn-ea"/>
                <a:cs typeface="+mn-cs"/>
              </a:rPr>
              <a:t>ORGANICALLY</a:t>
            </a:r>
          </a:p>
        </p:txBody>
      </p:sp>
      <p:sp>
        <p:nvSpPr>
          <p:cNvPr id="25" name="Oval 24">
            <a:extLst>
              <a:ext uri="{FF2B5EF4-FFF2-40B4-BE49-F238E27FC236}">
                <a16:creationId xmlns:a16="http://schemas.microsoft.com/office/drawing/2014/main" id="{A2F2A9AC-0F82-6D45-BECD-7223D7F79165}"/>
              </a:ext>
            </a:extLst>
          </p:cNvPr>
          <p:cNvSpPr/>
          <p:nvPr/>
        </p:nvSpPr>
        <p:spPr>
          <a:xfrm>
            <a:off x="2445880" y="2771249"/>
            <a:ext cx="4029092" cy="40838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527301-5882-5C42-A438-2EE7721E9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481" y="2587650"/>
            <a:ext cx="5349376" cy="4599554"/>
          </a:xfrm>
          <a:prstGeom prst="rect">
            <a:avLst/>
          </a:prstGeom>
        </p:spPr>
      </p:pic>
      <p:pic>
        <p:nvPicPr>
          <p:cNvPr id="14" name="Picture 13">
            <a:extLst>
              <a:ext uri="{FF2B5EF4-FFF2-40B4-BE49-F238E27FC236}">
                <a16:creationId xmlns:a16="http://schemas.microsoft.com/office/drawing/2014/main" id="{05D3F451-6769-4646-9702-A37DD8928A3B}"/>
              </a:ext>
            </a:extLst>
          </p:cNvPr>
          <p:cNvPicPr>
            <a:picLocks noChangeAspect="1"/>
          </p:cNvPicPr>
          <p:nvPr/>
        </p:nvPicPr>
        <p:blipFill>
          <a:blip r:embed="rId6"/>
          <a:stretch>
            <a:fillRect/>
          </a:stretch>
        </p:blipFill>
        <p:spPr>
          <a:xfrm>
            <a:off x="273007" y="6118918"/>
            <a:ext cx="951904" cy="554064"/>
          </a:xfrm>
          <a:prstGeom prst="rect">
            <a:avLst/>
          </a:prstGeom>
        </p:spPr>
      </p:pic>
      <p:sp>
        <p:nvSpPr>
          <p:cNvPr id="13" name="TextBox 12">
            <a:extLst>
              <a:ext uri="{FF2B5EF4-FFF2-40B4-BE49-F238E27FC236}">
                <a16:creationId xmlns:a16="http://schemas.microsoft.com/office/drawing/2014/main" id="{0C39BBE8-2CEF-8F4D-8051-F801C7B3B9C5}"/>
              </a:ext>
            </a:extLst>
          </p:cNvPr>
          <p:cNvSpPr txBox="1"/>
          <p:nvPr/>
        </p:nvSpPr>
        <p:spPr>
          <a:xfrm>
            <a:off x="541592" y="376304"/>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SEARCH ENGINE OPTIMIZATION</a:t>
            </a:r>
          </a:p>
        </p:txBody>
      </p:sp>
      <p:cxnSp>
        <p:nvCxnSpPr>
          <p:cNvPr id="15" name="Straight Connector 14">
            <a:extLst>
              <a:ext uri="{FF2B5EF4-FFF2-40B4-BE49-F238E27FC236}">
                <a16:creationId xmlns:a16="http://schemas.microsoft.com/office/drawing/2014/main" id="{79C7E62C-181A-BD44-8A29-A19008077AEA}"/>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5654193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A32243-4B8A-4F96-A15D-1DEA6A96B246}"/>
              </a:ext>
            </a:extLst>
          </p:cNvPr>
          <p:cNvSpPr txBox="1"/>
          <p:nvPr/>
        </p:nvSpPr>
        <p:spPr>
          <a:xfrm>
            <a:off x="171825" y="399544"/>
            <a:ext cx="6692437" cy="1261884"/>
          </a:xfrm>
          <a:prstGeom prst="rect">
            <a:avLst/>
          </a:prstGeom>
          <a:noFill/>
        </p:spPr>
        <p:txBody>
          <a:bodyPr wrap="square" rtlCol="0">
            <a:spAutoFit/>
          </a:bodyPr>
          <a:lstStyle/>
          <a:p>
            <a:r>
              <a:rPr lang="en-US" sz="3800" b="1">
                <a:solidFill>
                  <a:srgbClr val="FF0000"/>
                </a:solidFill>
                <a:ea typeface="Tahoma" panose="020B0604030504040204" pitchFamily="34" charset="0"/>
                <a:cs typeface="Tahoma" panose="020B0604030504040204" pitchFamily="34" charset="0"/>
              </a:rPr>
              <a:t>Comprehensive Search </a:t>
            </a:r>
          </a:p>
          <a:p>
            <a:r>
              <a:rPr lang="en-US" sz="3800" b="1">
                <a:solidFill>
                  <a:srgbClr val="FF0000"/>
                </a:solidFill>
                <a:ea typeface="Tahoma" panose="020B0604030504040204" pitchFamily="34" charset="0"/>
                <a:cs typeface="Tahoma" panose="020B0604030504040204" pitchFamily="34" charset="0"/>
              </a:rPr>
              <a:t>Engine Optimization</a:t>
            </a:r>
          </a:p>
        </p:txBody>
      </p:sp>
      <p:sp>
        <p:nvSpPr>
          <p:cNvPr id="6" name="Text Placeholder 4">
            <a:extLst>
              <a:ext uri="{FF2B5EF4-FFF2-40B4-BE49-F238E27FC236}">
                <a16:creationId xmlns:a16="http://schemas.microsoft.com/office/drawing/2014/main" id="{5F4D7425-0515-4662-9FCF-84CD081A8CCA}"/>
              </a:ext>
            </a:extLst>
          </p:cNvPr>
          <p:cNvSpPr txBox="1">
            <a:spLocks/>
          </p:cNvSpPr>
          <p:nvPr/>
        </p:nvSpPr>
        <p:spPr>
          <a:xfrm>
            <a:off x="424992" y="1939250"/>
            <a:ext cx="5302051" cy="445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nSpc>
                <a:spcPct val="110000"/>
              </a:lnSpc>
              <a:spcBef>
                <a:spcPct val="0"/>
              </a:spcBef>
              <a:spcAft>
                <a:spcPct val="0"/>
              </a:spcAft>
            </a:pPr>
            <a:r>
              <a:rPr lang="en-US" sz="2000" b="1">
                <a:ea typeface="Tahoma"/>
                <a:cs typeface="Tahoma"/>
              </a:rPr>
              <a:t>Highly customized premium service for businesses that need:</a:t>
            </a:r>
          </a:p>
          <a:p>
            <a:pPr marL="342900" indent="-342900">
              <a:lnSpc>
                <a:spcPct val="110000"/>
              </a:lnSpc>
              <a:spcBef>
                <a:spcPct val="0"/>
              </a:spcBef>
              <a:spcAft>
                <a:spcPct val="0"/>
              </a:spcAft>
              <a:buFont typeface="Arial"/>
              <a:buChar char="•"/>
            </a:pPr>
            <a:endParaRPr lang="en-US" sz="1800">
              <a:latin typeface="BentonSans Regular" panose="02000503000000020004" pitchFamily="2" charset="77"/>
              <a:ea typeface="+mn-lt"/>
              <a:cs typeface="+mn-lt"/>
            </a:endParaRPr>
          </a:p>
          <a:p>
            <a:pPr marL="342900" indent="-342900">
              <a:lnSpc>
                <a:spcPct val="110000"/>
              </a:lnSpc>
              <a:spcBef>
                <a:spcPct val="0"/>
              </a:spcBef>
              <a:spcAft>
                <a:spcPct val="0"/>
              </a:spcAft>
              <a:buFont typeface="Arial"/>
              <a:buChar char="•"/>
            </a:pPr>
            <a:r>
              <a:rPr lang="en-US" sz="1800">
                <a:ea typeface="Tahoma"/>
                <a:cs typeface="Tahoma"/>
              </a:rPr>
              <a:t>Increased relevant organic traffic nationally or regionally</a:t>
            </a:r>
          </a:p>
          <a:p>
            <a:pPr>
              <a:lnSpc>
                <a:spcPct val="110000"/>
              </a:lnSpc>
              <a:spcBef>
                <a:spcPct val="0"/>
              </a:spcBef>
              <a:spcAft>
                <a:spcPct val="0"/>
              </a:spcAft>
            </a:pPr>
            <a:endParaRPr lang="en-US" sz="800">
              <a:ea typeface="Tahoma"/>
              <a:cs typeface="Calibri"/>
            </a:endParaRPr>
          </a:p>
          <a:p>
            <a:pPr marL="342900" indent="-342900">
              <a:lnSpc>
                <a:spcPct val="110000"/>
              </a:lnSpc>
              <a:spcBef>
                <a:spcPct val="0"/>
              </a:spcBef>
              <a:spcAft>
                <a:spcPct val="0"/>
              </a:spcAft>
              <a:buFont typeface="Arial"/>
              <a:buChar char="•"/>
            </a:pPr>
            <a:r>
              <a:rPr lang="en-US" sz="1800">
                <a:ea typeface="Tahoma"/>
                <a:cs typeface="Tahoma"/>
              </a:rPr>
              <a:t>To produce and execute a comprehensive strategy customized to their specific situation</a:t>
            </a:r>
            <a:br>
              <a:rPr lang="en-US" sz="1800">
                <a:ea typeface="Tahoma"/>
                <a:cs typeface="Tahoma"/>
              </a:rPr>
            </a:br>
            <a:endParaRPr lang="en-US" sz="800">
              <a:ea typeface="+mn-lt"/>
              <a:cs typeface="+mn-lt"/>
            </a:endParaRPr>
          </a:p>
          <a:p>
            <a:pPr marL="342900" indent="-342900">
              <a:lnSpc>
                <a:spcPct val="110000"/>
              </a:lnSpc>
              <a:spcBef>
                <a:spcPct val="0"/>
              </a:spcBef>
              <a:spcAft>
                <a:spcPct val="0"/>
              </a:spcAft>
              <a:buFont typeface="Arial"/>
              <a:buChar char="•"/>
            </a:pPr>
            <a:r>
              <a:rPr lang="en-US" sz="1800">
                <a:ea typeface="Tahoma"/>
                <a:cs typeface="Tahoma"/>
              </a:rPr>
              <a:t>To rank in highly competitive industry or have several brick and mortar locations.</a:t>
            </a:r>
          </a:p>
          <a:p>
            <a:pPr marL="342900" indent="-342900">
              <a:lnSpc>
                <a:spcPct val="110000"/>
              </a:lnSpc>
              <a:spcBef>
                <a:spcPct val="0"/>
              </a:spcBef>
              <a:spcAft>
                <a:spcPct val="0"/>
              </a:spcAft>
              <a:buFont typeface="Arial"/>
              <a:buChar char="•"/>
            </a:pPr>
            <a:endParaRPr lang="en-US" sz="2000">
              <a:latin typeface="BentonSans Medium" panose="02000503000000020004" pitchFamily="2" charset="77"/>
              <a:ea typeface="Tahoma"/>
              <a:cs typeface="Tahoma"/>
            </a:endParaRPr>
          </a:p>
          <a:p>
            <a:pPr>
              <a:lnSpc>
                <a:spcPct val="110000"/>
              </a:lnSpc>
              <a:spcBef>
                <a:spcPct val="0"/>
              </a:spcBef>
              <a:spcAft>
                <a:spcPct val="0"/>
              </a:spcAft>
            </a:pPr>
            <a:r>
              <a:rPr lang="en-US" sz="2000" b="1">
                <a:ea typeface="Tahoma"/>
                <a:cs typeface="Tahoma"/>
              </a:rPr>
              <a:t>Comprehensive site audit included. </a:t>
            </a:r>
          </a:p>
        </p:txBody>
      </p:sp>
      <p:pic>
        <p:nvPicPr>
          <p:cNvPr id="14" name="Picture 13">
            <a:extLst>
              <a:ext uri="{FF2B5EF4-FFF2-40B4-BE49-F238E27FC236}">
                <a16:creationId xmlns:a16="http://schemas.microsoft.com/office/drawing/2014/main" id="{A5174A5F-D271-3F49-B336-50A5E6F5FA43}"/>
              </a:ext>
            </a:extLst>
          </p:cNvPr>
          <p:cNvPicPr>
            <a:picLocks noChangeAspect="1"/>
          </p:cNvPicPr>
          <p:nvPr/>
        </p:nvPicPr>
        <p:blipFill rotWithShape="1">
          <a:blip r:embed="rId2">
            <a:extLst>
              <a:ext uri="{28A0092B-C50C-407E-A947-70E740481C1C}">
                <a14:useLocalDpi xmlns:a14="http://schemas.microsoft.com/office/drawing/2010/main" val="0"/>
              </a:ext>
            </a:extLst>
          </a:blip>
          <a:srcRect l="25791" t="7306" r="16546" b="11964"/>
          <a:stretch/>
        </p:blipFill>
        <p:spPr>
          <a:xfrm>
            <a:off x="5937336" y="512277"/>
            <a:ext cx="6254664" cy="5833445"/>
          </a:xfrm>
          <a:prstGeom prst="rect">
            <a:avLst/>
          </a:prstGeom>
        </p:spPr>
      </p:pic>
      <p:pic>
        <p:nvPicPr>
          <p:cNvPr id="15" name="Picture 14">
            <a:extLst>
              <a:ext uri="{FF2B5EF4-FFF2-40B4-BE49-F238E27FC236}">
                <a16:creationId xmlns:a16="http://schemas.microsoft.com/office/drawing/2014/main" id="{D0DBD15F-3DAA-1247-98D8-F7EEA059B888}"/>
              </a:ext>
            </a:extLst>
          </p:cNvPr>
          <p:cNvPicPr>
            <a:picLocks noChangeAspect="1"/>
          </p:cNvPicPr>
          <p:nvPr/>
        </p:nvPicPr>
        <p:blipFill>
          <a:blip r:embed="rId3"/>
          <a:stretch>
            <a:fillRect/>
          </a:stretch>
        </p:blipFill>
        <p:spPr>
          <a:xfrm>
            <a:off x="273007" y="6118918"/>
            <a:ext cx="951904" cy="554064"/>
          </a:xfrm>
          <a:prstGeom prst="rect">
            <a:avLst/>
          </a:prstGeom>
        </p:spPr>
      </p:pic>
    </p:spTree>
    <p:extLst>
      <p:ext uri="{BB962C8B-B14F-4D97-AF65-F5344CB8AC3E}">
        <p14:creationId xmlns:p14="http://schemas.microsoft.com/office/powerpoint/2010/main" val="20809186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SOCIAL MEDIA MARKETING</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8" name="TextBox 4">
            <a:extLst>
              <a:ext uri="{FF2B5EF4-FFF2-40B4-BE49-F238E27FC236}">
                <a16:creationId xmlns:a16="http://schemas.microsoft.com/office/drawing/2014/main" id="{133E3D10-66F3-BD49-94FD-79BAA1596AC2}"/>
              </a:ext>
            </a:extLst>
          </p:cNvPr>
          <p:cNvSpPr txBox="1">
            <a:spLocks noChangeArrowheads="1"/>
          </p:cNvSpPr>
          <p:nvPr/>
        </p:nvSpPr>
        <p:spPr bwMode="auto">
          <a:xfrm>
            <a:off x="2107422" y="4468393"/>
            <a:ext cx="4228065" cy="25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n-lt"/>
                <a:ea typeface="Tahoma" charset="0"/>
                <a:cs typeface="Tahoma" charset="0"/>
              </a:rPr>
              <a:t>Measurable KPI’s:</a:t>
            </a:r>
            <a:endParaRPr lang="en-US" sz="1800">
              <a:latin typeface="+mn-lt"/>
              <a:cs typeface="Calibri" charset="0"/>
            </a:endParaRPr>
          </a:p>
          <a:p>
            <a:pPr>
              <a:spcBef>
                <a:spcPts val="600"/>
              </a:spcBef>
              <a:spcAft>
                <a:spcPts val="200"/>
              </a:spcAft>
              <a:buClr>
                <a:schemeClr val="bg1"/>
              </a:buClr>
              <a:buFont typeface="Arial" panose="02070309020205020404" pitchFamily="49" charset="0"/>
              <a:buChar char="•"/>
            </a:pPr>
            <a:r>
              <a:rPr lang="en-US" altLang="en-US" sz="1800">
                <a:solidFill>
                  <a:schemeClr val="bg1"/>
                </a:solidFill>
                <a:latin typeface="+mn-lt"/>
                <a:ea typeface="Tahoma"/>
                <a:cs typeface="Tahoma"/>
              </a:rPr>
              <a:t>Impressions to target audience</a:t>
            </a:r>
          </a:p>
          <a:p>
            <a:pPr>
              <a:spcBef>
                <a:spcPts val="600"/>
              </a:spcBef>
              <a:spcAft>
                <a:spcPts val="200"/>
              </a:spcAft>
              <a:buClr>
                <a:schemeClr val="bg1"/>
              </a:buClr>
              <a:buFont typeface="Arial" panose="02070309020205020404" pitchFamily="49" charset="0"/>
              <a:buChar char="•"/>
            </a:pPr>
            <a:r>
              <a:rPr lang="en-US" altLang="en-US" sz="1800">
                <a:solidFill>
                  <a:schemeClr val="bg1"/>
                </a:solidFill>
                <a:latin typeface="+mn-lt"/>
                <a:ea typeface="Tahoma"/>
                <a:cs typeface="Tahoma"/>
              </a:rPr>
              <a:t>Clicks/leads </a:t>
            </a:r>
            <a:endParaRPr lang="en-US" altLang="en-US" sz="1800">
              <a:solidFill>
                <a:schemeClr val="bg1"/>
              </a:solidFill>
              <a:latin typeface="+mn-lt"/>
              <a:ea typeface="Tahoma" charset="0"/>
              <a:cs typeface="Tahoma" charset="0"/>
            </a:endParaRPr>
          </a:p>
          <a:p>
            <a:pPr>
              <a:spcBef>
                <a:spcPts val="600"/>
              </a:spcBef>
              <a:spcAft>
                <a:spcPts val="200"/>
              </a:spcAft>
              <a:buClr>
                <a:schemeClr val="bg1"/>
              </a:buClr>
              <a:buFont typeface="Arial" panose="02070309020205020404" pitchFamily="49" charset="0"/>
              <a:buChar char="•"/>
            </a:pPr>
            <a:r>
              <a:rPr lang="en-US" altLang="en-US" sz="1800">
                <a:solidFill>
                  <a:schemeClr val="bg1"/>
                </a:solidFill>
                <a:latin typeface="+mn-lt"/>
                <a:ea typeface="Tahoma"/>
                <a:cs typeface="Tahoma"/>
              </a:rPr>
              <a:t>Engagement (likes, shares, retweets, follows, etc.)</a:t>
            </a:r>
          </a:p>
          <a:p>
            <a:pPr>
              <a:spcBef>
                <a:spcPts val="600"/>
              </a:spcBef>
              <a:spcAft>
                <a:spcPts val="200"/>
              </a:spcAft>
              <a:buClr>
                <a:schemeClr val="bg1"/>
              </a:buClr>
              <a:buFont typeface="Arial" panose="02070309020205020404" pitchFamily="49" charset="0"/>
              <a:buChar char="•"/>
            </a:pPr>
            <a:r>
              <a:rPr lang="en-US" altLang="en-US" sz="1800">
                <a:solidFill>
                  <a:schemeClr val="bg1"/>
                </a:solidFill>
                <a:latin typeface="+mn-lt"/>
                <a:ea typeface="Tahoma"/>
                <a:cs typeface="Tahoma"/>
              </a:rPr>
              <a:t>Assisted conversions</a:t>
            </a:r>
          </a:p>
          <a:p>
            <a:pPr>
              <a:spcBef>
                <a:spcPts val="600"/>
              </a:spcBef>
              <a:spcAft>
                <a:spcPts val="200"/>
              </a:spcAft>
              <a:buClr>
                <a:srgbClr val="4E4D4D"/>
              </a:buClr>
              <a:buFont typeface="Courier New" panose="02070309020205020404" pitchFamily="49" charset="0"/>
              <a:buChar char="o"/>
            </a:pPr>
            <a:endParaRPr lang="en-US" altLang="en-US" sz="1400">
              <a:solidFill>
                <a:schemeClr val="bg1"/>
              </a:solidFill>
              <a:latin typeface="Tahoma" charset="0"/>
              <a:ea typeface="Tahoma" charset="0"/>
              <a:cs typeface="Tahoma" charset="0"/>
            </a:endParaRPr>
          </a:p>
        </p:txBody>
      </p:sp>
      <p:pic>
        <p:nvPicPr>
          <p:cNvPr id="10" name="Picture 9" descr="Text&#10;&#10;Description automatically generated">
            <a:extLst>
              <a:ext uri="{FF2B5EF4-FFF2-40B4-BE49-F238E27FC236}">
                <a16:creationId xmlns:a16="http://schemas.microsoft.com/office/drawing/2014/main" id="{BAE48ACB-40C0-A442-BAC2-3F851D363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27370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8DB033-EDAB-4E44-86A8-910763629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536C773-61B2-410E-A82E-0E116942A5FB}"/>
              </a:ext>
            </a:extLst>
          </p:cNvPr>
          <p:cNvPicPr>
            <a:picLocks noChangeAspect="1"/>
          </p:cNvPicPr>
          <p:nvPr/>
        </p:nvPicPr>
        <p:blipFill rotWithShape="1">
          <a:blip r:embed="rId4">
            <a:extLst>
              <a:ext uri="{28A0092B-C50C-407E-A947-70E740481C1C}">
                <a14:useLocalDpi xmlns:a14="http://schemas.microsoft.com/office/drawing/2010/main" val="0"/>
              </a:ext>
            </a:extLst>
          </a:blip>
          <a:srcRect r="29504"/>
          <a:stretch/>
        </p:blipFill>
        <p:spPr>
          <a:xfrm>
            <a:off x="8566481" y="0"/>
            <a:ext cx="3625520" cy="6855097"/>
          </a:xfrm>
          <a:prstGeom prst="rect">
            <a:avLst/>
          </a:prstGeom>
        </p:spPr>
      </p:pic>
      <p:sp>
        <p:nvSpPr>
          <p:cNvPr id="26"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x-none" sz="1200" b="0" i="0" u="none" strike="noStrike" kern="1200" cap="none" spc="0" normalizeH="0" baseline="0" noProof="0">
              <a:ln>
                <a:noFill/>
              </a:ln>
              <a:solidFill>
                <a:prstClr val="white"/>
              </a:solidFill>
              <a:effectLst/>
              <a:uLnTx/>
              <a:uFillTx/>
              <a:latin typeface="Arial" charset="0"/>
              <a:ea typeface="Arial" charset="0"/>
              <a:cs typeface="Arial" charset="0"/>
            </a:endParaRPr>
          </a:p>
        </p:txBody>
      </p:sp>
      <p:pic>
        <p:nvPicPr>
          <p:cNvPr id="6" name="Picture 5" descr="Text&#10;&#10;Description automatically generated">
            <a:extLst>
              <a:ext uri="{FF2B5EF4-FFF2-40B4-BE49-F238E27FC236}">
                <a16:creationId xmlns:a16="http://schemas.microsoft.com/office/drawing/2014/main" id="{2FAD522A-34A3-4CE2-935E-D109C2A4199B}"/>
              </a:ext>
            </a:extLst>
          </p:cNvPr>
          <p:cNvPicPr>
            <a:picLocks noChangeAspect="1"/>
          </p:cNvPicPr>
          <p:nvPr/>
        </p:nvPicPr>
        <p:blipFill>
          <a:blip r:embed="rId5"/>
          <a:stretch>
            <a:fillRect/>
          </a:stretch>
        </p:blipFill>
        <p:spPr>
          <a:xfrm>
            <a:off x="9812214" y="5489916"/>
            <a:ext cx="1676401" cy="1001152"/>
          </a:xfrm>
          <a:prstGeom prst="rect">
            <a:avLst/>
          </a:prstGeom>
        </p:spPr>
      </p:pic>
      <p:sp>
        <p:nvSpPr>
          <p:cNvPr id="8" name="TextBox 7">
            <a:extLst>
              <a:ext uri="{FF2B5EF4-FFF2-40B4-BE49-F238E27FC236}">
                <a16:creationId xmlns:a16="http://schemas.microsoft.com/office/drawing/2014/main" id="{EBE0E6FB-E125-485C-AD95-A77C05ECC0FA}"/>
              </a:ext>
            </a:extLst>
          </p:cNvPr>
          <p:cNvSpPr txBox="1"/>
          <p:nvPr/>
        </p:nvSpPr>
        <p:spPr>
          <a:xfrm>
            <a:off x="536194" y="1732867"/>
            <a:ext cx="408894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Co-Branded posts run as paid partnerships on MassLive’s Facebook page. Strategically aligned with our trusted brand to enhance the client’s own brand recognition. </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Benefit from the endorsement of a trusted provider of news and information in a highly engaged channel.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Promote events, contests, special offers and more.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Boosting each post allows us to reach MassLive’s more than 200K Facebook followers + find a new engaged audience. </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407924-0116-44CF-A3A2-AF4C2B639C84}"/>
              </a:ext>
            </a:extLst>
          </p:cNvPr>
          <p:cNvPicPr>
            <a:picLocks noChangeAspect="1"/>
          </p:cNvPicPr>
          <p:nvPr/>
        </p:nvPicPr>
        <p:blipFill>
          <a:blip r:embed="rId6"/>
          <a:stretch>
            <a:fillRect/>
          </a:stretch>
        </p:blipFill>
        <p:spPr>
          <a:xfrm>
            <a:off x="5053514" y="1460494"/>
            <a:ext cx="3816544" cy="3765807"/>
          </a:xfrm>
          <a:prstGeom prst="rect">
            <a:avLst/>
          </a:prstGeom>
          <a:effectLst>
            <a:outerShdw blurRad="50800" dist="38100" dir="2700000" algn="tl" rotWithShape="0">
              <a:prstClr val="black">
                <a:alpha val="40000"/>
              </a:prstClr>
            </a:outerShdw>
          </a:effectLst>
        </p:spPr>
      </p:pic>
      <p:pic>
        <p:nvPicPr>
          <p:cNvPr id="5" name="Picture 4" descr="Graphical user interface, text, application&#10;&#10;Description automatically generated">
            <a:extLst>
              <a:ext uri="{FF2B5EF4-FFF2-40B4-BE49-F238E27FC236}">
                <a16:creationId xmlns:a16="http://schemas.microsoft.com/office/drawing/2014/main" id="{40D9FF52-FA63-9F42-9D98-4E9A8264B14F}"/>
              </a:ext>
            </a:extLst>
          </p:cNvPr>
          <p:cNvPicPr>
            <a:picLocks noChangeAspect="1"/>
          </p:cNvPicPr>
          <p:nvPr/>
        </p:nvPicPr>
        <p:blipFill rotWithShape="1">
          <a:blip r:embed="rId7">
            <a:extLst>
              <a:ext uri="{28A0092B-C50C-407E-A947-70E740481C1C}">
                <a14:useLocalDpi xmlns:a14="http://schemas.microsoft.com/office/drawing/2010/main" val="0"/>
              </a:ext>
            </a:extLst>
          </a:blip>
          <a:srcRect l="-2" r="90017" b="90019"/>
          <a:stretch/>
        </p:blipFill>
        <p:spPr>
          <a:xfrm>
            <a:off x="5053513" y="1460494"/>
            <a:ext cx="323611" cy="284431"/>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A69F4953-ADB6-EA4F-84C1-3280B72301F4}"/>
              </a:ext>
            </a:extLst>
          </p:cNvPr>
          <p:cNvPicPr>
            <a:picLocks noChangeAspect="1"/>
          </p:cNvPicPr>
          <p:nvPr/>
        </p:nvPicPr>
        <p:blipFill rotWithShape="1">
          <a:blip r:embed="rId7">
            <a:extLst>
              <a:ext uri="{28A0092B-C50C-407E-A947-70E740481C1C}">
                <a14:useLocalDpi xmlns:a14="http://schemas.microsoft.com/office/drawing/2010/main" val="0"/>
              </a:ext>
            </a:extLst>
          </a:blip>
          <a:srcRect l="10084" t="1513" r="77406" b="94586"/>
          <a:stretch/>
        </p:blipFill>
        <p:spPr>
          <a:xfrm>
            <a:off x="5377124" y="1515370"/>
            <a:ext cx="405447" cy="111178"/>
          </a:xfrm>
          <a:prstGeom prst="rect">
            <a:avLst/>
          </a:prstGeom>
        </p:spPr>
      </p:pic>
      <p:sp>
        <p:nvSpPr>
          <p:cNvPr id="7" name="Rectangle 6">
            <a:extLst>
              <a:ext uri="{FF2B5EF4-FFF2-40B4-BE49-F238E27FC236}">
                <a16:creationId xmlns:a16="http://schemas.microsoft.com/office/drawing/2014/main" id="{0397A736-93E3-C945-B39D-80C28331043F}"/>
              </a:ext>
            </a:extLst>
          </p:cNvPr>
          <p:cNvSpPr/>
          <p:nvPr/>
        </p:nvSpPr>
        <p:spPr>
          <a:xfrm>
            <a:off x="7066224" y="1515371"/>
            <a:ext cx="1009650" cy="11117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BA774626-E17D-A446-AC3D-17E795992888}"/>
              </a:ext>
            </a:extLst>
          </p:cNvPr>
          <p:cNvSpPr txBox="1"/>
          <p:nvPr/>
        </p:nvSpPr>
        <p:spPr>
          <a:xfrm>
            <a:off x="541592" y="376304"/>
            <a:ext cx="78205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t>CO-BRANDED</a:t>
            </a:r>
            <a:r>
              <a:rPr kumimoji="0" lang="en-US" sz="4000" b="1" u="none" strike="noStrike" kern="1200" cap="none" spc="0" normalizeH="0" baseline="0" noProof="0" dirty="0">
                <a:ln>
                  <a:noFill/>
                </a:ln>
                <a:effectLst/>
                <a:uLnTx/>
                <a:uFillTx/>
              </a:rPr>
              <a:t> SOCIAL POSTS</a:t>
            </a:r>
          </a:p>
        </p:txBody>
      </p:sp>
      <p:cxnSp>
        <p:nvCxnSpPr>
          <p:cNvPr id="14" name="Straight Connector 13">
            <a:extLst>
              <a:ext uri="{FF2B5EF4-FFF2-40B4-BE49-F238E27FC236}">
                <a16:creationId xmlns:a16="http://schemas.microsoft.com/office/drawing/2014/main" id="{45186F83-3E7B-3F45-B025-C9BFEF51E36A}"/>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9756122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A5BA836E-ECD8-42EE-A0C1-69085C74849A}"/>
              </a:ext>
            </a:extLst>
          </p:cNvPr>
          <p:cNvSpPr txBox="1">
            <a:spLocks/>
          </p:cNvSpPr>
          <p:nvPr/>
        </p:nvSpPr>
        <p:spPr>
          <a:xfrm>
            <a:off x="440672" y="2623232"/>
            <a:ext cx="4902354" cy="49810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lumMod val="85000"/>
                  <a:lumOff val="15000"/>
                  <a:alpha val="70000"/>
                </a:prstClr>
              </a:solidFill>
              <a:effectLst/>
              <a:uLnTx/>
              <a:uFillTx/>
              <a:latin typeface="Arial" panose="020B0604020202020204" pitchFamily="34" charset="0"/>
              <a:ea typeface="+mn-ea"/>
              <a:cs typeface="+mn-cs"/>
            </a:endParaRPr>
          </a:p>
        </p:txBody>
      </p:sp>
      <p:pic>
        <p:nvPicPr>
          <p:cNvPr id="9" name="Picture Placeholder 9">
            <a:extLst>
              <a:ext uri="{FF2B5EF4-FFF2-40B4-BE49-F238E27FC236}">
                <a16:creationId xmlns:a16="http://schemas.microsoft.com/office/drawing/2014/main" id="{6FCCD5FE-C3D3-4B84-88BE-65B66B6123D3}"/>
              </a:ext>
            </a:extLst>
          </p:cNvPr>
          <p:cNvPicPr>
            <a:picLocks noChangeAspect="1"/>
          </p:cNvPicPr>
          <p:nvPr/>
        </p:nvPicPr>
        <p:blipFill>
          <a:blip r:embed="rId3">
            <a:extLst>
              <a:ext uri="{28A0092B-C50C-407E-A947-70E740481C1C}">
                <a14:useLocalDpi xmlns:a14="http://schemas.microsoft.com/office/drawing/2010/main" val="0"/>
              </a:ext>
            </a:extLst>
          </a:blip>
          <a:srcRect t="57" b="57"/>
          <a:stretch>
            <a:fillRect/>
          </a:stretch>
        </p:blipFill>
        <p:spPr>
          <a:xfrm>
            <a:off x="7094297" y="0"/>
            <a:ext cx="5097703" cy="6857999"/>
          </a:xfrm>
          <a:prstGeom prst="rect">
            <a:avLst/>
          </a:prstGeom>
        </p:spPr>
      </p:pic>
      <p:pic>
        <p:nvPicPr>
          <p:cNvPr id="10" name="Picture 9">
            <a:extLst>
              <a:ext uri="{FF2B5EF4-FFF2-40B4-BE49-F238E27FC236}">
                <a16:creationId xmlns:a16="http://schemas.microsoft.com/office/drawing/2014/main" id="{8999D0F9-F1FB-4973-A9F3-ADE8BA47A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680" y="199883"/>
            <a:ext cx="1391206" cy="1391206"/>
          </a:xfrm>
          <a:prstGeom prst="rect">
            <a:avLst/>
          </a:prstGeom>
        </p:spPr>
      </p:pic>
      <p:pic>
        <p:nvPicPr>
          <p:cNvPr id="11" name="Picture 10">
            <a:extLst>
              <a:ext uri="{FF2B5EF4-FFF2-40B4-BE49-F238E27FC236}">
                <a16:creationId xmlns:a16="http://schemas.microsoft.com/office/drawing/2014/main" id="{DC30E66A-8649-405B-8CCD-621404C6E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76774"/>
            <a:ext cx="1391206" cy="1391206"/>
          </a:xfrm>
          <a:prstGeom prst="rect">
            <a:avLst/>
          </a:prstGeom>
        </p:spPr>
      </p:pic>
      <p:pic>
        <p:nvPicPr>
          <p:cNvPr id="12" name="Picture 11">
            <a:extLst>
              <a:ext uri="{FF2B5EF4-FFF2-40B4-BE49-F238E27FC236}">
                <a16:creationId xmlns:a16="http://schemas.microsoft.com/office/drawing/2014/main" id="{D5638B79-6B2B-4BA1-AB51-2F461D120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5087310"/>
            <a:ext cx="1391206" cy="1391206"/>
          </a:xfrm>
          <a:prstGeom prst="rect">
            <a:avLst/>
          </a:prstGeom>
        </p:spPr>
      </p:pic>
      <p:pic>
        <p:nvPicPr>
          <p:cNvPr id="13" name="Picture 2" descr="Related image">
            <a:extLst>
              <a:ext uri="{FF2B5EF4-FFF2-40B4-BE49-F238E27FC236}">
                <a16:creationId xmlns:a16="http://schemas.microsoft.com/office/drawing/2014/main" id="{1E627771-D34D-4D0A-A074-0B6E01B56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3294" y="1819519"/>
            <a:ext cx="1382325" cy="13645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D9F9907-75C2-8C4B-A18A-C312BB3343E5}"/>
              </a:ext>
            </a:extLst>
          </p:cNvPr>
          <p:cNvSpPr txBox="1"/>
          <p:nvPr/>
        </p:nvSpPr>
        <p:spPr>
          <a:xfrm>
            <a:off x="440672" y="674445"/>
            <a:ext cx="432993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chemeClr val="tx1">
                    <a:lumMod val="65000"/>
                    <a:lumOff val="35000"/>
                  </a:schemeClr>
                </a:solidFill>
                <a:effectLst/>
                <a:uLnTx/>
                <a:uFillTx/>
              </a:rPr>
              <a:t>SOCIAL MEDIA MARKETING</a:t>
            </a:r>
          </a:p>
        </p:txBody>
      </p:sp>
      <p:sp>
        <p:nvSpPr>
          <p:cNvPr id="16" name="Content Placeholder 2">
            <a:extLst>
              <a:ext uri="{FF2B5EF4-FFF2-40B4-BE49-F238E27FC236}">
                <a16:creationId xmlns:a16="http://schemas.microsoft.com/office/drawing/2014/main" id="{7F7346E4-6701-114C-9610-B5173E402B75}"/>
              </a:ext>
            </a:extLst>
          </p:cNvPr>
          <p:cNvSpPr txBox="1">
            <a:spLocks/>
          </p:cNvSpPr>
          <p:nvPr/>
        </p:nvSpPr>
        <p:spPr bwMode="auto">
          <a:xfrm>
            <a:off x="463023" y="2153332"/>
            <a:ext cx="9113954" cy="939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455613" indent="-455613" algn="l" defTabSz="608013" rtl="0" eaLnBrk="0" fontAlgn="base" hangingPunct="0">
              <a:spcBef>
                <a:spcPct val="20000"/>
              </a:spcBef>
              <a:spcAft>
                <a:spcPct val="0"/>
              </a:spcAft>
              <a:buFont typeface="Arial" charset="0"/>
              <a:buChar char="•"/>
              <a:defRPr sz="4200" kern="1200">
                <a:solidFill>
                  <a:schemeClr val="tx1"/>
                </a:solidFill>
                <a:latin typeface="+mn-lt"/>
                <a:ea typeface="MS PGothic" panose="020B0600070205080204" pitchFamily="34" charset="-128"/>
                <a:cs typeface="+mn-cs"/>
              </a:defRPr>
            </a:lvl1pPr>
            <a:lvl2pPr marL="989013" indent="-379413" algn="l" defTabSz="608013" rtl="0" eaLnBrk="0" fontAlgn="base" hangingPunct="0">
              <a:spcBef>
                <a:spcPct val="20000"/>
              </a:spcBef>
              <a:spcAft>
                <a:spcPct val="0"/>
              </a:spcAft>
              <a:buFont typeface="Arial" charset="0"/>
              <a:buChar char="–"/>
              <a:defRPr sz="3700" kern="1200">
                <a:solidFill>
                  <a:schemeClr val="tx1"/>
                </a:solidFill>
                <a:latin typeface="+mn-lt"/>
                <a:ea typeface="MS PGothic" panose="020B0600070205080204" pitchFamily="34" charset="-128"/>
                <a:cs typeface="+mn-cs"/>
              </a:defRPr>
            </a:lvl2pPr>
            <a:lvl3pPr marL="1522413" indent="-303213" algn="l" defTabSz="608013" rtl="0" eaLnBrk="0" fontAlgn="base" hangingPunct="0">
              <a:spcBef>
                <a:spcPct val="20000"/>
              </a:spcBef>
              <a:spcAft>
                <a:spcPct val="0"/>
              </a:spcAft>
              <a:buFont typeface="Arial" charset="0"/>
              <a:buChar char="•"/>
              <a:defRPr sz="3100" kern="1200">
                <a:solidFill>
                  <a:schemeClr val="tx1"/>
                </a:solidFill>
                <a:latin typeface="+mn-lt"/>
                <a:ea typeface="MS PGothic" panose="020B0600070205080204" pitchFamily="34" charset="-128"/>
                <a:cs typeface="+mn-cs"/>
              </a:defRPr>
            </a:lvl3pPr>
            <a:lvl4pPr marL="2132013" indent="-303213" algn="l" defTabSz="608013" rtl="0" eaLnBrk="0" fontAlgn="base" hangingPunct="0">
              <a:spcBef>
                <a:spcPct val="20000"/>
              </a:spcBef>
              <a:spcAft>
                <a:spcPct val="0"/>
              </a:spcAft>
              <a:buFont typeface="Arial" charset="0"/>
              <a:buChar char="–"/>
              <a:defRPr sz="2600" kern="1200">
                <a:solidFill>
                  <a:schemeClr val="tx1"/>
                </a:solidFill>
                <a:latin typeface="+mn-lt"/>
                <a:ea typeface="MS PGothic" panose="020B0600070205080204" pitchFamily="34" charset="-128"/>
                <a:cs typeface="+mn-cs"/>
              </a:defRPr>
            </a:lvl4pPr>
            <a:lvl5pPr marL="2741613" indent="-303213" algn="l" defTabSz="608013" rtl="0" eaLnBrk="0" fontAlgn="base" hangingPunct="0">
              <a:spcBef>
                <a:spcPct val="20000"/>
              </a:spcBef>
              <a:spcAft>
                <a:spcPct val="0"/>
              </a:spcAft>
              <a:buFont typeface="Arial" charset="0"/>
              <a:buChar char="»"/>
              <a:defRPr sz="2600" kern="1200">
                <a:solidFill>
                  <a:schemeClr val="tx1"/>
                </a:solidFill>
                <a:latin typeface="+mn-lt"/>
                <a:ea typeface="MS PGothic" panose="020B0600070205080204" pitchFamily="34" charset="-128"/>
                <a:cs typeface="+mn-cs"/>
              </a:defRPr>
            </a:lvl5pPr>
            <a:lvl6pPr marL="3352186" indent="-304742" algn="l" defTabSz="609488" rtl="0" eaLnBrk="1" latinLnBrk="0" hangingPunct="1">
              <a:spcBef>
                <a:spcPct val="20000"/>
              </a:spcBef>
              <a:buFont typeface="Arial"/>
              <a:buChar char="•"/>
              <a:defRPr sz="2666" kern="1200">
                <a:solidFill>
                  <a:schemeClr val="tx1"/>
                </a:solidFill>
                <a:latin typeface="+mn-lt"/>
                <a:ea typeface="+mn-ea"/>
                <a:cs typeface="+mn-cs"/>
              </a:defRPr>
            </a:lvl6pPr>
            <a:lvl7pPr marL="3961673" indent="-304742" algn="l" defTabSz="609488" rtl="0" eaLnBrk="1" latinLnBrk="0" hangingPunct="1">
              <a:spcBef>
                <a:spcPct val="20000"/>
              </a:spcBef>
              <a:buFont typeface="Arial"/>
              <a:buChar char="•"/>
              <a:defRPr sz="2666" kern="1200">
                <a:solidFill>
                  <a:schemeClr val="tx1"/>
                </a:solidFill>
                <a:latin typeface="+mn-lt"/>
                <a:ea typeface="+mn-ea"/>
                <a:cs typeface="+mn-cs"/>
              </a:defRPr>
            </a:lvl7pPr>
            <a:lvl8pPr marL="4571161" indent="-304742" algn="l" defTabSz="609488" rtl="0" eaLnBrk="1" latinLnBrk="0" hangingPunct="1">
              <a:spcBef>
                <a:spcPct val="20000"/>
              </a:spcBef>
              <a:buFont typeface="Arial"/>
              <a:buChar char="•"/>
              <a:defRPr sz="2666" kern="1200">
                <a:solidFill>
                  <a:schemeClr val="tx1"/>
                </a:solidFill>
                <a:latin typeface="+mn-lt"/>
                <a:ea typeface="+mn-ea"/>
                <a:cs typeface="+mn-cs"/>
              </a:defRPr>
            </a:lvl8pPr>
            <a:lvl9pPr marL="5180649" indent="-304742" algn="l" defTabSz="609488" rtl="0" eaLnBrk="1" latinLnBrk="0" hangingPunct="1">
              <a:spcBef>
                <a:spcPct val="20000"/>
              </a:spcBef>
              <a:buFont typeface="Arial"/>
              <a:buChar char="•"/>
              <a:defRPr sz="2666" kern="1200">
                <a:solidFill>
                  <a:schemeClr val="tx1"/>
                </a:solidFill>
                <a:latin typeface="+mn-lt"/>
                <a:ea typeface="+mn-ea"/>
                <a:cs typeface="+mn-cs"/>
              </a:defRPr>
            </a:lvl9pPr>
          </a:lstStyle>
          <a:p>
            <a:pPr marL="0" indent="0">
              <a:buNone/>
            </a:pPr>
            <a:r>
              <a:rPr lang="en-US" altLang="x-none" sz="2000" b="1">
                <a:solidFill>
                  <a:srgbClr val="FF0000"/>
                </a:solidFill>
                <a:ea typeface="Tahoma" charset="0"/>
                <a:cs typeface="Tahoma" charset="0"/>
              </a:rPr>
              <a:t>Our social marketing programs provide </a:t>
            </a:r>
            <a:br>
              <a:rPr lang="en-US" altLang="x-none" sz="2000" b="1">
                <a:solidFill>
                  <a:srgbClr val="FF0000"/>
                </a:solidFill>
                <a:ea typeface="Tahoma" charset="0"/>
                <a:cs typeface="Tahoma" charset="0"/>
              </a:rPr>
            </a:br>
            <a:r>
              <a:rPr lang="en-US" altLang="x-none" sz="2000" b="1">
                <a:solidFill>
                  <a:srgbClr val="FF0000"/>
                </a:solidFill>
                <a:ea typeface="Tahoma" charset="0"/>
                <a:cs typeface="Tahoma" charset="0"/>
              </a:rPr>
              <a:t>deep connections with consumers.</a:t>
            </a:r>
          </a:p>
        </p:txBody>
      </p:sp>
      <p:sp>
        <p:nvSpPr>
          <p:cNvPr id="17" name="Content Placeholder 2">
            <a:extLst>
              <a:ext uri="{FF2B5EF4-FFF2-40B4-BE49-F238E27FC236}">
                <a16:creationId xmlns:a16="http://schemas.microsoft.com/office/drawing/2014/main" id="{176D5103-60D1-C249-A25E-6E3AD21ABAA9}"/>
              </a:ext>
            </a:extLst>
          </p:cNvPr>
          <p:cNvSpPr txBox="1">
            <a:spLocks/>
          </p:cNvSpPr>
          <p:nvPr/>
        </p:nvSpPr>
        <p:spPr bwMode="auto">
          <a:xfrm>
            <a:off x="440672" y="3145178"/>
            <a:ext cx="5509191"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342900" indent="-342900">
              <a:spcBef>
                <a:spcPts val="800"/>
              </a:spcBef>
              <a:buFont typeface="Arial" charset="0"/>
              <a:buChar char="•"/>
            </a:pPr>
            <a:r>
              <a:rPr lang="en-US" altLang="x-none" sz="1600" dirty="0">
                <a:solidFill>
                  <a:srgbClr val="595959"/>
                </a:solidFill>
                <a:latin typeface="+mn-lt"/>
                <a:ea typeface="Tahoma"/>
                <a:cs typeface="Tahoma"/>
              </a:rPr>
              <a:t>Our experts specialize in: social posts, social advertising, social lead generation and brand monitoring.</a:t>
            </a:r>
            <a:br>
              <a:rPr lang="en-US" altLang="x-none" sz="1600" dirty="0">
                <a:latin typeface="+mn-lt"/>
                <a:ea typeface="Tahoma" charset="0"/>
                <a:cs typeface="Tahoma" charset="0"/>
              </a:rPr>
            </a:br>
            <a:endParaRPr lang="en-US" altLang="x-none" sz="1600" dirty="0">
              <a:solidFill>
                <a:srgbClr val="595959"/>
              </a:solidFill>
              <a:latin typeface="+mn-lt"/>
              <a:ea typeface="Tahoma" charset="0"/>
              <a:cs typeface="Tahoma" charset="0"/>
            </a:endParaRPr>
          </a:p>
          <a:p>
            <a:pPr marL="342900" indent="-342900">
              <a:spcBef>
                <a:spcPts val="800"/>
              </a:spcBef>
              <a:buFont typeface="Arial" charset="0"/>
              <a:buChar char="•"/>
            </a:pPr>
            <a:r>
              <a:rPr lang="en-US" altLang="x-none" sz="1600" dirty="0">
                <a:solidFill>
                  <a:srgbClr val="595959"/>
                </a:solidFill>
                <a:latin typeface="+mn-lt"/>
                <a:ea typeface="Tahoma"/>
                <a:cs typeface="Tahoma"/>
              </a:rPr>
              <a:t>Leverage our first and third-party data to create customized audience segments for social campaign targeting, including geo-targeting.</a:t>
            </a:r>
            <a:br>
              <a:rPr lang="en-US" altLang="x-none" sz="1600" dirty="0">
                <a:latin typeface="+mn-lt"/>
                <a:ea typeface="Tahoma" charset="0"/>
                <a:cs typeface="Tahoma" charset="0"/>
              </a:rPr>
            </a:br>
            <a:endParaRPr lang="en-US" altLang="x-none" sz="1600" dirty="0">
              <a:solidFill>
                <a:srgbClr val="595959"/>
              </a:solidFill>
              <a:latin typeface="+mn-lt"/>
              <a:ea typeface="Tahoma" charset="0"/>
              <a:cs typeface="Tahoma" charset="0"/>
            </a:endParaRPr>
          </a:p>
          <a:p>
            <a:pPr marL="342900" indent="-342900">
              <a:spcBef>
                <a:spcPts val="800"/>
              </a:spcBef>
              <a:buFont typeface="Arial" charset="0"/>
              <a:buChar char="•"/>
            </a:pPr>
            <a:r>
              <a:rPr lang="en-US" altLang="x-none" sz="1600" dirty="0">
                <a:solidFill>
                  <a:srgbClr val="595959"/>
                </a:solidFill>
                <a:latin typeface="+mn-lt"/>
                <a:ea typeface="Tahoma"/>
                <a:cs typeface="Tahoma"/>
              </a:rPr>
              <a:t>Social adds impact when integrated into a comprehensive content marketing strategy.</a:t>
            </a:r>
          </a:p>
          <a:p>
            <a:pPr>
              <a:lnSpc>
                <a:spcPts val="2800"/>
              </a:lnSpc>
              <a:spcAft>
                <a:spcPts val="1200"/>
              </a:spcAft>
              <a:buClr>
                <a:srgbClr val="4F81BD"/>
              </a:buClr>
              <a:defRPr/>
            </a:pPr>
            <a:endParaRPr lang="en-US" altLang="en-US" sz="1600" dirty="0">
              <a:solidFill>
                <a:srgbClr val="4E4D4D"/>
              </a:solidFill>
              <a:latin typeface="Tahoma" charset="0"/>
              <a:ea typeface="Tahoma" charset="0"/>
              <a:cs typeface="Tahoma" charset="0"/>
            </a:endParaRPr>
          </a:p>
        </p:txBody>
      </p:sp>
      <p:pic>
        <p:nvPicPr>
          <p:cNvPr id="14" name="Picture 13">
            <a:extLst>
              <a:ext uri="{FF2B5EF4-FFF2-40B4-BE49-F238E27FC236}">
                <a16:creationId xmlns:a16="http://schemas.microsoft.com/office/drawing/2014/main" id="{EE2069EF-8409-5541-9F9A-D9F947BBE33D}"/>
              </a:ext>
            </a:extLst>
          </p:cNvPr>
          <p:cNvPicPr>
            <a:picLocks noChangeAspect="1"/>
          </p:cNvPicPr>
          <p:nvPr/>
        </p:nvPicPr>
        <p:blipFill>
          <a:blip r:embed="rId8"/>
          <a:stretch>
            <a:fillRect/>
          </a:stretch>
        </p:blipFill>
        <p:spPr>
          <a:xfrm>
            <a:off x="273007" y="6118918"/>
            <a:ext cx="951904" cy="554064"/>
          </a:xfrm>
          <a:prstGeom prst="rect">
            <a:avLst/>
          </a:prstGeom>
        </p:spPr>
      </p:pic>
    </p:spTree>
    <p:extLst>
      <p:ext uri="{BB962C8B-B14F-4D97-AF65-F5344CB8AC3E}">
        <p14:creationId xmlns:p14="http://schemas.microsoft.com/office/powerpoint/2010/main" val="424292826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FCF67BB-94CD-5242-9C13-EE194B689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BDCCC5A0-10CA-4D8C-88E5-C2A32BBE6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684" y="0"/>
            <a:ext cx="5136720" cy="6855097"/>
          </a:xfrm>
          <a:prstGeom prst="rect">
            <a:avLst/>
          </a:prstGeom>
        </p:spPr>
      </p:pic>
      <p:sp>
        <p:nvSpPr>
          <p:cNvPr id="28"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sp>
        <p:nvSpPr>
          <p:cNvPr id="4" name="Content Placeholder 3"/>
          <p:cNvSpPr>
            <a:spLocks noGrp="1"/>
          </p:cNvSpPr>
          <p:nvPr>
            <p:ph idx="1"/>
          </p:nvPr>
        </p:nvSpPr>
        <p:spPr>
          <a:xfrm>
            <a:off x="639635" y="1759884"/>
            <a:ext cx="6679343" cy="4533450"/>
          </a:xfrm>
        </p:spPr>
        <p:txBody>
          <a:bodyPr lIns="0" tIns="0" rIns="0" bIns="0" anchor="t"/>
          <a:lstStyle/>
          <a:p>
            <a:pPr marL="285750" indent="-285750">
              <a:lnSpc>
                <a:spcPts val="2100"/>
              </a:lnSpc>
              <a:spcAft>
                <a:spcPts val="600"/>
              </a:spcAft>
              <a:buClr>
                <a:srgbClr val="4E4D4D"/>
              </a:buClr>
              <a:buFont typeface="Arial" panose="020B0604020202020204" pitchFamily="34" charset="0"/>
              <a:buChar char="•"/>
              <a:defRPr/>
            </a:pPr>
            <a:r>
              <a:rPr lang="en-US" sz="1800">
                <a:latin typeface="+mn-lt"/>
                <a:ea typeface="Tahoma"/>
                <a:cs typeface="Tahoma"/>
              </a:rPr>
              <a:t>A unique and highly effective tactic to </a:t>
            </a:r>
            <a:br>
              <a:rPr lang="en-US" sz="1800">
                <a:latin typeface="+mn-lt"/>
                <a:ea typeface="Tahoma" charset="0"/>
                <a:cs typeface="Tahoma" charset="0"/>
              </a:rPr>
            </a:br>
            <a:r>
              <a:rPr lang="en-US" sz="1800">
                <a:latin typeface="+mn-lt"/>
                <a:ea typeface="Tahoma"/>
                <a:cs typeface="Tahoma"/>
              </a:rPr>
              <a:t>gather consumer data while providing </a:t>
            </a:r>
            <a:br>
              <a:rPr lang="en-US" sz="1800">
                <a:latin typeface="+mn-lt"/>
                <a:ea typeface="Tahoma" charset="0"/>
                <a:cs typeface="Tahoma" charset="0"/>
              </a:rPr>
            </a:br>
            <a:r>
              <a:rPr lang="en-US" sz="1800">
                <a:latin typeface="+mn-lt"/>
                <a:ea typeface="Tahoma"/>
                <a:cs typeface="Tahoma"/>
              </a:rPr>
              <a:t>value to the customer.</a:t>
            </a:r>
            <a:br>
              <a:rPr lang="en-US" sz="1800">
                <a:latin typeface="+mn-lt"/>
                <a:ea typeface="Tahoma" charset="0"/>
                <a:cs typeface="Tahoma" charset="0"/>
              </a:rPr>
            </a:br>
            <a:endParaRPr lang="en-US" sz="1800">
              <a:latin typeface="+mn-lt"/>
              <a:ea typeface="Tahoma" charset="0"/>
              <a:cs typeface="Tahoma" charset="0"/>
            </a:endParaRPr>
          </a:p>
          <a:p>
            <a:pPr marL="285750" indent="-285750">
              <a:lnSpc>
                <a:spcPts val="2100"/>
              </a:lnSpc>
              <a:buClr>
                <a:srgbClr val="4E4D4D"/>
              </a:buClr>
              <a:buFont typeface="Arial" panose="020B0604020202020204" pitchFamily="34" charset="0"/>
              <a:buChar char="•"/>
              <a:defRPr/>
            </a:pPr>
            <a:r>
              <a:rPr lang="en-US" sz="1800">
                <a:latin typeface="+mn-lt"/>
                <a:ea typeface="Tahoma"/>
                <a:cs typeface="Tahoma"/>
              </a:rPr>
              <a:t>Possibilities include data collection in </a:t>
            </a:r>
            <a:br>
              <a:rPr lang="en-US" sz="1800">
                <a:latin typeface="+mn-lt"/>
                <a:ea typeface="Tahoma" charset="0"/>
                <a:cs typeface="Tahoma" charset="0"/>
              </a:rPr>
            </a:br>
            <a:r>
              <a:rPr lang="en-US" sz="1800">
                <a:latin typeface="+mn-lt"/>
                <a:ea typeface="Tahoma"/>
                <a:cs typeface="Tahoma"/>
              </a:rPr>
              <a:t>exchange for special offers such as </a:t>
            </a:r>
            <a:br>
              <a:rPr lang="en-US" sz="1800">
                <a:latin typeface="+mn-lt"/>
                <a:ea typeface="Tahoma" charset="0"/>
                <a:cs typeface="Tahoma" charset="0"/>
              </a:rPr>
            </a:br>
            <a:r>
              <a:rPr lang="en-US" sz="1800">
                <a:latin typeface="+mn-lt"/>
                <a:ea typeface="Tahoma"/>
                <a:cs typeface="Tahoma"/>
              </a:rPr>
              <a:t>coupons, discounts on gift cards etc.</a:t>
            </a:r>
            <a:br>
              <a:rPr lang="en-US" sz="1800">
                <a:latin typeface="+mn-lt"/>
                <a:ea typeface="Tahoma" charset="0"/>
                <a:cs typeface="Tahoma" charset="0"/>
              </a:rPr>
            </a:br>
            <a:endParaRPr lang="en-US" sz="1800">
              <a:latin typeface="+mn-lt"/>
              <a:ea typeface="Tahoma" charset="0"/>
              <a:cs typeface="Tahoma" charset="0"/>
            </a:endParaRPr>
          </a:p>
          <a:p>
            <a:pPr marL="285750" indent="-285750">
              <a:lnSpc>
                <a:spcPts val="2100"/>
              </a:lnSpc>
              <a:buClr>
                <a:srgbClr val="4E4D4D"/>
              </a:buClr>
              <a:buFont typeface="Arial" panose="020B0604020202020204" pitchFamily="34" charset="0"/>
              <a:buChar char="•"/>
              <a:defRPr/>
            </a:pPr>
            <a:r>
              <a:rPr lang="en-US" sz="1800">
                <a:latin typeface="+mn-lt"/>
                <a:ea typeface="Tahoma"/>
                <a:cs typeface="Tahoma"/>
              </a:rPr>
              <a:t>The experience is seamless and remains </a:t>
            </a:r>
            <a:br>
              <a:rPr lang="en-US" sz="1800">
                <a:latin typeface="+mn-lt"/>
                <a:ea typeface="Tahoma" charset="0"/>
                <a:cs typeface="Tahoma" charset="0"/>
              </a:rPr>
            </a:br>
            <a:r>
              <a:rPr lang="en-US" sz="1800">
                <a:latin typeface="+mn-lt"/>
                <a:ea typeface="Tahoma"/>
                <a:cs typeface="Tahoma"/>
              </a:rPr>
              <a:t>within the native Facebook environment.</a:t>
            </a:r>
            <a:br>
              <a:rPr lang="en-US" sz="1800">
                <a:latin typeface="+mn-lt"/>
                <a:ea typeface="Tahoma" charset="0"/>
                <a:cs typeface="Tahoma" charset="0"/>
              </a:rPr>
            </a:br>
            <a:endParaRPr lang="en-US" sz="1800">
              <a:latin typeface="+mn-lt"/>
              <a:ea typeface="Tahoma" charset="0"/>
              <a:cs typeface="Tahoma" charset="0"/>
            </a:endParaRPr>
          </a:p>
          <a:p>
            <a:pPr marL="285750" indent="-285750">
              <a:lnSpc>
                <a:spcPts val="2100"/>
              </a:lnSpc>
              <a:buClr>
                <a:srgbClr val="4E4D4D"/>
              </a:buClr>
              <a:buFont typeface="Arial" panose="020B0604020202020204" pitchFamily="34" charset="0"/>
              <a:buChar char="•"/>
              <a:defRPr/>
            </a:pPr>
            <a:r>
              <a:rPr lang="en-US" sz="1800">
                <a:latin typeface="+mn-lt"/>
                <a:ea typeface="Tahoma"/>
                <a:cs typeface="Tahoma"/>
              </a:rPr>
              <a:t>Audience targeting takes advantage of </a:t>
            </a:r>
            <a:br>
              <a:rPr lang="en-US" sz="1800">
                <a:latin typeface="+mn-lt"/>
                <a:ea typeface="Tahoma" charset="0"/>
                <a:cs typeface="Tahoma" charset="0"/>
              </a:rPr>
            </a:br>
            <a:r>
              <a:rPr lang="en-US" sz="1800">
                <a:latin typeface="+mn-lt"/>
                <a:ea typeface="Tahoma"/>
                <a:cs typeface="Tahoma"/>
              </a:rPr>
              <a:t>our first and third-party data and </a:t>
            </a:r>
            <a:br>
              <a:rPr lang="en-US" sz="1800">
                <a:latin typeface="+mn-lt"/>
                <a:ea typeface="Tahoma" charset="0"/>
                <a:cs typeface="Tahoma" charset="0"/>
              </a:rPr>
            </a:br>
            <a:r>
              <a:rPr lang="en-US" sz="1800">
                <a:latin typeface="+mn-lt"/>
                <a:ea typeface="Tahoma"/>
                <a:cs typeface="Tahoma"/>
              </a:rPr>
              <a:t>geo-targeting capabilities.</a:t>
            </a:r>
          </a:p>
        </p:txBody>
      </p:sp>
      <p:sp>
        <p:nvSpPr>
          <p:cNvPr id="34" name="Oval 33"/>
          <p:cNvSpPr>
            <a:spLocks noChangeArrowheads="1"/>
          </p:cNvSpPr>
          <p:nvPr/>
        </p:nvSpPr>
        <p:spPr bwMode="auto">
          <a:xfrm>
            <a:off x="9922014" y="1931431"/>
            <a:ext cx="422530" cy="422530"/>
          </a:xfrm>
          <a:prstGeom prst="ellipse">
            <a:avLst/>
          </a:prstGeom>
          <a:solidFill>
            <a:srgbClr val="FF0000"/>
          </a:solidFill>
          <a:ln>
            <a:noFill/>
          </a:ln>
          <a:effectLst>
            <a:outerShdw blurRad="40000" dist="23000" dir="5400000" rotWithShape="0">
              <a:srgbClr val="C1D82F">
                <a:alpha val="34998"/>
              </a:srgbClr>
            </a:outerShdw>
          </a:effectLst>
        </p:spPr>
        <p:txBody>
          <a:bodyPr anchor="ctr"/>
          <a:lstStyle/>
          <a:p>
            <a:pPr algn="ctr" eaLnBrk="1" hangingPunct="1">
              <a:defRPr/>
            </a:pPr>
            <a:r>
              <a:rPr lang="en-US" sz="1400">
                <a:solidFill>
                  <a:schemeClr val="bg1"/>
                </a:solidFill>
                <a:latin typeface="Arial" charset="0"/>
                <a:ea typeface="Arial" charset="0"/>
                <a:cs typeface="Arial" charset="0"/>
              </a:rPr>
              <a:t>3</a:t>
            </a:r>
          </a:p>
        </p:txBody>
      </p:sp>
      <p:grpSp>
        <p:nvGrpSpPr>
          <p:cNvPr id="35" name="Group 31"/>
          <p:cNvGrpSpPr>
            <a:grpSpLocks/>
          </p:cNvGrpSpPr>
          <p:nvPr/>
        </p:nvGrpSpPr>
        <p:grpSpPr bwMode="auto">
          <a:xfrm>
            <a:off x="9035876" y="2115311"/>
            <a:ext cx="2183073" cy="3894713"/>
            <a:chOff x="7217248" y="1015318"/>
            <a:chExt cx="1771650" cy="3160712"/>
          </a:xfrm>
        </p:grpSpPr>
        <p:grpSp>
          <p:nvGrpSpPr>
            <p:cNvPr id="36" name="Group 29"/>
            <p:cNvGrpSpPr>
              <a:grpSpLocks/>
            </p:cNvGrpSpPr>
            <p:nvPr/>
          </p:nvGrpSpPr>
          <p:grpSpPr bwMode="auto">
            <a:xfrm>
              <a:off x="7217248" y="1015318"/>
              <a:ext cx="1771650" cy="3160712"/>
              <a:chOff x="7217248" y="754063"/>
              <a:chExt cx="1771650" cy="3160712"/>
            </a:xfrm>
          </p:grpSpPr>
          <p:pic>
            <p:nvPicPr>
              <p:cNvPr id="38" name="Picture 6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7248" y="754063"/>
                <a:ext cx="17716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6"/>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79321" y="1279523"/>
                <a:ext cx="1214080" cy="215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Oval 36"/>
            <p:cNvSpPr/>
            <p:nvPr/>
          </p:nvSpPr>
          <p:spPr bwMode="auto">
            <a:xfrm>
              <a:off x="7696673" y="3304492"/>
              <a:ext cx="763588" cy="749300"/>
            </a:xfrm>
            <a:prstGeom prst="ellipse">
              <a:avLst/>
            </a:prstGeom>
            <a:noFill/>
            <a:ln w="19050">
              <a:solidFill>
                <a:srgbClr val="FF433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4E4D4D"/>
                </a:solidFill>
                <a:latin typeface="Arial Narrow" panose="020B0606020202030204" pitchFamily="34" charset="0"/>
              </a:endParaRPr>
            </a:p>
          </p:txBody>
        </p:sp>
      </p:grpSp>
      <p:sp>
        <p:nvSpPr>
          <p:cNvPr id="41" name="Oval 40"/>
          <p:cNvSpPr>
            <a:spLocks noChangeArrowheads="1"/>
          </p:cNvSpPr>
          <p:nvPr/>
        </p:nvSpPr>
        <p:spPr bwMode="auto">
          <a:xfrm>
            <a:off x="8096920" y="1904045"/>
            <a:ext cx="422530" cy="422530"/>
          </a:xfrm>
          <a:prstGeom prst="ellipse">
            <a:avLst/>
          </a:prstGeom>
          <a:solidFill>
            <a:srgbClr val="FF0000"/>
          </a:solidFill>
          <a:ln>
            <a:noFill/>
          </a:ln>
          <a:effectLst>
            <a:outerShdw blurRad="40000" dist="23000" dir="5400000" rotWithShape="0">
              <a:srgbClr val="C1D82F">
                <a:alpha val="34998"/>
              </a:srgbClr>
            </a:outerShdw>
          </a:effectLst>
        </p:spPr>
        <p:txBody>
          <a:bodyPr anchor="ctr"/>
          <a:lstStyle/>
          <a:p>
            <a:pPr algn="ctr" eaLnBrk="1" hangingPunct="1">
              <a:defRPr/>
            </a:pPr>
            <a:r>
              <a:rPr lang="en-US" sz="1400">
                <a:solidFill>
                  <a:schemeClr val="bg1"/>
                </a:solidFill>
                <a:latin typeface="Arial" charset="0"/>
                <a:ea typeface="Arial" charset="0"/>
                <a:cs typeface="Arial" charset="0"/>
              </a:rPr>
              <a:t>2</a:t>
            </a:r>
          </a:p>
        </p:txBody>
      </p:sp>
      <p:pic>
        <p:nvPicPr>
          <p:cNvPr id="45" name="Picture 7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4693" y="2115311"/>
            <a:ext cx="2183073" cy="389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557629" y="2737433"/>
            <a:ext cx="1496021" cy="266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bwMode="auto">
          <a:xfrm>
            <a:off x="7817189" y="4887188"/>
            <a:ext cx="940912" cy="921351"/>
          </a:xfrm>
          <a:prstGeom prst="ellipse">
            <a:avLst/>
          </a:prstGeom>
          <a:noFill/>
          <a:ln w="19050">
            <a:solidFill>
              <a:srgbClr val="FF433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4E4D4D"/>
              </a:solidFill>
              <a:latin typeface="Arial Narrow" panose="020B0606020202030204" pitchFamily="34" charset="0"/>
            </a:endParaRPr>
          </a:p>
        </p:txBody>
      </p:sp>
      <p:sp>
        <p:nvSpPr>
          <p:cNvPr id="50" name="Oval 49"/>
          <p:cNvSpPr>
            <a:spLocks noChangeArrowheads="1"/>
          </p:cNvSpPr>
          <p:nvPr/>
        </p:nvSpPr>
        <p:spPr bwMode="auto">
          <a:xfrm>
            <a:off x="6181566" y="1906003"/>
            <a:ext cx="422530" cy="422445"/>
          </a:xfrm>
          <a:prstGeom prst="ellipse">
            <a:avLst/>
          </a:prstGeom>
          <a:solidFill>
            <a:srgbClr val="FF0000"/>
          </a:solidFill>
          <a:ln>
            <a:noFill/>
          </a:ln>
          <a:effectLst>
            <a:outerShdw blurRad="40000" dist="23000" dir="5400000" rotWithShape="0">
              <a:srgbClr val="C1D82F">
                <a:alpha val="34998"/>
              </a:srgbClr>
            </a:outerShdw>
          </a:effectLst>
        </p:spPr>
        <p:txBody>
          <a:bodyPr anchor="ctr"/>
          <a:lstStyle/>
          <a:p>
            <a:pPr algn="ctr" eaLnBrk="1" hangingPunct="1">
              <a:defRPr/>
            </a:pPr>
            <a:r>
              <a:rPr lang="en-US" sz="1400">
                <a:solidFill>
                  <a:schemeClr val="bg1"/>
                </a:solidFill>
                <a:latin typeface="Arial" charset="0"/>
                <a:ea typeface="Arial" charset="0"/>
                <a:cs typeface="Arial" charset="0"/>
              </a:rPr>
              <a:t>1</a:t>
            </a:r>
          </a:p>
        </p:txBody>
      </p:sp>
      <p:pic>
        <p:nvPicPr>
          <p:cNvPr id="52" name="Picture 7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465" y="2145445"/>
            <a:ext cx="2183073" cy="3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4"/>
          <p:cNvPicPr>
            <a:picLocks noChangeAspect="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710465" y="2800255"/>
            <a:ext cx="1496021" cy="266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48"/>
          <p:cNvSpPr/>
          <p:nvPr/>
        </p:nvSpPr>
        <p:spPr bwMode="auto">
          <a:xfrm>
            <a:off x="6496782" y="4472483"/>
            <a:ext cx="923307" cy="925262"/>
          </a:xfrm>
          <a:prstGeom prst="ellipse">
            <a:avLst/>
          </a:prstGeom>
          <a:noFill/>
          <a:ln w="19050">
            <a:solidFill>
              <a:srgbClr val="FF433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4E4D4D"/>
              </a:solidFill>
              <a:latin typeface="Arial Narrow" panose="020B0606020202030204" pitchFamily="34" charset="0"/>
            </a:endParaRPr>
          </a:p>
        </p:txBody>
      </p:sp>
      <p:pic>
        <p:nvPicPr>
          <p:cNvPr id="24" name="Picture 23">
            <a:extLst>
              <a:ext uri="{FF2B5EF4-FFF2-40B4-BE49-F238E27FC236}">
                <a16:creationId xmlns:a16="http://schemas.microsoft.com/office/drawing/2014/main" id="{29886538-58B7-454D-8752-F836883A02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23" name="TextBox 22">
            <a:extLst>
              <a:ext uri="{FF2B5EF4-FFF2-40B4-BE49-F238E27FC236}">
                <a16:creationId xmlns:a16="http://schemas.microsoft.com/office/drawing/2014/main" id="{531D1EAE-EFA2-2C4F-9763-E760EA1AE016}"/>
              </a:ext>
            </a:extLst>
          </p:cNvPr>
          <p:cNvSpPr txBox="1"/>
          <p:nvPr/>
        </p:nvSpPr>
        <p:spPr>
          <a:xfrm>
            <a:off x="541593" y="376304"/>
            <a:ext cx="5955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effectLst/>
                <a:uLnTx/>
                <a:uFillTx/>
              </a:rPr>
              <a:t>SOCIAL LEAD GENERATION </a:t>
            </a:r>
          </a:p>
        </p:txBody>
      </p:sp>
      <p:cxnSp>
        <p:nvCxnSpPr>
          <p:cNvPr id="26" name="Straight Connector 25">
            <a:extLst>
              <a:ext uri="{FF2B5EF4-FFF2-40B4-BE49-F238E27FC236}">
                <a16:creationId xmlns:a16="http://schemas.microsoft.com/office/drawing/2014/main" id="{F217D622-FD1D-6441-A0D0-02CC075801F0}"/>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9451343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C3CB3D-1963-7141-A984-AD380E338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58469F1-6E77-4D4B-938D-415ECF80B24F}"/>
              </a:ext>
            </a:extLst>
          </p:cNvPr>
          <p:cNvSpPr>
            <a:spLocks noGrp="1"/>
          </p:cNvSpPr>
          <p:nvPr>
            <p:ph type="sldNum" sz="quarter" idx="4"/>
          </p:nvPr>
        </p:nvSpPr>
        <p:spPr/>
        <p:txBody>
          <a:bodyPr/>
          <a:lstStyle/>
          <a:p>
            <a:fld id="{EFB51A30-15CA-344C-8A5C-EC3C7C72E970}" type="slidenum">
              <a:rPr lang="en-US" altLang="x-none" smtClean="0"/>
              <a:pPr/>
              <a:t>37</a:t>
            </a:fld>
            <a:endParaRPr lang="en-US" altLang="x-none"/>
          </a:p>
        </p:txBody>
      </p:sp>
      <p:pic>
        <p:nvPicPr>
          <p:cNvPr id="5" name="Picture 4">
            <a:extLst>
              <a:ext uri="{FF2B5EF4-FFF2-40B4-BE49-F238E27FC236}">
                <a16:creationId xmlns:a16="http://schemas.microsoft.com/office/drawing/2014/main" id="{A1B63D0F-4895-4826-9E3D-C92A6ABDC37D}"/>
              </a:ext>
            </a:extLst>
          </p:cNvPr>
          <p:cNvPicPr>
            <a:picLocks noChangeAspect="1"/>
          </p:cNvPicPr>
          <p:nvPr/>
        </p:nvPicPr>
        <p:blipFill rotWithShape="1">
          <a:blip r:embed="rId4">
            <a:extLst>
              <a:ext uri="{28A0092B-C50C-407E-A947-70E740481C1C}">
                <a14:useLocalDpi xmlns:a14="http://schemas.microsoft.com/office/drawing/2010/main" val="0"/>
              </a:ext>
            </a:extLst>
          </a:blip>
          <a:srcRect r="9528"/>
          <a:stretch/>
        </p:blipFill>
        <p:spPr>
          <a:xfrm>
            <a:off x="7587875" y="0"/>
            <a:ext cx="4647257" cy="6855097"/>
          </a:xfrm>
          <a:prstGeom prst="rect">
            <a:avLst/>
          </a:prstGeom>
        </p:spPr>
      </p:pic>
      <p:sp>
        <p:nvSpPr>
          <p:cNvPr id="9" name="Rectangle 8">
            <a:extLst>
              <a:ext uri="{FF2B5EF4-FFF2-40B4-BE49-F238E27FC236}">
                <a16:creationId xmlns:a16="http://schemas.microsoft.com/office/drawing/2014/main" id="{A3B9D77D-CFFB-4668-AD2E-5965A4AA4410}"/>
              </a:ext>
            </a:extLst>
          </p:cNvPr>
          <p:cNvSpPr/>
          <p:nvPr/>
        </p:nvSpPr>
        <p:spPr>
          <a:xfrm>
            <a:off x="361634" y="2840571"/>
            <a:ext cx="5136720" cy="707886"/>
          </a:xfrm>
          <a:prstGeom prst="rect">
            <a:avLst/>
          </a:prstGeom>
        </p:spPr>
        <p:txBody>
          <a:bodyPr wrap="square" anchor="t">
            <a:spAutoFit/>
          </a:bodyPr>
          <a:lstStyle/>
          <a:p>
            <a:r>
              <a:rPr lang="en-US" sz="2000">
                <a:ea typeface="Tahoma"/>
                <a:cs typeface="Tahoma"/>
              </a:rPr>
              <a:t>There were </a:t>
            </a:r>
            <a:r>
              <a:rPr lang="en-US" sz="2000" b="1">
                <a:ea typeface="Tahoma"/>
                <a:cs typeface="Tahoma"/>
              </a:rPr>
              <a:t>1.56 billion </a:t>
            </a:r>
            <a:r>
              <a:rPr lang="en-US" sz="2000">
                <a:solidFill>
                  <a:schemeClr val="tx1">
                    <a:lumMod val="85000"/>
                    <a:lumOff val="15000"/>
                  </a:schemeClr>
                </a:solidFill>
                <a:ea typeface="Tahoma"/>
                <a:cs typeface="Tahoma"/>
              </a:rPr>
              <a:t>daily active Facebook users in March of 2019. </a:t>
            </a:r>
            <a:endParaRPr lang="en-US">
              <a:solidFill>
                <a:schemeClr val="tx1">
                  <a:lumMod val="85000"/>
                  <a:lumOff val="15000"/>
                </a:schemeClr>
              </a:solidFill>
              <a:ea typeface="Tahoma"/>
              <a:cs typeface="Tahoma"/>
            </a:endParaRPr>
          </a:p>
        </p:txBody>
      </p:sp>
      <p:sp>
        <p:nvSpPr>
          <p:cNvPr id="12" name="Rectangle 11">
            <a:extLst>
              <a:ext uri="{FF2B5EF4-FFF2-40B4-BE49-F238E27FC236}">
                <a16:creationId xmlns:a16="http://schemas.microsoft.com/office/drawing/2014/main" id="{C026B2F5-8F23-488C-BEF4-F535CFF5218C}"/>
              </a:ext>
            </a:extLst>
          </p:cNvPr>
          <p:cNvSpPr/>
          <p:nvPr/>
        </p:nvSpPr>
        <p:spPr>
          <a:xfrm>
            <a:off x="377621" y="1449551"/>
            <a:ext cx="5104746" cy="1015663"/>
          </a:xfrm>
          <a:prstGeom prst="rect">
            <a:avLst/>
          </a:prstGeom>
        </p:spPr>
        <p:txBody>
          <a:bodyPr wrap="square">
            <a:spAutoFit/>
          </a:bodyPr>
          <a:lstStyle/>
          <a:p>
            <a:r>
              <a:rPr lang="en-US" sz="2000" b="1">
                <a:ea typeface="Tahoma"/>
                <a:cs typeface="Tahoma"/>
              </a:rPr>
              <a:t>Facebook ads</a:t>
            </a:r>
            <a:r>
              <a:rPr lang="en-US" sz="2000">
                <a:solidFill>
                  <a:schemeClr val="tx1">
                    <a:lumMod val="85000"/>
                    <a:lumOff val="15000"/>
                  </a:schemeClr>
                </a:solidFill>
                <a:latin typeface="BentonSans Medium" panose="02000503000000020004" pitchFamily="2" charset="77"/>
                <a:ea typeface="Tahoma"/>
                <a:cs typeface="Tahoma"/>
              </a:rPr>
              <a:t> </a:t>
            </a:r>
            <a:r>
              <a:rPr lang="en-US" sz="2000">
                <a:solidFill>
                  <a:schemeClr val="tx1">
                    <a:lumMod val="85000"/>
                    <a:lumOff val="15000"/>
                  </a:schemeClr>
                </a:solidFill>
                <a:ea typeface="Tahoma"/>
                <a:cs typeface="Tahoma"/>
              </a:rPr>
              <a:t>are targeted to users based on their location, demographic, and profile information.</a:t>
            </a:r>
            <a:r>
              <a:rPr lang="en-US" sz="2000">
                <a:solidFill>
                  <a:schemeClr val="tx1">
                    <a:lumMod val="85000"/>
                    <a:lumOff val="15000"/>
                  </a:schemeClr>
                </a:solidFill>
                <a:latin typeface="BentonSans Regular" panose="02000503000000020004" pitchFamily="2" charset="77"/>
                <a:ea typeface="Tahoma"/>
                <a:cs typeface="Tahoma"/>
              </a:rPr>
              <a:t> </a:t>
            </a:r>
          </a:p>
        </p:txBody>
      </p:sp>
      <p:pic>
        <p:nvPicPr>
          <p:cNvPr id="1026" name="Picture 2" descr="Image result for facebook png">
            <a:extLst>
              <a:ext uri="{FF2B5EF4-FFF2-40B4-BE49-F238E27FC236}">
                <a16:creationId xmlns:a16="http://schemas.microsoft.com/office/drawing/2014/main" id="{4641AE7A-8B63-4EA8-B2E3-CAC276DB0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326" y="4032224"/>
            <a:ext cx="2150943" cy="45203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B2F0ED1-663D-42C4-9F71-55FE31290662}"/>
              </a:ext>
            </a:extLst>
          </p:cNvPr>
          <p:cNvSpPr/>
          <p:nvPr/>
        </p:nvSpPr>
        <p:spPr>
          <a:xfrm>
            <a:off x="553424" y="4529663"/>
            <a:ext cx="5104746" cy="707886"/>
          </a:xfrm>
          <a:prstGeom prst="rect">
            <a:avLst/>
          </a:prstGeom>
        </p:spPr>
        <p:txBody>
          <a:bodyPr wrap="square" anchor="t">
            <a:spAutoFit/>
          </a:bodyPr>
          <a:lstStyle/>
          <a:p>
            <a:pPr algn="ctr"/>
            <a:r>
              <a:rPr lang="en-US" sz="2000" b="1">
                <a:solidFill>
                  <a:schemeClr val="accent1">
                    <a:lumMod val="75000"/>
                  </a:schemeClr>
                </a:solidFill>
                <a:ea typeface="Tahoma"/>
                <a:cs typeface="Tahoma"/>
              </a:rPr>
              <a:t>is the top platform for B2B and B2C  businesses.</a:t>
            </a:r>
          </a:p>
        </p:txBody>
      </p:sp>
      <p:sp>
        <p:nvSpPr>
          <p:cNvPr id="25" name="Rectangle 24">
            <a:extLst>
              <a:ext uri="{FF2B5EF4-FFF2-40B4-BE49-F238E27FC236}">
                <a16:creationId xmlns:a16="http://schemas.microsoft.com/office/drawing/2014/main" id="{BB355280-D081-40BB-A12E-6EEFA0B922DD}"/>
              </a:ext>
            </a:extLst>
          </p:cNvPr>
          <p:cNvSpPr/>
          <p:nvPr/>
        </p:nvSpPr>
        <p:spPr>
          <a:xfrm>
            <a:off x="1634340" y="4968025"/>
            <a:ext cx="4245796" cy="1015663"/>
          </a:xfrm>
          <a:prstGeom prst="rect">
            <a:avLst/>
          </a:prstGeom>
        </p:spPr>
        <p:txBody>
          <a:bodyPr wrap="square" anchor="t">
            <a:spAutoFit/>
          </a:bodyPr>
          <a:lstStyle/>
          <a:p>
            <a:pPr marL="285750" indent="-285750">
              <a:lnSpc>
                <a:spcPct val="200000"/>
              </a:lnSpc>
              <a:buFont typeface="Arial" panose="020B0604020202020204" pitchFamily="34" charset="0"/>
              <a:buChar char="•"/>
            </a:pPr>
            <a:r>
              <a:rPr lang="en-US" sz="2000">
                <a:solidFill>
                  <a:schemeClr val="tx1">
                    <a:lumMod val="75000"/>
                    <a:lumOff val="25000"/>
                  </a:schemeClr>
                </a:solidFill>
                <a:ea typeface="Tahoma"/>
                <a:cs typeface="Tahoma"/>
              </a:rPr>
              <a:t>98% of B2C businesses </a:t>
            </a:r>
          </a:p>
          <a:p>
            <a:pPr marL="285750" indent="-285750">
              <a:buFont typeface="Arial" panose="020B0604020202020204" pitchFamily="34" charset="0"/>
              <a:buChar char="•"/>
            </a:pPr>
            <a:r>
              <a:rPr lang="en-US" sz="2000">
                <a:solidFill>
                  <a:schemeClr val="tx1">
                    <a:lumMod val="75000"/>
                    <a:lumOff val="25000"/>
                  </a:schemeClr>
                </a:solidFill>
                <a:ea typeface="Tahoma"/>
                <a:cs typeface="Tahoma"/>
              </a:rPr>
              <a:t>89% of B2B businesses</a:t>
            </a:r>
          </a:p>
        </p:txBody>
      </p:sp>
      <p:pic>
        <p:nvPicPr>
          <p:cNvPr id="1028" name="Picture 4" descr="Image result for facebook page">
            <a:extLst>
              <a:ext uri="{FF2B5EF4-FFF2-40B4-BE49-F238E27FC236}">
                <a16:creationId xmlns:a16="http://schemas.microsoft.com/office/drawing/2014/main" id="{C4198B34-AEC9-4611-BB2C-09CF92AEDC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7789" y="1657612"/>
            <a:ext cx="4930584" cy="3134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Rectangle 30">
            <a:extLst>
              <a:ext uri="{FF2B5EF4-FFF2-40B4-BE49-F238E27FC236}">
                <a16:creationId xmlns:a16="http://schemas.microsoft.com/office/drawing/2014/main" id="{AC35DB0D-88B5-4350-BC35-51429BAE7453}"/>
              </a:ext>
            </a:extLst>
          </p:cNvPr>
          <p:cNvSpPr/>
          <p:nvPr/>
        </p:nvSpPr>
        <p:spPr>
          <a:xfrm>
            <a:off x="-1" y="6424210"/>
            <a:ext cx="7766137" cy="430887"/>
          </a:xfrm>
          <a:prstGeom prst="rect">
            <a:avLst/>
          </a:prstGeom>
        </p:spPr>
        <p:txBody>
          <a:bodyPr wrap="square">
            <a:spAutoFit/>
          </a:bodyPr>
          <a:lstStyle/>
          <a:p>
            <a:r>
              <a:rPr lang="en-US" altLang="x-none" sz="1100">
                <a:solidFill>
                  <a:schemeClr val="bg1">
                    <a:lumMod val="65000"/>
                  </a:schemeClr>
                </a:solidFill>
                <a:ea typeface="Tahoma" charset="0"/>
                <a:cs typeface="Tahoma" charset="0"/>
              </a:rPr>
              <a:t>Sources: HootSuite “</a:t>
            </a:r>
            <a:r>
              <a:rPr lang="en-US" sz="1100">
                <a:solidFill>
                  <a:schemeClr val="bg1">
                    <a:lumMod val="65000"/>
                  </a:schemeClr>
                </a:solidFill>
              </a:rPr>
              <a:t>41 Facebook Stats That Matter to Marketers in 2019”. November 2018 </a:t>
            </a:r>
            <a:r>
              <a:rPr lang="en-US" altLang="x-none" sz="1100" err="1">
                <a:solidFill>
                  <a:schemeClr val="bg1">
                    <a:lumMod val="65000"/>
                  </a:schemeClr>
                </a:solidFill>
                <a:ea typeface="Tahoma" charset="0"/>
                <a:cs typeface="Tahoma" charset="0"/>
              </a:rPr>
              <a:t>Zephoria</a:t>
            </a:r>
            <a:r>
              <a:rPr lang="en-US" altLang="x-none" sz="1100">
                <a:solidFill>
                  <a:schemeClr val="bg1">
                    <a:lumMod val="65000"/>
                  </a:schemeClr>
                </a:solidFill>
                <a:ea typeface="Tahoma" charset="0"/>
                <a:cs typeface="Tahoma" charset="0"/>
              </a:rPr>
              <a:t> Digital Marketing “</a:t>
            </a:r>
            <a:r>
              <a:rPr lang="en-US" sz="1100">
                <a:solidFill>
                  <a:schemeClr val="bg1">
                    <a:lumMod val="65000"/>
                  </a:schemeClr>
                </a:solidFill>
              </a:rPr>
              <a:t>The Top 20 Valuable Facebook Statistics”. May 2019</a:t>
            </a:r>
          </a:p>
        </p:txBody>
      </p:sp>
      <p:pic>
        <p:nvPicPr>
          <p:cNvPr id="17" name="Picture 16">
            <a:extLst>
              <a:ext uri="{FF2B5EF4-FFF2-40B4-BE49-F238E27FC236}">
                <a16:creationId xmlns:a16="http://schemas.microsoft.com/office/drawing/2014/main" id="{D02BE483-5537-8F40-9A42-A4A3C43BA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18" name="TextBox 17">
            <a:extLst>
              <a:ext uri="{FF2B5EF4-FFF2-40B4-BE49-F238E27FC236}">
                <a16:creationId xmlns:a16="http://schemas.microsoft.com/office/drawing/2014/main" id="{A787E806-7DDA-C149-AA57-C74D4258F963}"/>
              </a:ext>
            </a:extLst>
          </p:cNvPr>
          <p:cNvSpPr txBox="1"/>
          <p:nvPr/>
        </p:nvSpPr>
        <p:spPr>
          <a:xfrm>
            <a:off x="541592" y="376304"/>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FACEBOOK ADVERTISING</a:t>
            </a:r>
          </a:p>
        </p:txBody>
      </p:sp>
      <p:cxnSp>
        <p:nvCxnSpPr>
          <p:cNvPr id="19" name="Straight Connector 18">
            <a:extLst>
              <a:ext uri="{FF2B5EF4-FFF2-40B4-BE49-F238E27FC236}">
                <a16:creationId xmlns:a16="http://schemas.microsoft.com/office/drawing/2014/main" id="{79DCB654-5464-9C48-8A66-928271731A5F}"/>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2461368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0495D6B-1A32-9E49-8CC5-AFC53C9E5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0E386574-45E7-844B-A69E-AB5103AEC504}"/>
              </a:ext>
            </a:extLst>
          </p:cNvPr>
          <p:cNvSpPr>
            <a:spLocks noGrp="1"/>
          </p:cNvSpPr>
          <p:nvPr>
            <p:ph type="sldNum" sz="quarter" idx="4"/>
          </p:nvPr>
        </p:nvSpPr>
        <p:spPr/>
        <p:txBody>
          <a:bodyPr/>
          <a:lstStyle/>
          <a:p>
            <a:fld id="{EFB51A30-15CA-344C-8A5C-EC3C7C72E970}" type="slidenum">
              <a:rPr lang="en-US" altLang="x-none" smtClean="0"/>
              <a:pPr/>
              <a:t>38</a:t>
            </a:fld>
            <a:endParaRPr lang="en-US" altLang="x-none"/>
          </a:p>
        </p:txBody>
      </p:sp>
      <p:pic>
        <p:nvPicPr>
          <p:cNvPr id="4" name="Picture 3">
            <a:extLst>
              <a:ext uri="{FF2B5EF4-FFF2-40B4-BE49-F238E27FC236}">
                <a16:creationId xmlns:a16="http://schemas.microsoft.com/office/drawing/2014/main" id="{696D1F17-4DC9-4AC8-8D6F-D09843749B5D}"/>
              </a:ext>
            </a:extLst>
          </p:cNvPr>
          <p:cNvPicPr>
            <a:picLocks noChangeAspect="1"/>
          </p:cNvPicPr>
          <p:nvPr/>
        </p:nvPicPr>
        <p:blipFill rotWithShape="1">
          <a:blip r:embed="rId4">
            <a:extLst>
              <a:ext uri="{28A0092B-C50C-407E-A947-70E740481C1C}">
                <a14:useLocalDpi xmlns:a14="http://schemas.microsoft.com/office/drawing/2010/main" val="0"/>
              </a:ext>
            </a:extLst>
          </a:blip>
          <a:srcRect r="10369"/>
          <a:stretch/>
        </p:blipFill>
        <p:spPr>
          <a:xfrm>
            <a:off x="7587875" y="0"/>
            <a:ext cx="4604125" cy="6855097"/>
          </a:xfrm>
          <a:prstGeom prst="rect">
            <a:avLst/>
          </a:prstGeom>
        </p:spPr>
      </p:pic>
      <p:pic>
        <p:nvPicPr>
          <p:cNvPr id="16" name="Picture 15">
            <a:extLst>
              <a:ext uri="{FF2B5EF4-FFF2-40B4-BE49-F238E27FC236}">
                <a16:creationId xmlns:a16="http://schemas.microsoft.com/office/drawing/2014/main" id="{346BF293-A3DC-4D49-BAFA-B8DEFB3C1E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0489" y="1893558"/>
            <a:ext cx="7277622" cy="5164421"/>
          </a:xfrm>
          <a:prstGeom prst="rect">
            <a:avLst/>
          </a:prstGeom>
        </p:spPr>
      </p:pic>
      <p:sp>
        <p:nvSpPr>
          <p:cNvPr id="11" name="Rectangle 10">
            <a:extLst>
              <a:ext uri="{FF2B5EF4-FFF2-40B4-BE49-F238E27FC236}">
                <a16:creationId xmlns:a16="http://schemas.microsoft.com/office/drawing/2014/main" id="{FC842361-33FE-48CD-8394-07C730561B02}"/>
              </a:ext>
            </a:extLst>
          </p:cNvPr>
          <p:cNvSpPr/>
          <p:nvPr/>
        </p:nvSpPr>
        <p:spPr>
          <a:xfrm>
            <a:off x="1040257" y="2483400"/>
            <a:ext cx="6096000" cy="3170099"/>
          </a:xfrm>
          <a:prstGeom prst="rect">
            <a:avLst/>
          </a:prstGeom>
        </p:spPr>
        <p:txBody>
          <a:bodyPr anchor="t">
            <a:spAutoFit/>
          </a:bodyPr>
          <a:lstStyle/>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In-Feed</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Messenger</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In-Stream (mid-roll)</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Video</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Lead Gen/Form Fill Ads</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Event Promotion</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Facebook Story Ads</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Database Targeting</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Look-alike Targeting</a:t>
            </a:r>
          </a:p>
          <a:p>
            <a:pPr marL="457200" marR="0" lvl="0" indent="-457200">
              <a:spcBef>
                <a:spcPts val="0"/>
              </a:spcBef>
              <a:spcAft>
                <a:spcPts val="0"/>
              </a:spcAft>
              <a:buFont typeface="Arial" panose="020B0604020202020204" pitchFamily="34" charset="0"/>
              <a:buChar char="•"/>
            </a:pPr>
            <a:r>
              <a:rPr lang="en-US" sz="2000">
                <a:ea typeface="Calibri" panose="020F0502020204030204" pitchFamily="34" charset="0"/>
                <a:cs typeface="Tahoma"/>
              </a:rPr>
              <a:t>Re-messaging</a:t>
            </a:r>
          </a:p>
        </p:txBody>
      </p:sp>
      <p:pic>
        <p:nvPicPr>
          <p:cNvPr id="14" name="Picture 2" descr="Image result for facebook png">
            <a:extLst>
              <a:ext uri="{FF2B5EF4-FFF2-40B4-BE49-F238E27FC236}">
                <a16:creationId xmlns:a16="http://schemas.microsoft.com/office/drawing/2014/main" id="{1D5C4CEC-E1A5-48F8-BCB9-031F102AB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257" y="1744931"/>
            <a:ext cx="2281281" cy="479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acebook feed">
            <a:extLst>
              <a:ext uri="{FF2B5EF4-FFF2-40B4-BE49-F238E27FC236}">
                <a16:creationId xmlns:a16="http://schemas.microsoft.com/office/drawing/2014/main" id="{9C459920-91A1-4D3C-8BCD-934A9FE924B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5670" r="8567"/>
          <a:stretch/>
        </p:blipFill>
        <p:spPr bwMode="auto">
          <a:xfrm>
            <a:off x="5273726" y="2224356"/>
            <a:ext cx="5287843" cy="3098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9A3E64-BB48-42F6-8F8F-FD212214D5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9571" y="3053013"/>
            <a:ext cx="1883846" cy="1587536"/>
          </a:xfrm>
          <a:prstGeom prst="rect">
            <a:avLst/>
          </a:prstGeom>
          <a:ln w="38100">
            <a:noFill/>
          </a:ln>
        </p:spPr>
      </p:pic>
      <p:sp>
        <p:nvSpPr>
          <p:cNvPr id="12" name="Rectangle 11">
            <a:extLst>
              <a:ext uri="{FF2B5EF4-FFF2-40B4-BE49-F238E27FC236}">
                <a16:creationId xmlns:a16="http://schemas.microsoft.com/office/drawing/2014/main" id="{61A1366A-441B-4373-B3BF-C16A96C39F2C}"/>
              </a:ext>
            </a:extLst>
          </p:cNvPr>
          <p:cNvSpPr/>
          <p:nvPr/>
        </p:nvSpPr>
        <p:spPr>
          <a:xfrm>
            <a:off x="6713381" y="2956574"/>
            <a:ext cx="2133600" cy="17714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511E5E5-B516-3A46-98C8-CAEFC2404B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18" name="TextBox 17">
            <a:extLst>
              <a:ext uri="{FF2B5EF4-FFF2-40B4-BE49-F238E27FC236}">
                <a16:creationId xmlns:a16="http://schemas.microsoft.com/office/drawing/2014/main" id="{3D8B9A09-CA92-4E4A-967A-DE916E573445}"/>
              </a:ext>
            </a:extLst>
          </p:cNvPr>
          <p:cNvSpPr txBox="1"/>
          <p:nvPr/>
        </p:nvSpPr>
        <p:spPr>
          <a:xfrm>
            <a:off x="541592" y="376304"/>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PAID FACEBOOK ADVERTISING</a:t>
            </a:r>
          </a:p>
        </p:txBody>
      </p:sp>
      <p:cxnSp>
        <p:nvCxnSpPr>
          <p:cNvPr id="19" name="Straight Connector 18">
            <a:extLst>
              <a:ext uri="{FF2B5EF4-FFF2-40B4-BE49-F238E27FC236}">
                <a16:creationId xmlns:a16="http://schemas.microsoft.com/office/drawing/2014/main" id="{A02C8A29-455A-D840-868E-E5FC142F30DF}"/>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5025770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84B40A-B827-2848-8F39-14C2E23C0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58469F1-6E77-4D4B-938D-415ECF80B24F}"/>
              </a:ext>
            </a:extLst>
          </p:cNvPr>
          <p:cNvSpPr>
            <a:spLocks noGrp="1"/>
          </p:cNvSpPr>
          <p:nvPr>
            <p:ph type="sldNum" sz="quarter" idx="4"/>
          </p:nvPr>
        </p:nvSpPr>
        <p:spPr/>
        <p:txBody>
          <a:bodyPr/>
          <a:lstStyle/>
          <a:p>
            <a:fld id="{EFB51A30-15CA-344C-8A5C-EC3C7C72E970}" type="slidenum">
              <a:rPr lang="en-US" altLang="x-none" smtClean="0"/>
              <a:pPr/>
              <a:t>39</a:t>
            </a:fld>
            <a:endParaRPr lang="en-US" altLang="x-none"/>
          </a:p>
        </p:txBody>
      </p:sp>
      <p:pic>
        <p:nvPicPr>
          <p:cNvPr id="5" name="Picture 4">
            <a:extLst>
              <a:ext uri="{FF2B5EF4-FFF2-40B4-BE49-F238E27FC236}">
                <a16:creationId xmlns:a16="http://schemas.microsoft.com/office/drawing/2014/main" id="{A1B63D0F-4895-4826-9E3D-C92A6ABDC37D}"/>
              </a:ext>
            </a:extLst>
          </p:cNvPr>
          <p:cNvPicPr>
            <a:picLocks noChangeAspect="1"/>
          </p:cNvPicPr>
          <p:nvPr/>
        </p:nvPicPr>
        <p:blipFill rotWithShape="1">
          <a:blip r:embed="rId4">
            <a:extLst>
              <a:ext uri="{28A0092B-C50C-407E-A947-70E740481C1C}">
                <a14:useLocalDpi xmlns:a14="http://schemas.microsoft.com/office/drawing/2010/main" val="0"/>
              </a:ext>
            </a:extLst>
          </a:blip>
          <a:srcRect r="9366"/>
          <a:stretch/>
        </p:blipFill>
        <p:spPr>
          <a:xfrm>
            <a:off x="7587875" y="0"/>
            <a:ext cx="4655594" cy="6855097"/>
          </a:xfrm>
          <a:prstGeom prst="rect">
            <a:avLst/>
          </a:prstGeom>
        </p:spPr>
      </p:pic>
      <p:sp>
        <p:nvSpPr>
          <p:cNvPr id="12" name="Rectangle 11">
            <a:extLst>
              <a:ext uri="{FF2B5EF4-FFF2-40B4-BE49-F238E27FC236}">
                <a16:creationId xmlns:a16="http://schemas.microsoft.com/office/drawing/2014/main" id="{C026B2F5-8F23-488C-BEF4-F535CFF5218C}"/>
              </a:ext>
            </a:extLst>
          </p:cNvPr>
          <p:cNvSpPr/>
          <p:nvPr/>
        </p:nvSpPr>
        <p:spPr>
          <a:xfrm>
            <a:off x="741318" y="1827977"/>
            <a:ext cx="5903977" cy="3754874"/>
          </a:xfrm>
          <a:prstGeom prst="rect">
            <a:avLst/>
          </a:prstGeom>
        </p:spPr>
        <p:txBody>
          <a:bodyPr wrap="square" anchor="t">
            <a:spAutoFit/>
          </a:bodyPr>
          <a:lstStyle/>
          <a:p>
            <a:r>
              <a:rPr lang="en-US" sz="2200" b="1">
                <a:ea typeface="Tahoma"/>
                <a:cs typeface="Tahoma"/>
              </a:rPr>
              <a:t>Instagram advertising</a:t>
            </a:r>
            <a:r>
              <a:rPr lang="en-US" sz="2200">
                <a:latin typeface="BentonSans Regular" panose="02000503000000020004" pitchFamily="2" charset="77"/>
                <a:ea typeface="Tahoma"/>
                <a:cs typeface="Tahoma"/>
              </a:rPr>
              <a:t> </a:t>
            </a:r>
            <a:r>
              <a:rPr lang="en-US" sz="2200">
                <a:ea typeface="Tahoma"/>
                <a:cs typeface="Tahoma"/>
              </a:rPr>
              <a:t>is method of paying to post sponsored content on the platform to reach a larger and more targeted audience</a:t>
            </a:r>
            <a:r>
              <a:rPr lang="en-US" sz="2200">
                <a:latin typeface="BentonSans Regular" panose="02000503000000020004" pitchFamily="2" charset="77"/>
                <a:ea typeface="Tahoma"/>
                <a:cs typeface="Tahoma"/>
              </a:rPr>
              <a:t>. </a:t>
            </a:r>
          </a:p>
          <a:p>
            <a:endParaRPr lang="en-US" sz="2200">
              <a:latin typeface="BentonSans Regular" panose="02000503000000020004" pitchFamily="2" charset="77"/>
              <a:ea typeface="Tahoma"/>
              <a:cs typeface="Tahoma"/>
            </a:endParaRPr>
          </a:p>
          <a:p>
            <a:r>
              <a:rPr lang="en-US" sz="2200">
                <a:ea typeface="Tahoma"/>
                <a:cs typeface="Tahoma"/>
              </a:rPr>
              <a:t>There Are </a:t>
            </a:r>
            <a:r>
              <a:rPr lang="en-US" sz="2200" b="1">
                <a:ea typeface="Tahoma"/>
                <a:cs typeface="Tahoma"/>
              </a:rPr>
              <a:t>500 Million+ </a:t>
            </a:r>
            <a:r>
              <a:rPr lang="en-US" sz="2200">
                <a:ea typeface="Tahoma"/>
                <a:cs typeface="Tahoma"/>
              </a:rPr>
              <a:t>Instagram Accounts Active Every Day</a:t>
            </a:r>
          </a:p>
          <a:p>
            <a:endParaRPr lang="en-US" sz="2200">
              <a:ea typeface="Tahoma"/>
              <a:cs typeface="Tahoma"/>
            </a:endParaRPr>
          </a:p>
          <a:p>
            <a:r>
              <a:rPr lang="en-US" sz="2200">
                <a:ea typeface="Tahoma"/>
                <a:cs typeface="Tahoma"/>
              </a:rPr>
              <a:t>Ad Recall is </a:t>
            </a:r>
            <a:r>
              <a:rPr lang="en-US" sz="2200" b="1">
                <a:latin typeface="+mj-lt"/>
                <a:ea typeface="Tahoma"/>
                <a:cs typeface="Tahoma"/>
              </a:rPr>
              <a:t>2.8x Higher </a:t>
            </a:r>
            <a:r>
              <a:rPr lang="en-US" sz="2200">
                <a:ea typeface="Tahoma"/>
                <a:cs typeface="Tahoma"/>
              </a:rPr>
              <a:t>on Instagram than other industry norms</a:t>
            </a:r>
          </a:p>
          <a:p>
            <a:pPr algn="ctr"/>
            <a:endParaRPr lang="en-US" sz="2000">
              <a:solidFill>
                <a:schemeClr val="tx1">
                  <a:lumMod val="75000"/>
                  <a:lumOff val="25000"/>
                </a:schemeClr>
              </a:solidFill>
              <a:latin typeface="Tahoma"/>
              <a:ea typeface="Tahoma"/>
              <a:cs typeface="Tahoma"/>
            </a:endParaRPr>
          </a:p>
          <a:p>
            <a:pPr algn="ctr"/>
            <a:r>
              <a:rPr lang="en-US" sz="2000">
                <a:latin typeface="Tahoma"/>
                <a:ea typeface="Tahoma"/>
                <a:cs typeface="Tahoma"/>
              </a:rPr>
              <a:t> </a:t>
            </a:r>
            <a:r>
              <a:rPr lang="en-US" sz="2000" b="1">
                <a:solidFill>
                  <a:schemeClr val="bg1">
                    <a:lumMod val="50000"/>
                  </a:schemeClr>
                </a:solidFill>
                <a:latin typeface="Lato"/>
              </a:rPr>
              <a:t> </a:t>
            </a:r>
          </a:p>
        </p:txBody>
      </p:sp>
      <p:sp>
        <p:nvSpPr>
          <p:cNvPr id="31" name="Rectangle 30">
            <a:extLst>
              <a:ext uri="{FF2B5EF4-FFF2-40B4-BE49-F238E27FC236}">
                <a16:creationId xmlns:a16="http://schemas.microsoft.com/office/drawing/2014/main" id="{AC35DB0D-88B5-4350-BC35-51429BAE7453}"/>
              </a:ext>
            </a:extLst>
          </p:cNvPr>
          <p:cNvSpPr/>
          <p:nvPr/>
        </p:nvSpPr>
        <p:spPr>
          <a:xfrm>
            <a:off x="0" y="6598973"/>
            <a:ext cx="7766137" cy="261610"/>
          </a:xfrm>
          <a:prstGeom prst="rect">
            <a:avLst/>
          </a:prstGeom>
        </p:spPr>
        <p:txBody>
          <a:bodyPr wrap="square">
            <a:spAutoFit/>
          </a:bodyPr>
          <a:lstStyle/>
          <a:p>
            <a:r>
              <a:rPr lang="en-US" altLang="x-none" sz="1100">
                <a:solidFill>
                  <a:schemeClr val="bg1">
                    <a:lumMod val="65000"/>
                  </a:schemeClr>
                </a:solidFill>
                <a:ea typeface="Tahoma" charset="0"/>
                <a:cs typeface="Tahoma" charset="0"/>
              </a:rPr>
              <a:t>Source: Jumper Media “</a:t>
            </a:r>
            <a:r>
              <a:rPr lang="en-US" sz="1100">
                <a:solidFill>
                  <a:schemeClr val="bg1">
                    <a:lumMod val="65000"/>
                  </a:schemeClr>
                </a:solidFill>
              </a:rPr>
              <a:t>33 Jaw-Dropping Instagram Statistics for 2019”. January 2019</a:t>
            </a:r>
          </a:p>
        </p:txBody>
      </p:sp>
      <p:pic>
        <p:nvPicPr>
          <p:cNvPr id="16" name="Picture 76">
            <a:extLst>
              <a:ext uri="{FF2B5EF4-FFF2-40B4-BE49-F238E27FC236}">
                <a16:creationId xmlns:a16="http://schemas.microsoft.com/office/drawing/2014/main" id="{FE675445-2537-4D8D-9E10-431132FDACF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49020" y="16325"/>
            <a:ext cx="3788889" cy="675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instagram">
            <a:extLst>
              <a:ext uri="{FF2B5EF4-FFF2-40B4-BE49-F238E27FC236}">
                <a16:creationId xmlns:a16="http://schemas.microsoft.com/office/drawing/2014/main" id="{AEF41243-37C1-41C0-A248-5BF228A26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931936" y="2182709"/>
            <a:ext cx="4514818" cy="2489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stagram png">
            <a:extLst>
              <a:ext uri="{FF2B5EF4-FFF2-40B4-BE49-F238E27FC236}">
                <a16:creationId xmlns:a16="http://schemas.microsoft.com/office/drawing/2014/main" id="{B2AC3AF9-94AE-42D6-90B2-630714302803}"/>
              </a:ext>
            </a:extLst>
          </p:cNvPr>
          <p:cNvPicPr>
            <a:picLocks noChangeAspect="1" noChangeArrowheads="1"/>
          </p:cNvPicPr>
          <p:nvPr/>
        </p:nvPicPr>
        <p:blipFill rotWithShape="1">
          <a:blip r:embed="rId7">
            <a:duotone>
              <a:prstClr val="black"/>
              <a:schemeClr val="bg1">
                <a:tint val="45000"/>
                <a:satMod val="400000"/>
              </a:schemeClr>
            </a:duotone>
            <a:extLst>
              <a:ext uri="{BEBA8EAE-BF5A-486C-A8C5-ECC9F3942E4B}">
                <a14:imgProps xmlns:a14="http://schemas.microsoft.com/office/drawing/2010/main">
                  <a14:imgLayer r:embed="rId8">
                    <a14:imgEffect>
                      <a14:colorTemperature colorTemp="3593"/>
                    </a14:imgEffect>
                    <a14:imgEffect>
                      <a14:brightnessContrast bright="100000"/>
                    </a14:imgEffect>
                  </a14:imgLayer>
                </a14:imgProps>
              </a:ext>
              <a:ext uri="{28A0092B-C50C-407E-A947-70E740481C1C}">
                <a14:useLocalDpi xmlns:a14="http://schemas.microsoft.com/office/drawing/2010/main" val="0"/>
              </a:ext>
            </a:extLst>
          </a:blip>
          <a:srcRect t="70268"/>
          <a:stretch/>
        </p:blipFill>
        <p:spPr bwMode="auto">
          <a:xfrm>
            <a:off x="8174305" y="1535402"/>
            <a:ext cx="2030080" cy="5851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39754F5-E824-3442-AAE8-D19F516743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18" name="TextBox 17">
            <a:extLst>
              <a:ext uri="{FF2B5EF4-FFF2-40B4-BE49-F238E27FC236}">
                <a16:creationId xmlns:a16="http://schemas.microsoft.com/office/drawing/2014/main" id="{EA21090E-E993-7749-9DAA-920F06B37C51}"/>
              </a:ext>
            </a:extLst>
          </p:cNvPr>
          <p:cNvSpPr txBox="1"/>
          <p:nvPr/>
        </p:nvSpPr>
        <p:spPr>
          <a:xfrm>
            <a:off x="541592" y="376304"/>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INSTAGRAM ADVERTISING</a:t>
            </a:r>
          </a:p>
        </p:txBody>
      </p:sp>
      <p:cxnSp>
        <p:nvCxnSpPr>
          <p:cNvPr id="19" name="Straight Connector 18">
            <a:extLst>
              <a:ext uri="{FF2B5EF4-FFF2-40B4-BE49-F238E27FC236}">
                <a16:creationId xmlns:a16="http://schemas.microsoft.com/office/drawing/2014/main" id="{397C3347-2446-8F41-BB44-02465D4813C6}"/>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6827088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C94529-1B1F-E944-AC67-C5C91A4FF69A}"/>
              </a:ext>
            </a:extLst>
          </p:cNvPr>
          <p:cNvSpPr/>
          <p:nvPr/>
        </p:nvSpPr>
        <p:spPr>
          <a:xfrm>
            <a:off x="0" y="1687843"/>
            <a:ext cx="12209336" cy="3847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7659789" y="2594032"/>
            <a:ext cx="4549547" cy="33855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a:ea typeface="+mn-ea"/>
                <a:cs typeface="+mn-cs"/>
              </a:rPr>
              <a:t> </a:t>
            </a:r>
          </a:p>
        </p:txBody>
      </p:sp>
      <p:sp>
        <p:nvSpPr>
          <p:cNvPr id="20" name="Rectangle 19"/>
          <p:cNvSpPr/>
          <p:nvPr/>
        </p:nvSpPr>
        <p:spPr>
          <a:xfrm>
            <a:off x="3959808" y="4272299"/>
            <a:ext cx="5871777" cy="33855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a:ea typeface="+mn-ea"/>
                <a:cs typeface="+mn-cs"/>
              </a:rPr>
              <a:t> </a:t>
            </a:r>
          </a:p>
        </p:txBody>
      </p:sp>
      <p:pic>
        <p:nvPicPr>
          <p:cNvPr id="2" name="Picture 1">
            <a:extLst>
              <a:ext uri="{FF2B5EF4-FFF2-40B4-BE49-F238E27FC236}">
                <a16:creationId xmlns:a16="http://schemas.microsoft.com/office/drawing/2014/main" id="{E19498E6-4195-4BAA-8431-50429C813E69}"/>
              </a:ext>
            </a:extLst>
          </p:cNvPr>
          <p:cNvPicPr>
            <a:picLocks noChangeAspect="1"/>
          </p:cNvPicPr>
          <p:nvPr/>
        </p:nvPicPr>
        <p:blipFill rotWithShape="1">
          <a:blip r:embed="rId3"/>
          <a:srcRect l="6620" b="12538"/>
          <a:stretch/>
        </p:blipFill>
        <p:spPr>
          <a:xfrm>
            <a:off x="431799" y="2162952"/>
            <a:ext cx="7584441" cy="3030105"/>
          </a:xfrm>
          <a:prstGeom prst="rect">
            <a:avLst/>
          </a:prstGeom>
        </p:spPr>
      </p:pic>
      <p:sp>
        <p:nvSpPr>
          <p:cNvPr id="15" name="Rectangle 14">
            <a:extLst>
              <a:ext uri="{FF2B5EF4-FFF2-40B4-BE49-F238E27FC236}">
                <a16:creationId xmlns:a16="http://schemas.microsoft.com/office/drawing/2014/main" id="{797105C5-1C01-C342-8329-CF5C89D8F341}"/>
              </a:ext>
            </a:extLst>
          </p:cNvPr>
          <p:cNvSpPr/>
          <p:nvPr/>
        </p:nvSpPr>
        <p:spPr>
          <a:xfrm>
            <a:off x="-11248" y="5193057"/>
            <a:ext cx="12203247" cy="7793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BE06FDB-E291-4103-B182-CBB235B6A9E8}"/>
              </a:ext>
            </a:extLst>
          </p:cNvPr>
          <p:cNvSpPr/>
          <p:nvPr/>
        </p:nvSpPr>
        <p:spPr>
          <a:xfrm>
            <a:off x="2140124" y="5444516"/>
            <a:ext cx="8661400" cy="459165"/>
          </a:xfrm>
          <a:prstGeom prst="rect">
            <a:avLst/>
          </a:prstGeom>
        </p:spPr>
        <p:txBody>
          <a:bodyPr wrap="square">
            <a:spAutoFit/>
          </a:bodyPr>
          <a:lstStyle/>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3200" u="none" strike="noStrike" kern="1200" cap="none" spc="0" normalizeH="0" baseline="0" noProof="0">
                <a:ln>
                  <a:noFill/>
                </a:ln>
                <a:solidFill>
                  <a:prstClr val="white"/>
                </a:solidFill>
                <a:effectLst/>
                <a:uLnTx/>
                <a:uFillTx/>
                <a:latin typeface="+mj-lt"/>
              </a:rPr>
              <a:t>Be where your audience is spending their time</a:t>
            </a:r>
          </a:p>
        </p:txBody>
      </p:sp>
      <p:sp>
        <p:nvSpPr>
          <p:cNvPr id="8" name="Rectangle 7">
            <a:extLst>
              <a:ext uri="{FF2B5EF4-FFF2-40B4-BE49-F238E27FC236}">
                <a16:creationId xmlns:a16="http://schemas.microsoft.com/office/drawing/2014/main" id="{88D84DA5-389D-4750-A7BB-5969D58551F5}"/>
              </a:ext>
            </a:extLst>
          </p:cNvPr>
          <p:cNvSpPr/>
          <p:nvPr/>
        </p:nvSpPr>
        <p:spPr>
          <a:xfrm>
            <a:off x="8350460" y="2479233"/>
            <a:ext cx="2784385" cy="2616101"/>
          </a:xfrm>
          <a:prstGeom prst="rect">
            <a:avLst/>
          </a:prstGeom>
        </p:spPr>
        <p:txBody>
          <a:bodyPr wrap="square">
            <a:spAutoFit/>
          </a:body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a:ln>
                  <a:noFill/>
                </a:ln>
                <a:solidFill>
                  <a:srgbClr val="2C3C43"/>
                </a:solidFill>
                <a:effectLst/>
                <a:uLnTx/>
                <a:uFillTx/>
              </a:rPr>
              <a:t>Over </a:t>
            </a: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rPr>
              <a:t>95% </a:t>
            </a:r>
            <a:r>
              <a:rPr kumimoji="0" lang="en-US" sz="3200" u="none" strike="noStrike" kern="1200" cap="none" spc="0" normalizeH="0" baseline="0" noProof="0">
                <a:ln>
                  <a:noFill/>
                </a:ln>
                <a:solidFill>
                  <a:srgbClr val="2C3C43"/>
                </a:solidFill>
                <a:effectLst/>
                <a:uLnTx/>
                <a:uFillTx/>
              </a:rPr>
              <a:t>of online time is spent on content sites</a:t>
            </a:r>
          </a:p>
        </p:txBody>
      </p:sp>
      <p:cxnSp>
        <p:nvCxnSpPr>
          <p:cNvPr id="12" name="Straight Connector 11">
            <a:extLst>
              <a:ext uri="{FF2B5EF4-FFF2-40B4-BE49-F238E27FC236}">
                <a16:creationId xmlns:a16="http://schemas.microsoft.com/office/drawing/2014/main" id="{2708ADA0-641D-184A-914B-E3AA8002BAA3}"/>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9AFCDD-869F-F341-991D-37444730A8EF}"/>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5EE800A-BAA2-0348-9E24-886F1FA65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
        <p:nvSpPr>
          <p:cNvPr id="17" name="TextBox 16">
            <a:extLst>
              <a:ext uri="{FF2B5EF4-FFF2-40B4-BE49-F238E27FC236}">
                <a16:creationId xmlns:a16="http://schemas.microsoft.com/office/drawing/2014/main" id="{05AB5FB5-55D9-A54B-9C89-1C4FFB7EE954}"/>
              </a:ext>
            </a:extLst>
          </p:cNvPr>
          <p:cNvSpPr txBox="1"/>
          <p:nvPr/>
        </p:nvSpPr>
        <p:spPr>
          <a:xfrm>
            <a:off x="541593" y="451370"/>
            <a:ext cx="46877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WHY DISPLAY?</a:t>
            </a:r>
          </a:p>
        </p:txBody>
      </p:sp>
      <p:cxnSp>
        <p:nvCxnSpPr>
          <p:cNvPr id="18" name="Straight Connector 17">
            <a:extLst>
              <a:ext uri="{FF2B5EF4-FFF2-40B4-BE49-F238E27FC236}">
                <a16:creationId xmlns:a16="http://schemas.microsoft.com/office/drawing/2014/main" id="{9DFCB504-73D1-054F-9C18-72932242208B}"/>
              </a:ext>
            </a:extLst>
          </p:cNvPr>
          <p:cNvCxnSpPr>
            <a:cxnSpLocks/>
          </p:cNvCxnSpPr>
          <p:nvPr/>
        </p:nvCxnSpPr>
        <p:spPr>
          <a:xfrm>
            <a:off x="688170" y="141132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7079612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462BD79-CE29-534F-9A0A-39A8E3BB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0E386574-45E7-844B-A69E-AB5103AEC504}"/>
              </a:ext>
            </a:extLst>
          </p:cNvPr>
          <p:cNvSpPr>
            <a:spLocks noGrp="1"/>
          </p:cNvSpPr>
          <p:nvPr>
            <p:ph type="sldNum" sz="quarter" idx="4"/>
          </p:nvPr>
        </p:nvSpPr>
        <p:spPr/>
        <p:txBody>
          <a:bodyPr/>
          <a:lstStyle/>
          <a:p>
            <a:fld id="{EFB51A30-15CA-344C-8A5C-EC3C7C72E970}" type="slidenum">
              <a:rPr lang="en-US" altLang="x-none" smtClean="0"/>
              <a:pPr/>
              <a:t>40</a:t>
            </a:fld>
            <a:endParaRPr lang="en-US" altLang="x-none"/>
          </a:p>
        </p:txBody>
      </p:sp>
      <p:pic>
        <p:nvPicPr>
          <p:cNvPr id="6" name="Picture 5">
            <a:extLst>
              <a:ext uri="{FF2B5EF4-FFF2-40B4-BE49-F238E27FC236}">
                <a16:creationId xmlns:a16="http://schemas.microsoft.com/office/drawing/2014/main" id="{D49934F5-D574-4DE7-BAE4-7E6107F06A48}"/>
              </a:ext>
            </a:extLst>
          </p:cNvPr>
          <p:cNvPicPr>
            <a:picLocks noChangeAspect="1"/>
          </p:cNvPicPr>
          <p:nvPr/>
        </p:nvPicPr>
        <p:blipFill rotWithShape="1">
          <a:blip r:embed="rId4">
            <a:extLst>
              <a:ext uri="{28A0092B-C50C-407E-A947-70E740481C1C}">
                <a14:useLocalDpi xmlns:a14="http://schemas.microsoft.com/office/drawing/2010/main" val="0"/>
              </a:ext>
            </a:extLst>
          </a:blip>
          <a:srcRect r="10369"/>
          <a:stretch/>
        </p:blipFill>
        <p:spPr>
          <a:xfrm>
            <a:off x="7587875" y="0"/>
            <a:ext cx="4604125" cy="6855097"/>
          </a:xfrm>
          <a:prstGeom prst="rect">
            <a:avLst/>
          </a:prstGeom>
        </p:spPr>
      </p:pic>
      <p:pic>
        <p:nvPicPr>
          <p:cNvPr id="8" name="Picture 76">
            <a:extLst>
              <a:ext uri="{FF2B5EF4-FFF2-40B4-BE49-F238E27FC236}">
                <a16:creationId xmlns:a16="http://schemas.microsoft.com/office/drawing/2014/main" id="{1FBE7083-634F-491B-8FF5-0D44B972E27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8458" y="209147"/>
            <a:ext cx="4107189" cy="675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52C4BBF-61C0-4541-8792-2C0BF91F0A55}"/>
              </a:ext>
            </a:extLst>
          </p:cNvPr>
          <p:cNvPicPr>
            <a:picLocks noChangeAspect="1"/>
          </p:cNvPicPr>
          <p:nvPr/>
        </p:nvPicPr>
        <p:blipFill rotWithShape="1">
          <a:blip r:embed="rId6">
            <a:extLst>
              <a:ext uri="{28A0092B-C50C-407E-A947-70E740481C1C}">
                <a14:useLocalDpi xmlns:a14="http://schemas.microsoft.com/office/drawing/2010/main" val="0"/>
              </a:ext>
            </a:extLst>
          </a:blip>
          <a:srcRect l="56750" t="20630" r="19167" b="10919"/>
          <a:stretch/>
        </p:blipFill>
        <p:spPr>
          <a:xfrm>
            <a:off x="7085630" y="1359305"/>
            <a:ext cx="2836748" cy="4522129"/>
          </a:xfrm>
          <a:prstGeom prst="rect">
            <a:avLst/>
          </a:prstGeom>
        </p:spPr>
      </p:pic>
      <p:sp>
        <p:nvSpPr>
          <p:cNvPr id="15" name="Rectangle 14">
            <a:extLst>
              <a:ext uri="{FF2B5EF4-FFF2-40B4-BE49-F238E27FC236}">
                <a16:creationId xmlns:a16="http://schemas.microsoft.com/office/drawing/2014/main" id="{DC17B352-327B-4F55-AA3B-D918D0190527}"/>
              </a:ext>
            </a:extLst>
          </p:cNvPr>
          <p:cNvSpPr/>
          <p:nvPr/>
        </p:nvSpPr>
        <p:spPr>
          <a:xfrm>
            <a:off x="7557971" y="1465594"/>
            <a:ext cx="1595710" cy="2295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vineyardvines</a:t>
            </a:r>
            <a:endParaRPr lang="en-US">
              <a:solidFill>
                <a:schemeClr val="tx1"/>
              </a:solidFill>
            </a:endParaRPr>
          </a:p>
        </p:txBody>
      </p:sp>
      <p:pic>
        <p:nvPicPr>
          <p:cNvPr id="14" name="Picture 13">
            <a:extLst>
              <a:ext uri="{FF2B5EF4-FFF2-40B4-BE49-F238E27FC236}">
                <a16:creationId xmlns:a16="http://schemas.microsoft.com/office/drawing/2014/main" id="{2EF0EF18-1B1C-4C41-B678-41F8C7988F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616" b="69943" l="19710" r="87427"/>
                    </a14:imgEffect>
                  </a14:imgLayer>
                </a14:imgProps>
              </a:ext>
              <a:ext uri="{28A0092B-C50C-407E-A947-70E740481C1C}">
                <a14:useLocalDpi xmlns:a14="http://schemas.microsoft.com/office/drawing/2010/main" val="0"/>
              </a:ext>
            </a:extLst>
          </a:blip>
          <a:srcRect l="11245" t="39200" r="4108" b="26641"/>
          <a:stretch/>
        </p:blipFill>
        <p:spPr>
          <a:xfrm>
            <a:off x="8100125" y="1459065"/>
            <a:ext cx="1315300" cy="301066"/>
          </a:xfrm>
          <a:prstGeom prst="rect">
            <a:avLst/>
          </a:prstGeom>
        </p:spPr>
      </p:pic>
      <p:pic>
        <p:nvPicPr>
          <p:cNvPr id="17" name="Picture 16">
            <a:extLst>
              <a:ext uri="{FF2B5EF4-FFF2-40B4-BE49-F238E27FC236}">
                <a16:creationId xmlns:a16="http://schemas.microsoft.com/office/drawing/2014/main" id="{7F41EB7A-683F-45EB-8AC3-7C1A3E53FDCE}"/>
              </a:ext>
            </a:extLst>
          </p:cNvPr>
          <p:cNvPicPr>
            <a:picLocks noChangeAspect="1"/>
          </p:cNvPicPr>
          <p:nvPr/>
        </p:nvPicPr>
        <p:blipFill rotWithShape="1">
          <a:blip r:embed="rId9">
            <a:extLst>
              <a:ext uri="{28A0092B-C50C-407E-A947-70E740481C1C}">
                <a14:useLocalDpi xmlns:a14="http://schemas.microsoft.com/office/drawing/2010/main" val="0"/>
              </a:ext>
            </a:extLst>
          </a:blip>
          <a:srcRect l="9720" t="777" r="18143" b="5766"/>
          <a:stretch/>
        </p:blipFill>
        <p:spPr>
          <a:xfrm>
            <a:off x="7124521" y="1395552"/>
            <a:ext cx="553407" cy="561635"/>
          </a:xfrm>
          <a:prstGeom prst="ellipse">
            <a:avLst/>
          </a:prstGeom>
        </p:spPr>
      </p:pic>
      <p:pic>
        <p:nvPicPr>
          <p:cNvPr id="19" name="Picture 18">
            <a:extLst>
              <a:ext uri="{FF2B5EF4-FFF2-40B4-BE49-F238E27FC236}">
                <a16:creationId xmlns:a16="http://schemas.microsoft.com/office/drawing/2014/main" id="{A39409A2-00C4-4772-B24E-9D5167A90A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766" y="2005636"/>
            <a:ext cx="2825611" cy="2353669"/>
          </a:xfrm>
          <a:prstGeom prst="rect">
            <a:avLst/>
          </a:prstGeom>
        </p:spPr>
      </p:pic>
      <p:sp>
        <p:nvSpPr>
          <p:cNvPr id="20" name="Rectangle 19">
            <a:extLst>
              <a:ext uri="{FF2B5EF4-FFF2-40B4-BE49-F238E27FC236}">
                <a16:creationId xmlns:a16="http://schemas.microsoft.com/office/drawing/2014/main" id="{06E9D6E6-2949-4D10-8206-0B2C7B1BFDC3}"/>
              </a:ext>
            </a:extLst>
          </p:cNvPr>
          <p:cNvSpPr/>
          <p:nvPr/>
        </p:nvSpPr>
        <p:spPr>
          <a:xfrm>
            <a:off x="7212308" y="5392975"/>
            <a:ext cx="2433100" cy="385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820C782-4F3B-42AF-A443-25FBEC891974}"/>
              </a:ext>
            </a:extLst>
          </p:cNvPr>
          <p:cNvSpPr txBox="1"/>
          <p:nvPr/>
        </p:nvSpPr>
        <p:spPr>
          <a:xfrm>
            <a:off x="7139276" y="5278630"/>
            <a:ext cx="2433100" cy="461665"/>
          </a:xfrm>
          <a:prstGeom prst="rect">
            <a:avLst/>
          </a:prstGeom>
          <a:noFill/>
        </p:spPr>
        <p:txBody>
          <a:bodyPr wrap="square" rtlCol="0">
            <a:spAutoFit/>
          </a:bodyPr>
          <a:lstStyle/>
          <a:p>
            <a:r>
              <a:rPr lang="en-US" sz="1200" b="1" err="1"/>
              <a:t>vineyardvines</a:t>
            </a:r>
            <a:r>
              <a:rPr lang="en-US" sz="1200"/>
              <a:t> shop our Shark Week Collection! Be prepared!</a:t>
            </a:r>
          </a:p>
        </p:txBody>
      </p:sp>
      <p:sp>
        <p:nvSpPr>
          <p:cNvPr id="22" name="Rectangle 21">
            <a:extLst>
              <a:ext uri="{FF2B5EF4-FFF2-40B4-BE49-F238E27FC236}">
                <a16:creationId xmlns:a16="http://schemas.microsoft.com/office/drawing/2014/main" id="{6AEAC638-4A00-4484-95D8-F1A54CAE1CF2}"/>
              </a:ext>
            </a:extLst>
          </p:cNvPr>
          <p:cNvSpPr/>
          <p:nvPr/>
        </p:nvSpPr>
        <p:spPr>
          <a:xfrm>
            <a:off x="1428536" y="2567755"/>
            <a:ext cx="6096000" cy="3356560"/>
          </a:xfrm>
          <a:prstGeom prst="rect">
            <a:avLst/>
          </a:prstGeom>
        </p:spPr>
        <p:txBody>
          <a:bodyPr anchor="t">
            <a:spAutoFit/>
          </a:bodyPr>
          <a:lstStyle/>
          <a:p>
            <a:pPr marL="285750" marR="0" lvl="0" indent="-285750">
              <a:lnSpc>
                <a:spcPct val="150000"/>
              </a:lnSpc>
              <a:spcBef>
                <a:spcPts val="0"/>
              </a:spcBef>
              <a:spcAft>
                <a:spcPts val="0"/>
              </a:spcAft>
              <a:buFont typeface="Arial" panose="020B0604020202020204" pitchFamily="34" charset="0"/>
              <a:buChar char="•"/>
            </a:pPr>
            <a:r>
              <a:rPr lang="en-US" sz="2400">
                <a:ea typeface="Calibri" panose="020F0502020204030204" pitchFamily="34" charset="0"/>
                <a:cs typeface="Tahoma"/>
              </a:rPr>
              <a:t>In-Feed Static Image Ads</a:t>
            </a:r>
          </a:p>
          <a:p>
            <a:pPr marL="285750" marR="0" lvl="0" indent="-285750">
              <a:lnSpc>
                <a:spcPct val="150000"/>
              </a:lnSpc>
              <a:spcBef>
                <a:spcPts val="0"/>
              </a:spcBef>
              <a:spcAft>
                <a:spcPts val="0"/>
              </a:spcAft>
              <a:buFont typeface="Arial" panose="020B0604020202020204" pitchFamily="34" charset="0"/>
              <a:buChar char="•"/>
            </a:pPr>
            <a:r>
              <a:rPr lang="en-US" sz="2400">
                <a:ea typeface="Calibri" panose="020F0502020204030204" pitchFamily="34" charset="0"/>
                <a:cs typeface="Tahoma"/>
              </a:rPr>
              <a:t>In-Feed Video Ads</a:t>
            </a:r>
          </a:p>
          <a:p>
            <a:pPr marL="285750" marR="0" lvl="0" indent="-285750">
              <a:lnSpc>
                <a:spcPct val="150000"/>
              </a:lnSpc>
              <a:spcBef>
                <a:spcPts val="0"/>
              </a:spcBef>
              <a:spcAft>
                <a:spcPts val="0"/>
              </a:spcAft>
              <a:buFont typeface="Arial" panose="020B0604020202020204" pitchFamily="34" charset="0"/>
              <a:buChar char="•"/>
            </a:pPr>
            <a:r>
              <a:rPr lang="en-US" sz="2400">
                <a:ea typeface="Calibri" panose="020F0502020204030204" pitchFamily="34" charset="0"/>
                <a:cs typeface="Tahoma"/>
              </a:rPr>
              <a:t>Instagram Stories</a:t>
            </a:r>
          </a:p>
          <a:p>
            <a:pPr marL="285750" marR="0" lvl="0" indent="-285750">
              <a:lnSpc>
                <a:spcPct val="150000"/>
              </a:lnSpc>
              <a:spcBef>
                <a:spcPts val="0"/>
              </a:spcBef>
              <a:spcAft>
                <a:spcPts val="0"/>
              </a:spcAft>
              <a:buFont typeface="Arial" panose="020B0604020202020204" pitchFamily="34" charset="0"/>
              <a:buChar char="•"/>
            </a:pPr>
            <a:r>
              <a:rPr lang="en-US" sz="2400">
                <a:ea typeface="Calibri" panose="020F0502020204030204" pitchFamily="34" charset="0"/>
                <a:cs typeface="Tahoma"/>
              </a:rPr>
              <a:t>Audience Targeting</a:t>
            </a:r>
          </a:p>
          <a:p>
            <a:pPr marL="285750" marR="0" lvl="0" indent="-285750">
              <a:lnSpc>
                <a:spcPct val="150000"/>
              </a:lnSpc>
              <a:spcBef>
                <a:spcPts val="0"/>
              </a:spcBef>
              <a:spcAft>
                <a:spcPts val="0"/>
              </a:spcAft>
              <a:buFont typeface="Arial" panose="020B0604020202020204" pitchFamily="34" charset="0"/>
              <a:buChar char="•"/>
            </a:pPr>
            <a:r>
              <a:rPr lang="en-US" sz="2400">
                <a:ea typeface="Calibri" panose="020F0502020204030204" pitchFamily="34" charset="0"/>
                <a:cs typeface="Tahoma"/>
              </a:rPr>
              <a:t>Database Targeting</a:t>
            </a:r>
          </a:p>
          <a:p>
            <a:pPr marL="285750" marR="0" lvl="0" indent="-285750">
              <a:lnSpc>
                <a:spcPct val="150000"/>
              </a:lnSpc>
              <a:spcBef>
                <a:spcPts val="0"/>
              </a:spcBef>
              <a:spcAft>
                <a:spcPts val="0"/>
              </a:spcAft>
              <a:buFont typeface="Arial" panose="020B0604020202020204" pitchFamily="34" charset="0"/>
              <a:buChar char="•"/>
            </a:pPr>
            <a:r>
              <a:rPr lang="en-US" sz="2400">
                <a:ea typeface="Calibri" panose="020F0502020204030204" pitchFamily="34" charset="0"/>
                <a:cs typeface="Tahoma"/>
              </a:rPr>
              <a:t>Look-alike Targeting</a:t>
            </a:r>
          </a:p>
        </p:txBody>
      </p:sp>
      <p:pic>
        <p:nvPicPr>
          <p:cNvPr id="4098" name="Picture 2" descr="Image result for instagram logo png">
            <a:extLst>
              <a:ext uri="{FF2B5EF4-FFF2-40B4-BE49-F238E27FC236}">
                <a16:creationId xmlns:a16="http://schemas.microsoft.com/office/drawing/2014/main" id="{73D5B7A6-B199-46D2-A9FB-60072F54CF2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8849"/>
          <a:stretch/>
        </p:blipFill>
        <p:spPr bwMode="auto">
          <a:xfrm>
            <a:off x="1559345" y="1735439"/>
            <a:ext cx="2581593" cy="7842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68FC0B9-B649-D742-896D-65E446BB01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sp>
        <p:nvSpPr>
          <p:cNvPr id="24" name="TextBox 23">
            <a:extLst>
              <a:ext uri="{FF2B5EF4-FFF2-40B4-BE49-F238E27FC236}">
                <a16:creationId xmlns:a16="http://schemas.microsoft.com/office/drawing/2014/main" id="{CB97A37F-689F-0B42-82C5-EB2A433F3D06}"/>
              </a:ext>
            </a:extLst>
          </p:cNvPr>
          <p:cNvSpPr txBox="1"/>
          <p:nvPr/>
        </p:nvSpPr>
        <p:spPr>
          <a:xfrm>
            <a:off x="541592" y="376304"/>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INSTAGRAM ADVERTISING</a:t>
            </a:r>
          </a:p>
        </p:txBody>
      </p:sp>
      <p:cxnSp>
        <p:nvCxnSpPr>
          <p:cNvPr id="25" name="Straight Connector 24">
            <a:extLst>
              <a:ext uri="{FF2B5EF4-FFF2-40B4-BE49-F238E27FC236}">
                <a16:creationId xmlns:a16="http://schemas.microsoft.com/office/drawing/2014/main" id="{7ADED3F1-7185-584E-B976-1E0E4546D037}"/>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0688343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462BD79-CE29-534F-9A0A-39A8E3BB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0E386574-45E7-844B-A69E-AB5103AEC504}"/>
              </a:ext>
            </a:extLst>
          </p:cNvPr>
          <p:cNvSpPr>
            <a:spLocks noGrp="1"/>
          </p:cNvSpPr>
          <p:nvPr>
            <p:ph type="sldNum" sz="quarter" idx="4"/>
          </p:nvPr>
        </p:nvSpPr>
        <p:spPr/>
        <p:txBody>
          <a:bodyPr/>
          <a:lstStyle/>
          <a:p>
            <a:fld id="{EFB51A30-15CA-344C-8A5C-EC3C7C72E970}" type="slidenum">
              <a:rPr lang="en-US" altLang="x-none" smtClean="0"/>
              <a:pPr/>
              <a:t>41</a:t>
            </a:fld>
            <a:endParaRPr lang="en-US" altLang="x-none"/>
          </a:p>
        </p:txBody>
      </p:sp>
      <p:pic>
        <p:nvPicPr>
          <p:cNvPr id="6" name="Picture 5">
            <a:extLst>
              <a:ext uri="{FF2B5EF4-FFF2-40B4-BE49-F238E27FC236}">
                <a16:creationId xmlns:a16="http://schemas.microsoft.com/office/drawing/2014/main" id="{D49934F5-D574-4DE7-BAE4-7E6107F06A48}"/>
              </a:ext>
            </a:extLst>
          </p:cNvPr>
          <p:cNvPicPr>
            <a:picLocks noChangeAspect="1"/>
          </p:cNvPicPr>
          <p:nvPr/>
        </p:nvPicPr>
        <p:blipFill rotWithShape="1">
          <a:blip r:embed="rId4">
            <a:extLst>
              <a:ext uri="{28A0092B-C50C-407E-A947-70E740481C1C}">
                <a14:useLocalDpi xmlns:a14="http://schemas.microsoft.com/office/drawing/2010/main" val="0"/>
              </a:ext>
            </a:extLst>
          </a:blip>
          <a:srcRect r="10369"/>
          <a:stretch/>
        </p:blipFill>
        <p:spPr>
          <a:xfrm>
            <a:off x="7587875" y="0"/>
            <a:ext cx="4604125" cy="6855097"/>
          </a:xfrm>
          <a:prstGeom prst="rect">
            <a:avLst/>
          </a:prstGeom>
        </p:spPr>
      </p:pic>
      <p:pic>
        <p:nvPicPr>
          <p:cNvPr id="18" name="Picture 17">
            <a:extLst>
              <a:ext uri="{FF2B5EF4-FFF2-40B4-BE49-F238E27FC236}">
                <a16:creationId xmlns:a16="http://schemas.microsoft.com/office/drawing/2014/main" id="{868FC0B9-B649-D742-896D-65E446BB0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587" y="6117696"/>
            <a:ext cx="923442" cy="554065"/>
          </a:xfrm>
          <a:prstGeom prst="rect">
            <a:avLst/>
          </a:prstGeom>
        </p:spPr>
      </p:pic>
      <p:pic>
        <p:nvPicPr>
          <p:cNvPr id="26" name="Picture 2">
            <a:extLst>
              <a:ext uri="{FF2B5EF4-FFF2-40B4-BE49-F238E27FC236}">
                <a16:creationId xmlns:a16="http://schemas.microsoft.com/office/drawing/2014/main" id="{C349B5B7-0AEA-5A41-B51D-540004191C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166" y="2000840"/>
            <a:ext cx="2466975" cy="42481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C4E9B94-81D3-5C42-9030-663071236DFB}"/>
              </a:ext>
            </a:extLst>
          </p:cNvPr>
          <p:cNvSpPr txBox="1"/>
          <p:nvPr/>
        </p:nvSpPr>
        <p:spPr>
          <a:xfrm>
            <a:off x="425554" y="352328"/>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effectLst/>
                <a:uLnTx/>
                <a:uFillTx/>
              </a:rPr>
              <a:t>SOCIAL DISPLAY (MOBILE ONLY)</a:t>
            </a:r>
          </a:p>
        </p:txBody>
      </p:sp>
      <p:cxnSp>
        <p:nvCxnSpPr>
          <p:cNvPr id="28" name="Straight Connector 27">
            <a:extLst>
              <a:ext uri="{FF2B5EF4-FFF2-40B4-BE49-F238E27FC236}">
                <a16:creationId xmlns:a16="http://schemas.microsoft.com/office/drawing/2014/main" id="{518CCB27-3689-1640-8AD7-87E4857C5655}"/>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29" name="TextBox 28">
            <a:extLst>
              <a:ext uri="{FF2B5EF4-FFF2-40B4-BE49-F238E27FC236}">
                <a16:creationId xmlns:a16="http://schemas.microsoft.com/office/drawing/2014/main" id="{8B3B7FD1-6DED-FC44-9E3F-DE097BB23FF6}"/>
              </a:ext>
            </a:extLst>
          </p:cNvPr>
          <p:cNvSpPr txBox="1"/>
          <p:nvPr/>
        </p:nvSpPr>
        <p:spPr>
          <a:xfrm>
            <a:off x="3365219" y="1616536"/>
            <a:ext cx="4595310"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kumimoji="0" lang="en-US" sz="2000" b="0" i="0" u="none" strike="noStrike" kern="1200" cap="none" spc="0" normalizeH="0" baseline="0" noProof="0" dirty="0">
                <a:ln>
                  <a:noFill/>
                </a:ln>
                <a:effectLst/>
                <a:uLnTx/>
                <a:uFillTx/>
                <a:latin typeface="BentonSans Regular"/>
              </a:rPr>
              <a:t>Bring an organic </a:t>
            </a:r>
            <a:r>
              <a:rPr kumimoji="0" lang="en-US" sz="2000" b="0" i="0" u="none" strike="noStrike" kern="1200" cap="none" spc="0" normalizeH="0" baseline="0" noProof="0" dirty="0" err="1">
                <a:ln>
                  <a:noFill/>
                </a:ln>
                <a:effectLst/>
                <a:uLnTx/>
                <a:uFillTx/>
                <a:latin typeface="BentonSans Regular"/>
              </a:rPr>
              <a:t>Faceboo</a:t>
            </a:r>
            <a:r>
              <a:rPr lang="en-US" sz="2000" dirty="0">
                <a:latin typeface="BentonSans Regular"/>
              </a:rPr>
              <a:t>k post into a unique advertising format on </a:t>
            </a:r>
            <a:r>
              <a:rPr lang="en-US" sz="2000" dirty="0" err="1">
                <a:latin typeface="BentonSans Regular"/>
              </a:rPr>
              <a:t>MassLive.com</a:t>
            </a:r>
            <a:endParaRPr lang="en-US" sz="2000" b="0" i="0" u="none" strike="noStrike" kern="1200" cap="none" spc="0" normalizeH="0" baseline="0" noProof="0" dirty="0">
              <a:ln>
                <a:noFill/>
              </a:ln>
              <a:effectLst/>
              <a:uLnTx/>
              <a:uFillTx/>
              <a:latin typeface="BentonSans Regular" panose="02000503000000020004" pitchFamily="2" charset="77"/>
            </a:endParaRPr>
          </a:p>
          <a:p>
            <a:pPr marL="285750" indent="-285750">
              <a:buFont typeface="Arial" panose="020B0604020202020204" pitchFamily="34" charset="0"/>
              <a:buChar char="•"/>
              <a:defRPr/>
            </a:pPr>
            <a:endParaRPr lang="en-US" sz="2000" dirty="0">
              <a:latin typeface="BentonSans Regular"/>
            </a:endParaRPr>
          </a:p>
          <a:p>
            <a:pPr marL="285750" indent="-285750">
              <a:buFont typeface="Arial" panose="020B0604020202020204" pitchFamily="34" charset="0"/>
              <a:buChar char="•"/>
              <a:defRPr/>
            </a:pPr>
            <a:r>
              <a:rPr lang="en-US" sz="2000" dirty="0">
                <a:latin typeface="BentonSans Regular"/>
              </a:rPr>
              <a:t>Targetable to behaviors, geographies, and demographics using proprietary 1st party data</a:t>
            </a:r>
            <a:endParaRPr lang="en-US" sz="2000" b="0" i="0" u="none" strike="noStrike" kern="1200" cap="none" spc="0" normalizeH="0" baseline="0" noProof="0" dirty="0">
              <a:ln>
                <a:noFill/>
              </a:ln>
              <a:effectLst/>
              <a:uLnTx/>
              <a:uFillTx/>
              <a:latin typeface="BentonSans Regular" panose="02000503000000020004" pitchFamily="2" charset="77"/>
            </a:endParaRPr>
          </a:p>
          <a:p>
            <a:pPr marL="285750" indent="-285750">
              <a:buFont typeface="Arial" panose="020B0604020202020204" pitchFamily="34" charset="0"/>
              <a:buChar char="•"/>
              <a:defRPr/>
            </a:pPr>
            <a:endParaRPr lang="en-US" sz="2000" dirty="0">
              <a:latin typeface="BentonSans Regular" panose="02000503000000020004" pitchFamily="2" charset="77"/>
            </a:endParaRPr>
          </a:p>
          <a:p>
            <a:pPr marL="285750" indent="-285750">
              <a:buFont typeface="Arial" panose="020B0604020202020204" pitchFamily="34" charset="0"/>
              <a:buChar char="•"/>
              <a:defRPr/>
            </a:pPr>
            <a:r>
              <a:rPr lang="en-US" sz="2000" dirty="0">
                <a:latin typeface="BentonSans Regular"/>
              </a:rPr>
              <a:t>This ad unit serves on mobile devices within article pages.</a:t>
            </a:r>
            <a:endParaRPr lang="en-US" sz="2000" dirty="0">
              <a:latin typeface="BentonSans Regular" panose="02000503000000020004" pitchFamily="2" charset="77"/>
            </a:endParaRPr>
          </a:p>
          <a:p>
            <a:pPr marL="285750" indent="-285750">
              <a:buFont typeface="Arial" panose="020B0604020202020204" pitchFamily="34" charset="0"/>
              <a:buChar char="•"/>
              <a:defRPr/>
            </a:pPr>
            <a:endParaRPr lang="en-US" sz="2000" dirty="0">
              <a:latin typeface="BentonSans Regular" panose="02000503000000020004" pitchFamily="2" charset="77"/>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BentonSans Regular"/>
              </a:rPr>
              <a:t>Complete with social interaction buttons (reactions, shares).</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BentonSans Regular" panose="02000503000000020004"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BentonSans Regular"/>
              </a:rPr>
              <a:t>Adds a call to action with a click through of your choice</a:t>
            </a:r>
            <a:endParaRPr lang="en-US" sz="2000" b="0" i="0" u="none" strike="noStrike" kern="1200" cap="none" spc="0" normalizeH="0" baseline="0" noProof="0" dirty="0">
              <a:ln>
                <a:noFill/>
              </a:ln>
              <a:effectLst/>
              <a:uLnTx/>
              <a:uFillTx/>
              <a:latin typeface="BentonSans Regular"/>
              <a:cs typeface="Calibri"/>
            </a:endParaRPr>
          </a:p>
        </p:txBody>
      </p:sp>
    </p:spTree>
    <p:extLst>
      <p:ext uri="{BB962C8B-B14F-4D97-AF65-F5344CB8AC3E}">
        <p14:creationId xmlns:p14="http://schemas.microsoft.com/office/powerpoint/2010/main" val="123196702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469F1-6E77-4D4B-938D-415ECF80B24F}"/>
              </a:ext>
            </a:extLst>
          </p:cNvPr>
          <p:cNvSpPr>
            <a:spLocks noGrp="1"/>
          </p:cNvSpPr>
          <p:nvPr>
            <p:ph type="sldNum" sz="quarter" idx="4"/>
          </p:nvPr>
        </p:nvSpPr>
        <p:spPr/>
        <p:txBody>
          <a:bodyPr/>
          <a:lstStyle/>
          <a:p>
            <a:fld id="{EFB51A30-15CA-344C-8A5C-EC3C7C72E970}" type="slidenum">
              <a:rPr lang="en-US" altLang="x-none" smtClean="0"/>
              <a:pPr/>
              <a:t>42</a:t>
            </a:fld>
            <a:endParaRPr lang="en-US" altLang="x-none"/>
          </a:p>
        </p:txBody>
      </p:sp>
      <p:pic>
        <p:nvPicPr>
          <p:cNvPr id="16" name="Picture 15">
            <a:extLst>
              <a:ext uri="{FF2B5EF4-FFF2-40B4-BE49-F238E27FC236}">
                <a16:creationId xmlns:a16="http://schemas.microsoft.com/office/drawing/2014/main" id="{A865F51B-6BDA-C749-B035-06B9D1023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AC35DB0D-88B5-4350-BC35-51429BAE7453}"/>
              </a:ext>
            </a:extLst>
          </p:cNvPr>
          <p:cNvSpPr/>
          <p:nvPr/>
        </p:nvSpPr>
        <p:spPr>
          <a:xfrm>
            <a:off x="1" y="6405124"/>
            <a:ext cx="6054214" cy="430887"/>
          </a:xfrm>
          <a:prstGeom prst="rect">
            <a:avLst/>
          </a:prstGeom>
        </p:spPr>
        <p:txBody>
          <a:bodyPr wrap="square">
            <a:spAutoFit/>
          </a:bodyPr>
          <a:lstStyle/>
          <a:p>
            <a:r>
              <a:rPr lang="en-US" altLang="x-none" sz="1100">
                <a:solidFill>
                  <a:schemeClr val="bg1">
                    <a:lumMod val="65000"/>
                  </a:schemeClr>
                </a:solidFill>
                <a:ea typeface="Tahoma" charset="0"/>
                <a:cs typeface="Tahoma" charset="0"/>
              </a:rPr>
              <a:t>Source: </a:t>
            </a:r>
            <a:r>
              <a:rPr lang="en-US" altLang="x-none" sz="1100" err="1">
                <a:solidFill>
                  <a:schemeClr val="bg1">
                    <a:lumMod val="65000"/>
                  </a:schemeClr>
                </a:solidFill>
                <a:ea typeface="Tahoma" charset="0"/>
                <a:cs typeface="Tahoma" charset="0"/>
              </a:rPr>
              <a:t>HootSuite</a:t>
            </a:r>
            <a:r>
              <a:rPr lang="en-US" altLang="x-none" sz="1100">
                <a:solidFill>
                  <a:schemeClr val="bg1">
                    <a:lumMod val="65000"/>
                  </a:schemeClr>
                </a:solidFill>
                <a:ea typeface="Tahoma" charset="0"/>
                <a:cs typeface="Tahoma" charset="0"/>
              </a:rPr>
              <a:t> ”16 LinkedIn Statistics That Matter to Marketers in 2019</a:t>
            </a:r>
            <a:r>
              <a:rPr lang="en-US" sz="1100">
                <a:solidFill>
                  <a:schemeClr val="bg1">
                    <a:lumMod val="65000"/>
                  </a:schemeClr>
                </a:solidFill>
              </a:rPr>
              <a:t>”. February 2019 LinkedIn “Advertise on LinkedIn” 2019</a:t>
            </a:r>
          </a:p>
        </p:txBody>
      </p:sp>
      <p:sp>
        <p:nvSpPr>
          <p:cNvPr id="11" name="AutoShape 2">
            <a:extLst>
              <a:ext uri="{FF2B5EF4-FFF2-40B4-BE49-F238E27FC236}">
                <a16:creationId xmlns:a16="http://schemas.microsoft.com/office/drawing/2014/main" id="{A1ECB2F7-1184-4E17-8E83-8EE70D779F30}"/>
              </a:ext>
            </a:extLst>
          </p:cNvPr>
          <p:cNvSpPr>
            <a:spLocks noChangeAspect="1" noChangeArrowheads="1"/>
          </p:cNvSpPr>
          <p:nvPr/>
        </p:nvSpPr>
        <p:spPr bwMode="auto">
          <a:xfrm>
            <a:off x="4216748" y="568302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F59A6AC0-AC80-4DAA-A3CA-B53D7CF3E35C}"/>
              </a:ext>
            </a:extLst>
          </p:cNvPr>
          <p:cNvSpPr/>
          <p:nvPr/>
        </p:nvSpPr>
        <p:spPr>
          <a:xfrm>
            <a:off x="425554" y="1377863"/>
            <a:ext cx="5021283" cy="4770537"/>
          </a:xfrm>
          <a:prstGeom prst="rect">
            <a:avLst/>
          </a:prstGeom>
        </p:spPr>
        <p:txBody>
          <a:bodyPr wrap="square" anchor="t">
            <a:spAutoFit/>
          </a:bodyPr>
          <a:lstStyle/>
          <a:p>
            <a:pPr marL="342900" indent="-342900">
              <a:buFont typeface="Arial" panose="020B0604020202020204" pitchFamily="34" charset="0"/>
              <a:buChar char="•"/>
            </a:pPr>
            <a:r>
              <a:rPr lang="en-US" sz="2400" dirty="0">
                <a:solidFill>
                  <a:schemeClr val="tx1">
                    <a:lumMod val="75000"/>
                    <a:lumOff val="25000"/>
                  </a:schemeClr>
                </a:solidFill>
                <a:ea typeface="Tahoma"/>
                <a:cs typeface="Tahoma"/>
              </a:rPr>
              <a:t>Advertising on LinkedIn helps businesses of any size achieve their goals.</a:t>
            </a:r>
          </a:p>
          <a:p>
            <a:pPr marL="342900" indent="-342900">
              <a:buFont typeface="Arial" panose="020B0604020202020204" pitchFamily="34" charset="0"/>
              <a:buChar char="•"/>
            </a:pPr>
            <a:endParaRPr lang="en-US" sz="2400" dirty="0">
              <a:solidFill>
                <a:schemeClr val="tx1">
                  <a:lumMod val="75000"/>
                  <a:lumOff val="25000"/>
                </a:schemeClr>
              </a:solidFill>
              <a:ea typeface="Tahoma"/>
              <a:cs typeface="Tahoma"/>
            </a:endParaRPr>
          </a:p>
          <a:p>
            <a:pPr marL="342900" indent="-342900">
              <a:buFont typeface="Arial" panose="020B0604020202020204" pitchFamily="34" charset="0"/>
              <a:buChar char="•"/>
            </a:pPr>
            <a:r>
              <a:rPr lang="en-US" sz="2400" b="1" dirty="0">
                <a:solidFill>
                  <a:schemeClr val="tx1">
                    <a:lumMod val="85000"/>
                    <a:lumOff val="15000"/>
                  </a:schemeClr>
                </a:solidFill>
                <a:ea typeface="Tahoma"/>
                <a:cs typeface="Tahoma"/>
              </a:rPr>
              <a:t>2 million </a:t>
            </a:r>
            <a:r>
              <a:rPr lang="en-US" sz="2400" dirty="0">
                <a:solidFill>
                  <a:schemeClr val="tx1">
                    <a:lumMod val="75000"/>
                    <a:lumOff val="25000"/>
                  </a:schemeClr>
                </a:solidFill>
                <a:ea typeface="Tahoma"/>
                <a:cs typeface="Tahoma"/>
              </a:rPr>
              <a:t>posts are published per day on LinkedIn.</a:t>
            </a:r>
          </a:p>
          <a:p>
            <a:pPr marL="342900" indent="-342900">
              <a:buFont typeface="Arial" panose="020B0604020202020204" pitchFamily="34" charset="0"/>
              <a:buChar char="•"/>
            </a:pPr>
            <a:endParaRPr lang="en-US" sz="2400" dirty="0">
              <a:solidFill>
                <a:schemeClr val="tx1">
                  <a:lumMod val="75000"/>
                  <a:lumOff val="25000"/>
                </a:schemeClr>
              </a:solidFill>
              <a:ea typeface="Tahoma"/>
              <a:cs typeface="Tahoma"/>
            </a:endParaRPr>
          </a:p>
          <a:p>
            <a:pPr marL="342900" indent="-342900">
              <a:buFont typeface="Arial" panose="020B0604020202020204" pitchFamily="34" charset="0"/>
              <a:buChar char="•"/>
            </a:pPr>
            <a:r>
              <a:rPr lang="en-US" sz="2400" dirty="0">
                <a:solidFill>
                  <a:schemeClr val="tx1">
                    <a:lumMod val="75000"/>
                    <a:lumOff val="25000"/>
                  </a:schemeClr>
                </a:solidFill>
                <a:ea typeface="Tahoma"/>
                <a:cs typeface="Tahoma"/>
              </a:rPr>
              <a:t>There are over </a:t>
            </a:r>
            <a:r>
              <a:rPr lang="en-US" sz="2400" b="1" dirty="0">
                <a:solidFill>
                  <a:schemeClr val="tx1">
                    <a:lumMod val="95000"/>
                    <a:lumOff val="5000"/>
                  </a:schemeClr>
                </a:solidFill>
                <a:ea typeface="Tahoma"/>
                <a:cs typeface="Tahoma"/>
              </a:rPr>
              <a:t>610 million </a:t>
            </a:r>
            <a:r>
              <a:rPr lang="en-US" sz="2400" dirty="0">
                <a:solidFill>
                  <a:schemeClr val="tx1">
                    <a:lumMod val="75000"/>
                    <a:lumOff val="25000"/>
                  </a:schemeClr>
                </a:solidFill>
                <a:ea typeface="Tahoma"/>
                <a:cs typeface="Tahoma"/>
              </a:rPr>
              <a:t>active professionals on LinkedIn. You can target them by job title, function, industry, and more.</a:t>
            </a:r>
          </a:p>
          <a:p>
            <a:pPr algn="ctr"/>
            <a:endParaRPr lang="en-US" sz="2000" dirty="0">
              <a:solidFill>
                <a:schemeClr val="tx1">
                  <a:lumMod val="75000"/>
                  <a:lumOff val="25000"/>
                </a:schemeClr>
              </a:solidFill>
              <a:latin typeface="Tahoma"/>
              <a:ea typeface="Tahoma"/>
              <a:cs typeface="Tahoma"/>
            </a:endParaRPr>
          </a:p>
          <a:p>
            <a:pPr algn="ctr"/>
            <a:endParaRPr lang="en-US" sz="2000" b="0" i="0" dirty="0">
              <a:solidFill>
                <a:schemeClr val="tx1">
                  <a:lumMod val="75000"/>
                  <a:lumOff val="25000"/>
                </a:schemeClr>
              </a:solidFill>
              <a:effectLst/>
              <a:latin typeface="Tahoma"/>
              <a:ea typeface="Tahoma"/>
              <a:cs typeface="Tahoma"/>
            </a:endParaRPr>
          </a:p>
        </p:txBody>
      </p:sp>
      <p:sp>
        <p:nvSpPr>
          <p:cNvPr id="4" name="Rectangle 3">
            <a:extLst>
              <a:ext uri="{FF2B5EF4-FFF2-40B4-BE49-F238E27FC236}">
                <a16:creationId xmlns:a16="http://schemas.microsoft.com/office/drawing/2014/main" id="{8568BE28-9FCB-0643-8972-22C1C8EB02DE}"/>
              </a:ext>
            </a:extLst>
          </p:cNvPr>
          <p:cNvSpPr/>
          <p:nvPr/>
        </p:nvSpPr>
        <p:spPr>
          <a:xfrm>
            <a:off x="6294194" y="0"/>
            <a:ext cx="5897805"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773378-E8C5-4873-A8A9-FB0DEEB13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6817" y="1044101"/>
            <a:ext cx="7277622" cy="5164421"/>
          </a:xfrm>
          <a:prstGeom prst="rect">
            <a:avLst/>
          </a:prstGeom>
        </p:spPr>
      </p:pic>
      <p:pic>
        <p:nvPicPr>
          <p:cNvPr id="24" name="Picture 2" descr="Image result for linkedin">
            <a:extLst>
              <a:ext uri="{FF2B5EF4-FFF2-40B4-BE49-F238E27FC236}">
                <a16:creationId xmlns:a16="http://schemas.microsoft.com/office/drawing/2014/main" id="{48C51C56-BA57-4039-872D-3BC90DFBBF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90" t="-369" r="15071" b="-17239"/>
          <a:stretch/>
        </p:blipFill>
        <p:spPr bwMode="auto">
          <a:xfrm>
            <a:off x="6617745" y="1377863"/>
            <a:ext cx="5231877" cy="36147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70BA5E0-F0D1-4B4D-96D8-3AAEBF0A5581}"/>
              </a:ext>
            </a:extLst>
          </p:cNvPr>
          <p:cNvPicPr>
            <a:picLocks noChangeAspect="1"/>
          </p:cNvPicPr>
          <p:nvPr/>
        </p:nvPicPr>
        <p:blipFill>
          <a:blip r:embed="rId6"/>
          <a:stretch>
            <a:fillRect/>
          </a:stretch>
        </p:blipFill>
        <p:spPr>
          <a:xfrm>
            <a:off x="10988587" y="6137330"/>
            <a:ext cx="951904" cy="554064"/>
          </a:xfrm>
          <a:prstGeom prst="rect">
            <a:avLst/>
          </a:prstGeom>
        </p:spPr>
      </p:pic>
      <p:sp>
        <p:nvSpPr>
          <p:cNvPr id="13" name="TextBox 12">
            <a:extLst>
              <a:ext uri="{FF2B5EF4-FFF2-40B4-BE49-F238E27FC236}">
                <a16:creationId xmlns:a16="http://schemas.microsoft.com/office/drawing/2014/main" id="{BAD9A3D3-746D-1B4A-9E6A-FA9E8A4C2F7C}"/>
              </a:ext>
            </a:extLst>
          </p:cNvPr>
          <p:cNvSpPr txBox="1"/>
          <p:nvPr/>
        </p:nvSpPr>
        <p:spPr>
          <a:xfrm>
            <a:off x="425554" y="352328"/>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effectLst/>
                <a:uLnTx/>
                <a:uFillTx/>
              </a:rPr>
              <a:t>LINKEDIN ADVERTISING</a:t>
            </a:r>
          </a:p>
        </p:txBody>
      </p:sp>
      <p:cxnSp>
        <p:nvCxnSpPr>
          <p:cNvPr id="14" name="Straight Connector 13">
            <a:extLst>
              <a:ext uri="{FF2B5EF4-FFF2-40B4-BE49-F238E27FC236}">
                <a16:creationId xmlns:a16="http://schemas.microsoft.com/office/drawing/2014/main" id="{55EE26D6-3EC5-7745-B8C2-D057B3752E73}"/>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4536844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8BD77E-4FF3-A04C-BAE2-C8F5BD1B398D}"/>
              </a:ext>
            </a:extLst>
          </p:cNvPr>
          <p:cNvSpPr/>
          <p:nvPr/>
        </p:nvSpPr>
        <p:spPr>
          <a:xfrm>
            <a:off x="-17336" y="1524000"/>
            <a:ext cx="12209336"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12EC89A-810E-4E4C-B339-7E0EA6398DA5}"/>
              </a:ext>
            </a:extLst>
          </p:cNvPr>
          <p:cNvSpPr txBox="1"/>
          <p:nvPr/>
        </p:nvSpPr>
        <p:spPr>
          <a:xfrm>
            <a:off x="7608069" y="2683863"/>
            <a:ext cx="4060616" cy="3511282"/>
          </a:xfrm>
          <a:prstGeom prst="rect">
            <a:avLst/>
          </a:prstGeom>
          <a:noFill/>
        </p:spPr>
        <p:txBody>
          <a:bodyPr wrap="square" rtlCol="0">
            <a:spAutoFit/>
          </a:bodyPr>
          <a:lstStyle/>
          <a:p>
            <a:pPr marL="171450" marR="0" lvl="0" indent="-171450">
              <a:lnSpc>
                <a:spcPts val="3000"/>
              </a:lnSpc>
              <a:spcBef>
                <a:spcPts val="0"/>
              </a:spcBef>
              <a:spcAft>
                <a:spcPts val="0"/>
              </a:spcAft>
              <a:buFont typeface="Arial" panose="020B0604020202020204" pitchFamily="34" charset="0"/>
              <a:buChar char="•"/>
            </a:pPr>
            <a:r>
              <a:rPr lang="en-US" sz="2000">
                <a:ea typeface="Calibri" panose="020F0502020204030204" pitchFamily="34" charset="0"/>
                <a:cs typeface="Tahoma"/>
              </a:rPr>
              <a:t> Sponsored Posts</a:t>
            </a:r>
          </a:p>
          <a:p>
            <a:pPr marL="800100" marR="0" lvl="1" indent="-342900">
              <a:lnSpc>
                <a:spcPts val="3000"/>
              </a:lnSpc>
              <a:spcBef>
                <a:spcPts val="0"/>
              </a:spcBef>
              <a:spcAft>
                <a:spcPts val="0"/>
              </a:spcAft>
              <a:buFont typeface="Arial" panose="020B0604020202020204" pitchFamily="34" charset="0"/>
              <a:buChar char="•"/>
            </a:pPr>
            <a:r>
              <a:rPr lang="en-US" sz="2000">
                <a:ea typeface="Calibri" panose="020F0502020204030204" pitchFamily="34" charset="0"/>
                <a:cs typeface="Tahoma"/>
              </a:rPr>
              <a:t>Static Image &amp; Video </a:t>
            </a:r>
          </a:p>
          <a:p>
            <a:pPr marL="342900" marR="0" lvl="0" indent="-342900">
              <a:lnSpc>
                <a:spcPts val="3000"/>
              </a:lnSpc>
              <a:spcBef>
                <a:spcPts val="0"/>
              </a:spcBef>
              <a:spcAft>
                <a:spcPts val="0"/>
              </a:spcAft>
              <a:buFont typeface="Arial" panose="020B0604020202020204" pitchFamily="34" charset="0"/>
              <a:buChar char="•"/>
            </a:pPr>
            <a:r>
              <a:rPr lang="en-US" sz="2000">
                <a:ea typeface="Calibri" panose="020F0502020204030204" pitchFamily="34" charset="0"/>
                <a:cs typeface="Tahoma"/>
              </a:rPr>
              <a:t>Side Rail Ads</a:t>
            </a:r>
          </a:p>
          <a:p>
            <a:pPr marL="342900" indent="-342900">
              <a:lnSpc>
                <a:spcPts val="3000"/>
              </a:lnSpc>
              <a:buFont typeface="Arial" panose="020B0604020202020204" pitchFamily="34" charset="0"/>
              <a:buChar char="•"/>
            </a:pPr>
            <a:r>
              <a:rPr lang="en-US" sz="2000">
                <a:ea typeface="Calibri" panose="020F0502020204030204" pitchFamily="34" charset="0"/>
                <a:cs typeface="Tahoma"/>
              </a:rPr>
              <a:t>Target People Based On </a:t>
            </a:r>
          </a:p>
          <a:p>
            <a:pPr marL="342900" indent="-342900">
              <a:lnSpc>
                <a:spcPts val="3000"/>
              </a:lnSpc>
              <a:buFont typeface="Arial" panose="020B0604020202020204" pitchFamily="34" charset="0"/>
              <a:buChar char="•"/>
            </a:pPr>
            <a:r>
              <a:rPr lang="en-US" sz="2000">
                <a:ea typeface="Calibri" panose="020F0502020204030204" pitchFamily="34" charset="0"/>
                <a:cs typeface="Tahoma"/>
              </a:rPr>
              <a:t>Education</a:t>
            </a:r>
          </a:p>
          <a:p>
            <a:pPr marL="800100" lvl="1" indent="-342900">
              <a:lnSpc>
                <a:spcPts val="3000"/>
              </a:lnSpc>
              <a:buFont typeface="Arial" panose="020B0604020202020204" pitchFamily="34" charset="0"/>
              <a:buChar char="•"/>
            </a:pPr>
            <a:r>
              <a:rPr lang="en-US" sz="2000">
                <a:ea typeface="Calibri" panose="020F0502020204030204" pitchFamily="34" charset="0"/>
                <a:cs typeface="Tahoma"/>
              </a:rPr>
              <a:t>Job titles &amp; types </a:t>
            </a:r>
          </a:p>
          <a:p>
            <a:pPr marL="800100" lvl="1" indent="-342900">
              <a:lnSpc>
                <a:spcPts val="3000"/>
              </a:lnSpc>
              <a:buFont typeface="Arial" panose="020B0604020202020204" pitchFamily="34" charset="0"/>
              <a:buChar char="•"/>
            </a:pPr>
            <a:r>
              <a:rPr lang="en-US" sz="2000">
                <a:ea typeface="Calibri" panose="020F0502020204030204" pitchFamily="34" charset="0"/>
                <a:cs typeface="Tahoma"/>
              </a:rPr>
              <a:t>Employers</a:t>
            </a:r>
          </a:p>
          <a:p>
            <a:pPr marL="800100" lvl="1" indent="-342900">
              <a:lnSpc>
                <a:spcPts val="3000"/>
              </a:lnSpc>
              <a:buFont typeface="Arial" panose="020B0604020202020204" pitchFamily="34" charset="0"/>
              <a:buChar char="•"/>
            </a:pPr>
            <a:r>
              <a:rPr lang="en-US" sz="2000">
                <a:ea typeface="Calibri" panose="020F0502020204030204" pitchFamily="34" charset="0"/>
                <a:cs typeface="Tahoma"/>
              </a:rPr>
              <a:t>Industries</a:t>
            </a:r>
          </a:p>
          <a:p>
            <a:pPr marL="800100" lvl="1" indent="-342900">
              <a:lnSpc>
                <a:spcPts val="3000"/>
              </a:lnSpc>
              <a:buFont typeface="Arial" panose="020B0604020202020204" pitchFamily="34" charset="0"/>
              <a:buChar char="•"/>
            </a:pPr>
            <a:r>
              <a:rPr lang="en-US" sz="2000">
                <a:ea typeface="Calibri" panose="020F0502020204030204" pitchFamily="34" charset="0"/>
                <a:cs typeface="Tahoma"/>
              </a:rPr>
              <a:t>And More</a:t>
            </a:r>
            <a:r>
              <a:rPr lang="en-US" sz="2000">
                <a:latin typeface="BentonSans Regular" panose="02000503000000020004" pitchFamily="2" charset="77"/>
                <a:ea typeface="Calibri" panose="020F0502020204030204" pitchFamily="34" charset="0"/>
                <a:cs typeface="Tahoma"/>
              </a:rPr>
              <a:t> </a:t>
            </a:r>
          </a:p>
        </p:txBody>
      </p:sp>
      <p:cxnSp>
        <p:nvCxnSpPr>
          <p:cNvPr id="11" name="Straight Connector 10">
            <a:extLst>
              <a:ext uri="{FF2B5EF4-FFF2-40B4-BE49-F238E27FC236}">
                <a16:creationId xmlns:a16="http://schemas.microsoft.com/office/drawing/2014/main" id="{391D8721-507D-6640-9B75-277C272A5066}"/>
              </a:ext>
            </a:extLst>
          </p:cNvPr>
          <p:cNvCxnSpPr>
            <a:cxnSpLocks/>
          </p:cNvCxnSpPr>
          <p:nvPr/>
        </p:nvCxnSpPr>
        <p:spPr>
          <a:xfrm flipV="1">
            <a:off x="3233531" y="6622037"/>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3B441-7EBD-2D4A-9F74-4E2FC299B3E9}"/>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3CBE269-261E-304F-B187-11F88E8FC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36" y="1710373"/>
            <a:ext cx="7728376" cy="5484290"/>
          </a:xfrm>
          <a:prstGeom prst="rect">
            <a:avLst/>
          </a:prstGeom>
        </p:spPr>
      </p:pic>
      <p:pic>
        <p:nvPicPr>
          <p:cNvPr id="24" name="Picture 23">
            <a:extLst>
              <a:ext uri="{FF2B5EF4-FFF2-40B4-BE49-F238E27FC236}">
                <a16:creationId xmlns:a16="http://schemas.microsoft.com/office/drawing/2014/main" id="{1F44EF74-CC42-094A-8637-8138B0BA6FB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63583"/>
          <a:stretch/>
        </p:blipFill>
        <p:spPr>
          <a:xfrm>
            <a:off x="1039561" y="2143114"/>
            <a:ext cx="5461505" cy="3169585"/>
          </a:xfrm>
          <a:prstGeom prst="rect">
            <a:avLst/>
          </a:prstGeom>
        </p:spPr>
      </p:pic>
      <p:pic>
        <p:nvPicPr>
          <p:cNvPr id="25" name="Picture 24">
            <a:extLst>
              <a:ext uri="{FF2B5EF4-FFF2-40B4-BE49-F238E27FC236}">
                <a16:creationId xmlns:a16="http://schemas.microsoft.com/office/drawing/2014/main" id="{E3C27984-3B07-3541-A4B9-70CF36E6D8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493" y="3121024"/>
            <a:ext cx="2338510" cy="2191676"/>
          </a:xfrm>
          <a:prstGeom prst="rect">
            <a:avLst/>
          </a:prstGeom>
        </p:spPr>
      </p:pic>
      <p:sp>
        <p:nvSpPr>
          <p:cNvPr id="26" name="Rectangle 25">
            <a:extLst>
              <a:ext uri="{FF2B5EF4-FFF2-40B4-BE49-F238E27FC236}">
                <a16:creationId xmlns:a16="http://schemas.microsoft.com/office/drawing/2014/main" id="{C911D9CE-E1C5-664A-86E7-C32C1E59E84E}"/>
              </a:ext>
            </a:extLst>
          </p:cNvPr>
          <p:cNvSpPr/>
          <p:nvPr/>
        </p:nvSpPr>
        <p:spPr>
          <a:xfrm>
            <a:off x="2242554" y="2952271"/>
            <a:ext cx="2551814" cy="242422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descr="Image result for linkedin logo png">
            <a:extLst>
              <a:ext uri="{FF2B5EF4-FFF2-40B4-BE49-F238E27FC236}">
                <a16:creationId xmlns:a16="http://schemas.microsoft.com/office/drawing/2014/main" id="{BA071A17-783D-D941-A6EE-B7EEB9AD3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1040" y="1850066"/>
            <a:ext cx="2553027" cy="6941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38A3BCD-2867-6C4B-8F94-FC01FF8ADBCA}"/>
              </a:ext>
            </a:extLst>
          </p:cNvPr>
          <p:cNvPicPr>
            <a:picLocks noChangeAspect="1"/>
          </p:cNvPicPr>
          <p:nvPr/>
        </p:nvPicPr>
        <p:blipFill>
          <a:blip r:embed="rId7"/>
          <a:stretch>
            <a:fillRect/>
          </a:stretch>
        </p:blipFill>
        <p:spPr>
          <a:xfrm>
            <a:off x="244805" y="6067973"/>
            <a:ext cx="951904" cy="554064"/>
          </a:xfrm>
          <a:prstGeom prst="rect">
            <a:avLst/>
          </a:prstGeom>
        </p:spPr>
      </p:pic>
      <p:sp>
        <p:nvSpPr>
          <p:cNvPr id="14" name="TextBox 13">
            <a:extLst>
              <a:ext uri="{FF2B5EF4-FFF2-40B4-BE49-F238E27FC236}">
                <a16:creationId xmlns:a16="http://schemas.microsoft.com/office/drawing/2014/main" id="{F2DFE415-5932-A247-B3A0-375D8ED0581F}"/>
              </a:ext>
            </a:extLst>
          </p:cNvPr>
          <p:cNvSpPr txBox="1"/>
          <p:nvPr/>
        </p:nvSpPr>
        <p:spPr>
          <a:xfrm>
            <a:off x="541592" y="376304"/>
            <a:ext cx="859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effectLst/>
                <a:uLnTx/>
                <a:uFillTx/>
              </a:rPr>
              <a:t>LINKEDIN ADVERTISING</a:t>
            </a:r>
          </a:p>
        </p:txBody>
      </p:sp>
      <p:cxnSp>
        <p:nvCxnSpPr>
          <p:cNvPr id="15" name="Straight Connector 14">
            <a:extLst>
              <a:ext uri="{FF2B5EF4-FFF2-40B4-BE49-F238E27FC236}">
                <a16:creationId xmlns:a16="http://schemas.microsoft.com/office/drawing/2014/main" id="{9F1DC508-C6F9-0147-A72C-3DAD7058C08E}"/>
              </a:ext>
            </a:extLst>
          </p:cNvPr>
          <p:cNvCxnSpPr>
            <a:cxnSpLocks/>
          </p:cNvCxnSpPr>
          <p:nvPr/>
        </p:nvCxnSpPr>
        <p:spPr>
          <a:xfrm>
            <a:off x="651560"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709831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0D11BF-F612-3D4A-8326-1DE1476C1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
        <p:nvSpPr>
          <p:cNvPr id="2" name="TextBox 1">
            <a:extLst>
              <a:ext uri="{FF2B5EF4-FFF2-40B4-BE49-F238E27FC236}">
                <a16:creationId xmlns:a16="http://schemas.microsoft.com/office/drawing/2014/main" id="{E5B8920B-BD73-49C6-98D9-BF414B3F2B67}"/>
              </a:ext>
            </a:extLst>
          </p:cNvPr>
          <p:cNvSpPr txBox="1"/>
          <p:nvPr/>
        </p:nvSpPr>
        <p:spPr>
          <a:xfrm>
            <a:off x="541592" y="376303"/>
            <a:ext cx="8590533" cy="707886"/>
          </a:xfrm>
          <a:prstGeom prst="rect">
            <a:avLst/>
          </a:prstGeom>
          <a:noFill/>
        </p:spPr>
        <p:txBody>
          <a:bodyPr wrap="square" rtlCol="0" anchor="t">
            <a:spAutoFit/>
          </a:bodyPr>
          <a:lstStyle/>
          <a:p>
            <a:pPr>
              <a:defRPr/>
            </a:pPr>
            <a:r>
              <a:rPr lang="en-US" sz="4000" b="1"/>
              <a:t>SOCIAL AUDIENCES </a:t>
            </a:r>
            <a:endParaRPr kumimoji="0" lang="en-US" sz="4000" b="1" u="none" strike="noStrike" kern="1200" cap="none" spc="0" normalizeH="0" baseline="0" noProof="0">
              <a:ln>
                <a:noFill/>
              </a:ln>
              <a:effectLst/>
              <a:uLnTx/>
              <a:uFillTx/>
            </a:endParaRPr>
          </a:p>
        </p:txBody>
      </p:sp>
      <p:cxnSp>
        <p:nvCxnSpPr>
          <p:cNvPr id="3" name="Straight Connector 2">
            <a:extLst>
              <a:ext uri="{FF2B5EF4-FFF2-40B4-BE49-F238E27FC236}">
                <a16:creationId xmlns:a16="http://schemas.microsoft.com/office/drawing/2014/main" id="{D5EF1D85-8C3A-499E-836C-2597090EDFE6}"/>
              </a:ext>
            </a:extLst>
          </p:cNvPr>
          <p:cNvCxnSpPr>
            <a:cxnSpLocks/>
          </p:cNvCxnSpPr>
          <p:nvPr/>
        </p:nvCxnSpPr>
        <p:spPr>
          <a:xfrm>
            <a:off x="651559" y="1195217"/>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8" name="Rectangle 7">
            <a:extLst>
              <a:ext uri="{FF2B5EF4-FFF2-40B4-BE49-F238E27FC236}">
                <a16:creationId xmlns:a16="http://schemas.microsoft.com/office/drawing/2014/main" id="{74BCFE3D-D339-406A-92CB-3E11152044A0}"/>
              </a:ext>
            </a:extLst>
          </p:cNvPr>
          <p:cNvSpPr/>
          <p:nvPr/>
        </p:nvSpPr>
        <p:spPr>
          <a:xfrm>
            <a:off x="2302840" y="1593310"/>
            <a:ext cx="7747208" cy="412050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F2F330-E954-4AC1-AC95-8E93227CA8A0}"/>
              </a:ext>
            </a:extLst>
          </p:cNvPr>
          <p:cNvSpPr txBox="1"/>
          <p:nvPr/>
        </p:nvSpPr>
        <p:spPr>
          <a:xfrm>
            <a:off x="4787030" y="2772427"/>
            <a:ext cx="37870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PLEASE INSERT AUDIENCE RESEARCH HERE </a:t>
            </a:r>
          </a:p>
        </p:txBody>
      </p:sp>
    </p:spTree>
    <p:extLst>
      <p:ext uri="{BB962C8B-B14F-4D97-AF65-F5344CB8AC3E}">
        <p14:creationId xmlns:p14="http://schemas.microsoft.com/office/powerpoint/2010/main" val="203897438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WEBSITE DEVELOPMENT</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2" name="Rectangle 1">
            <a:extLst>
              <a:ext uri="{FF2B5EF4-FFF2-40B4-BE49-F238E27FC236}">
                <a16:creationId xmlns:a16="http://schemas.microsoft.com/office/drawing/2014/main" id="{02388827-0EFF-1C48-AB6D-5F321CA234CB}"/>
              </a:ext>
            </a:extLst>
          </p:cNvPr>
          <p:cNvSpPr/>
          <p:nvPr/>
        </p:nvSpPr>
        <p:spPr>
          <a:xfrm>
            <a:off x="1868557" y="4582629"/>
            <a:ext cx="6096000" cy="1554272"/>
          </a:xfrm>
          <a:prstGeom prst="rect">
            <a:avLst/>
          </a:prstGeom>
        </p:spPr>
        <p:txBody>
          <a:bodyPr>
            <a:spAutoFit/>
          </a:bodyPr>
          <a:lstStyle/>
          <a:p>
            <a:pPr>
              <a:spcBef>
                <a:spcPts val="600"/>
              </a:spcBef>
              <a:spcAft>
                <a:spcPts val="600"/>
              </a:spcAft>
              <a:buClr>
                <a:srgbClr val="ADD31A"/>
              </a:buClr>
            </a:pPr>
            <a:r>
              <a:rPr lang="en-US" altLang="en-US">
                <a:solidFill>
                  <a:schemeClr val="bg1"/>
                </a:solidFill>
                <a:ea typeface="Tahoma" charset="0"/>
                <a:cs typeface="Tahoma" charset="0"/>
              </a:rPr>
              <a:t>Benefits:</a:t>
            </a:r>
            <a:endParaRPr lang="en-US">
              <a:cs typeface="Calibri" charset="0"/>
            </a:endParaRPr>
          </a:p>
          <a:p>
            <a:pPr marL="285750" indent="-285750">
              <a:buFont typeface="Arial" panose="020B0604020202020204" pitchFamily="34" charset="0"/>
              <a:buChar char="•"/>
            </a:pPr>
            <a:r>
              <a:rPr lang="en-US">
                <a:solidFill>
                  <a:schemeClr val="bg1"/>
                </a:solidFill>
                <a:cs typeface="Calibri"/>
              </a:rPr>
              <a:t>Mobile friendly</a:t>
            </a:r>
          </a:p>
          <a:p>
            <a:pPr marL="285750" indent="-285750">
              <a:buFont typeface="Arial" panose="020B0604020202020204" pitchFamily="34" charset="0"/>
              <a:buChar char="•"/>
            </a:pPr>
            <a:r>
              <a:rPr lang="en-US">
                <a:solidFill>
                  <a:schemeClr val="bg1"/>
                </a:solidFill>
                <a:cs typeface="Calibri"/>
              </a:rPr>
              <a:t>UX tested</a:t>
            </a:r>
          </a:p>
          <a:p>
            <a:pPr marL="285750" indent="-285750">
              <a:buFont typeface="Arial" panose="020B0604020202020204" pitchFamily="34" charset="0"/>
              <a:buChar char="•"/>
            </a:pPr>
            <a:r>
              <a:rPr lang="en-US">
                <a:solidFill>
                  <a:schemeClr val="bg1"/>
                </a:solidFill>
                <a:cs typeface="Calibri"/>
              </a:rPr>
              <a:t>Foundational SEO</a:t>
            </a:r>
          </a:p>
          <a:p>
            <a:pPr marL="285750" indent="-285750">
              <a:buFont typeface="Arial" panose="020B0604020202020204" pitchFamily="34" charset="0"/>
              <a:buChar char="•"/>
            </a:pPr>
            <a:r>
              <a:rPr lang="en-US">
                <a:solidFill>
                  <a:schemeClr val="bg1"/>
                </a:solidFill>
                <a:cs typeface="Calibri"/>
              </a:rPr>
              <a:t>Client owns content forever</a:t>
            </a:r>
          </a:p>
        </p:txBody>
      </p:sp>
      <p:pic>
        <p:nvPicPr>
          <p:cNvPr id="8" name="Picture 7" descr="Text&#10;&#10;Description automatically generated">
            <a:extLst>
              <a:ext uri="{FF2B5EF4-FFF2-40B4-BE49-F238E27FC236}">
                <a16:creationId xmlns:a16="http://schemas.microsoft.com/office/drawing/2014/main" id="{7453E9CF-6C1D-5C47-8D45-E492908CE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36014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 y="1"/>
            <a:ext cx="12217225" cy="3134501"/>
          </a:xfrm>
          <a:prstGeom prst="rect">
            <a:avLst/>
          </a:prstGeom>
        </p:spPr>
      </p:pic>
      <p:sp>
        <p:nvSpPr>
          <p:cNvPr id="5" name="Subtitle 1"/>
          <p:cNvSpPr txBox="1">
            <a:spLocks/>
          </p:cNvSpPr>
          <p:nvPr/>
        </p:nvSpPr>
        <p:spPr bwMode="auto">
          <a:xfrm>
            <a:off x="557725" y="3723499"/>
            <a:ext cx="4900597" cy="126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nSpc>
                <a:spcPts val="4300"/>
              </a:lnSpc>
              <a:spcAft>
                <a:spcPts val="1800"/>
              </a:spcAft>
            </a:pPr>
            <a:r>
              <a:rPr lang="en-US" altLang="en-US" sz="2800" b="1">
                <a:solidFill>
                  <a:srgbClr val="4E4D4D"/>
                </a:solidFill>
                <a:latin typeface="+mn-lt"/>
                <a:ea typeface="Tahoma" charset="0"/>
                <a:cs typeface="Tahoma" charset="0"/>
              </a:rPr>
              <a:t>We build websites. </a:t>
            </a:r>
            <a:br>
              <a:rPr lang="en-US" altLang="en-US" sz="3200" b="1">
                <a:solidFill>
                  <a:srgbClr val="4E4D4D"/>
                </a:solidFill>
                <a:latin typeface="+mn-lt"/>
                <a:ea typeface="Tahoma" charset="0"/>
                <a:cs typeface="Tahoma" charset="0"/>
              </a:rPr>
            </a:br>
            <a:r>
              <a:rPr lang="en-US" altLang="en-US" sz="4400" b="1">
                <a:solidFill>
                  <a:srgbClr val="4E84C4"/>
                </a:solidFill>
                <a:latin typeface="+mn-lt"/>
                <a:ea typeface="Tahoma" charset="0"/>
                <a:cs typeface="Tahoma" charset="0"/>
              </a:rPr>
              <a:t>It’s what we do.</a:t>
            </a:r>
          </a:p>
        </p:txBody>
      </p:sp>
      <p:pic>
        <p:nvPicPr>
          <p:cNvPr id="78851" name="Picture 5"/>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6110199" y="1259022"/>
            <a:ext cx="5524076" cy="352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1"/>
          <p:cNvSpPr txBox="1">
            <a:spLocks/>
          </p:cNvSpPr>
          <p:nvPr/>
        </p:nvSpPr>
        <p:spPr bwMode="auto">
          <a:xfrm>
            <a:off x="6628485" y="5342875"/>
            <a:ext cx="4807543" cy="105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285750" indent="-285750" algn="just">
              <a:lnSpc>
                <a:spcPts val="2300"/>
              </a:lnSpc>
              <a:buClr>
                <a:srgbClr val="4E4D4D"/>
              </a:buClr>
              <a:buFont typeface="Arial" panose="020B0604020202020204" pitchFamily="34" charset="0"/>
              <a:buChar char="•"/>
            </a:pPr>
            <a:r>
              <a:rPr lang="en-US" altLang="en-US" sz="1600">
                <a:solidFill>
                  <a:srgbClr val="4E4D4D"/>
                </a:solidFill>
                <a:latin typeface="+mn-lt"/>
                <a:ea typeface="Tahoma" charset="0"/>
                <a:cs typeface="Tahoma" charset="0"/>
              </a:rPr>
              <a:t>We put this experience toward development of custom websites, optimized across devices and designed for conversion for our clients.</a:t>
            </a:r>
          </a:p>
        </p:txBody>
      </p:sp>
      <p:sp>
        <p:nvSpPr>
          <p:cNvPr id="11" name="Subtitle 1"/>
          <p:cNvSpPr txBox="1">
            <a:spLocks/>
          </p:cNvSpPr>
          <p:nvPr/>
        </p:nvSpPr>
        <p:spPr bwMode="auto">
          <a:xfrm>
            <a:off x="6628485" y="4545813"/>
            <a:ext cx="4900597" cy="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285750" indent="-285750" algn="just">
              <a:lnSpc>
                <a:spcPts val="2300"/>
              </a:lnSpc>
              <a:buClr>
                <a:srgbClr val="4E4D4D"/>
              </a:buClr>
              <a:buFont typeface="Arial" panose="020B0604020202020204" pitchFamily="34" charset="0"/>
              <a:buChar char="•"/>
            </a:pPr>
            <a:r>
              <a:rPr lang="en-US" altLang="en-US" sz="1600">
                <a:solidFill>
                  <a:srgbClr val="4E4D4D"/>
                </a:solidFill>
                <a:latin typeface="+mn-lt"/>
                <a:ea typeface="Tahoma"/>
                <a:cs typeface="Tahoma"/>
              </a:rPr>
              <a:t>Advance maintains the #1 news and info websites in eleven different sites around the country</a:t>
            </a:r>
            <a:endParaRPr lang="en-US" altLang="en-US" sz="1600">
              <a:solidFill>
                <a:srgbClr val="4E4D4D"/>
              </a:solidFill>
              <a:latin typeface="+mn-lt"/>
              <a:ea typeface="Tahoma" charset="0"/>
              <a:cs typeface="Tahoma" charset="0"/>
            </a:endParaRPr>
          </a:p>
        </p:txBody>
      </p:sp>
      <p:pic>
        <p:nvPicPr>
          <p:cNvPr id="12" name="Picture 11">
            <a:extLst>
              <a:ext uri="{FF2B5EF4-FFF2-40B4-BE49-F238E27FC236}">
                <a16:creationId xmlns:a16="http://schemas.microsoft.com/office/drawing/2014/main" id="{D4AC18C0-A213-4CE9-B28A-D750C2F0AD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
        <p:nvSpPr>
          <p:cNvPr id="13" name="TextBox 12">
            <a:extLst>
              <a:ext uri="{FF2B5EF4-FFF2-40B4-BE49-F238E27FC236}">
                <a16:creationId xmlns:a16="http://schemas.microsoft.com/office/drawing/2014/main" id="{1CCEF3E9-DB08-1B41-826B-61B10D767FD6}"/>
              </a:ext>
            </a:extLst>
          </p:cNvPr>
          <p:cNvSpPr txBox="1"/>
          <p:nvPr/>
        </p:nvSpPr>
        <p:spPr>
          <a:xfrm>
            <a:off x="651560" y="310955"/>
            <a:ext cx="10201970" cy="830997"/>
          </a:xfrm>
          <a:prstGeom prst="rect">
            <a:avLst/>
          </a:prstGeom>
          <a:noFill/>
        </p:spPr>
        <p:txBody>
          <a:bodyPr wrap="square" rtlCol="0" anchor="t">
            <a:spAutoFit/>
          </a:bodyPr>
          <a:lstStyle/>
          <a:p>
            <a:r>
              <a:rPr lang="en-US" sz="4800" b="1">
                <a:solidFill>
                  <a:schemeClr val="bg1"/>
                </a:solidFill>
                <a:cs typeface="Calibri"/>
              </a:rPr>
              <a:t>BUILDING &amp; OPTIMIZING WEBSITES </a:t>
            </a:r>
          </a:p>
        </p:txBody>
      </p:sp>
      <p:cxnSp>
        <p:nvCxnSpPr>
          <p:cNvPr id="14" name="Straight Connector 13">
            <a:extLst>
              <a:ext uri="{FF2B5EF4-FFF2-40B4-BE49-F238E27FC236}">
                <a16:creationId xmlns:a16="http://schemas.microsoft.com/office/drawing/2014/main" id="{C702EB86-97C2-2E4A-B87D-5D05C2D3F109}"/>
              </a:ext>
            </a:extLst>
          </p:cNvPr>
          <p:cNvCxnSpPr>
            <a:cxnSpLocks/>
          </p:cNvCxnSpPr>
          <p:nvPr/>
        </p:nvCxnSpPr>
        <p:spPr>
          <a:xfrm>
            <a:off x="827089" y="1141952"/>
            <a:ext cx="2224189"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E0BC5370-5A21-524F-9DDD-BB3D368A6E6C}"/>
              </a:ext>
            </a:extLst>
          </p:cNvPr>
          <p:cNvSpPr/>
          <p:nvPr/>
        </p:nvSpPr>
        <p:spPr>
          <a:xfrm>
            <a:off x="532485" y="4944611"/>
            <a:ext cx="6096000" cy="1107996"/>
          </a:xfrm>
          <a:prstGeom prst="rect">
            <a:avLst/>
          </a:prstGeom>
        </p:spPr>
        <p:txBody>
          <a:bodyPr>
            <a:spAutoFit/>
          </a:bodyPr>
          <a:lstStyle/>
          <a:p>
            <a:r>
              <a:rPr lang="en-US" sz="2200" b="1">
                <a:solidFill>
                  <a:schemeClr val="tx1">
                    <a:lumMod val="75000"/>
                    <a:lumOff val="25000"/>
                  </a:schemeClr>
                </a:solidFill>
                <a:cs typeface="Calibri"/>
              </a:rPr>
              <a:t>Everyday our professionals attract traffic to our websites looking for relevant and timely content. We can do the same for you.</a:t>
            </a:r>
          </a:p>
        </p:txBody>
      </p:sp>
      <p:sp>
        <p:nvSpPr>
          <p:cNvPr id="4" name="TextBox 3">
            <a:extLst>
              <a:ext uri="{FF2B5EF4-FFF2-40B4-BE49-F238E27FC236}">
                <a16:creationId xmlns:a16="http://schemas.microsoft.com/office/drawing/2014/main" id="{3E7DFDCF-6CAA-CE43-942D-FB9BB4118BFB}"/>
              </a:ext>
            </a:extLst>
          </p:cNvPr>
          <p:cNvSpPr txBox="1"/>
          <p:nvPr/>
        </p:nvSpPr>
        <p:spPr>
          <a:xfrm>
            <a:off x="557725" y="6206512"/>
            <a:ext cx="5976925" cy="369332"/>
          </a:xfrm>
          <a:prstGeom prst="rect">
            <a:avLst/>
          </a:prstGeom>
          <a:noFill/>
        </p:spPr>
        <p:txBody>
          <a:bodyPr wrap="square" rtlCol="0">
            <a:spAutoFit/>
          </a:bodyPr>
          <a:lstStyle/>
          <a:p>
            <a:r>
              <a:rPr lang="en-US"/>
              <a:t>See our work </a:t>
            </a:r>
            <a:r>
              <a:rPr lang="en-US">
                <a:hlinkClick r:id="rId7"/>
              </a:rPr>
              <a:t>here</a:t>
            </a:r>
            <a:r>
              <a:rPr lang="en-US"/>
              <a:t>. </a:t>
            </a:r>
          </a:p>
        </p:txBody>
      </p:sp>
    </p:spTree>
    <p:extLst>
      <p:ext uri="{BB962C8B-B14F-4D97-AF65-F5344CB8AC3E}">
        <p14:creationId xmlns:p14="http://schemas.microsoft.com/office/powerpoint/2010/main" val="281159437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64D62-074B-46E7-A69D-066C49BBE030}"/>
              </a:ext>
            </a:extLst>
          </p:cNvPr>
          <p:cNvSpPr/>
          <p:nvPr/>
        </p:nvSpPr>
        <p:spPr>
          <a:xfrm>
            <a:off x="786920" y="901416"/>
            <a:ext cx="9910232" cy="4708981"/>
          </a:xfrm>
          <a:prstGeom prst="rect">
            <a:avLst/>
          </a:prstGeom>
          <a:ln>
            <a:noFill/>
          </a:ln>
        </p:spPr>
        <p:txBody>
          <a:bodyPr wrap="square">
            <a:spAutoFit/>
          </a:bodyPr>
          <a:lstStyle/>
          <a:p>
            <a:pPr>
              <a:buClr>
                <a:schemeClr val="tx1"/>
              </a:buClr>
            </a:pPr>
            <a:r>
              <a:rPr lang="en-US" sz="6000" b="1">
                <a:solidFill>
                  <a:srgbClr val="FF0000"/>
                </a:solidFill>
              </a:rPr>
              <a:t>75% </a:t>
            </a:r>
            <a:r>
              <a:rPr lang="en-US" sz="6000" b="1"/>
              <a:t> of buyers admit to making judgements on a company’s credibility based on the company’s website design.</a:t>
            </a:r>
          </a:p>
        </p:txBody>
      </p:sp>
      <p:sp>
        <p:nvSpPr>
          <p:cNvPr id="3" name="Rectangle 2">
            <a:extLst>
              <a:ext uri="{FF2B5EF4-FFF2-40B4-BE49-F238E27FC236}">
                <a16:creationId xmlns:a16="http://schemas.microsoft.com/office/drawing/2014/main" id="{F368C0C3-FB3F-46F3-9F99-F0744E65635F}"/>
              </a:ext>
            </a:extLst>
          </p:cNvPr>
          <p:cNvSpPr/>
          <p:nvPr/>
        </p:nvSpPr>
        <p:spPr>
          <a:xfrm>
            <a:off x="1963318" y="6279211"/>
            <a:ext cx="11254087" cy="307777"/>
          </a:xfrm>
          <a:prstGeom prst="rect">
            <a:avLst/>
          </a:prstGeom>
        </p:spPr>
        <p:txBody>
          <a:bodyPr wrap="square">
            <a:spAutoFit/>
          </a:bodyPr>
          <a:lstStyle/>
          <a:p>
            <a:r>
              <a:rPr lang="en-US" altLang="x-none" sz="1400">
                <a:solidFill>
                  <a:schemeClr val="bg1">
                    <a:lumMod val="85000"/>
                  </a:schemeClr>
                </a:solidFill>
                <a:ea typeface="Tahoma" charset="0"/>
                <a:cs typeface="Tahoma" charset="0"/>
              </a:rPr>
              <a:t>Source: SWEOR “</a:t>
            </a:r>
            <a:r>
              <a:rPr lang="en-US" sz="1400" b="1">
                <a:solidFill>
                  <a:schemeClr val="bg1">
                    <a:lumMod val="85000"/>
                  </a:schemeClr>
                </a:solidFill>
              </a:rPr>
              <a:t>27 Eye-Opening Website Statistics: Is Your Website Costing You Clients?”. April, 2019  </a:t>
            </a:r>
            <a:r>
              <a:rPr lang="en-US" sz="1400" b="1" err="1">
                <a:solidFill>
                  <a:schemeClr val="bg1">
                    <a:lumMod val="85000"/>
                  </a:schemeClr>
                </a:solidFill>
              </a:rPr>
              <a:t>themes.responsively.com</a:t>
            </a:r>
            <a:endParaRPr lang="en-US" sz="1400" b="1">
              <a:solidFill>
                <a:schemeClr val="bg1">
                  <a:lumMod val="85000"/>
                </a:schemeClr>
              </a:solidFill>
            </a:endParaRPr>
          </a:p>
        </p:txBody>
      </p:sp>
      <p:sp>
        <p:nvSpPr>
          <p:cNvPr id="4" name="Right Triangle 3">
            <a:extLst>
              <a:ext uri="{FF2B5EF4-FFF2-40B4-BE49-F238E27FC236}">
                <a16:creationId xmlns:a16="http://schemas.microsoft.com/office/drawing/2014/main" id="{8A535AB0-DCFF-B549-BBF1-C05A2D7EFAA5}"/>
              </a:ext>
            </a:extLst>
          </p:cNvPr>
          <p:cNvSpPr/>
          <p:nvPr/>
        </p:nvSpPr>
        <p:spPr>
          <a:xfrm rot="10800000">
            <a:off x="10614392" y="230801"/>
            <a:ext cx="1332802" cy="2337847"/>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927823B-3D68-FB43-A4A3-422F9021CCD8}"/>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2017B5-3765-694D-BF63-0D3673C9D275}"/>
              </a:ext>
            </a:extLst>
          </p:cNvPr>
          <p:cNvCxnSpPr>
            <a:cxnSpLocks/>
          </p:cNvCxnSpPr>
          <p:nvPr/>
        </p:nvCxnSpPr>
        <p:spPr>
          <a:xfrm flipV="1">
            <a:off x="11947194" y="2754775"/>
            <a:ext cx="0" cy="38711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FA56257-9739-4644-8F9A-94FF26D65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284871700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287845-7A07-C546-8CBC-98F35F291B51}"/>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a:ln>
                  <a:noFill/>
                </a:ln>
                <a:solidFill>
                  <a:srgbClr val="FF0000"/>
                </a:solidFill>
                <a:effectLst/>
                <a:uLnTx/>
                <a:uFillTx/>
              </a:rPr>
              <a:t>LANDING PAGES</a:t>
            </a:r>
            <a:r>
              <a:rPr lang="en-US" sz="4000" b="1">
                <a:solidFill>
                  <a:srgbClr val="FF0000"/>
                </a:solidFill>
              </a:rPr>
              <a:t> Built for Conversion</a:t>
            </a:r>
            <a:endParaRPr kumimoji="0" lang="en-US" sz="4000" b="1" u="none" strike="noStrike" kern="1200" cap="none" spc="0" normalizeH="0" baseline="0" noProof="0">
              <a:ln>
                <a:noFill/>
              </a:ln>
              <a:solidFill>
                <a:srgbClr val="FF0000"/>
              </a:solidFill>
              <a:effectLst/>
              <a:uLnTx/>
              <a:uFillTx/>
            </a:endParaRPr>
          </a:p>
        </p:txBody>
      </p:sp>
      <p:cxnSp>
        <p:nvCxnSpPr>
          <p:cNvPr id="8" name="Straight Connector 7">
            <a:extLst>
              <a:ext uri="{FF2B5EF4-FFF2-40B4-BE49-F238E27FC236}">
                <a16:creationId xmlns:a16="http://schemas.microsoft.com/office/drawing/2014/main" id="{911D0DB8-361C-524F-AC5C-4E2C48D0752E}"/>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5" name="Text Placeholder 4">
            <a:extLst>
              <a:ext uri="{FF2B5EF4-FFF2-40B4-BE49-F238E27FC236}">
                <a16:creationId xmlns:a16="http://schemas.microsoft.com/office/drawing/2014/main" id="{08C903FE-83EB-EF4D-B678-3823F3445268}"/>
              </a:ext>
            </a:extLst>
          </p:cNvPr>
          <p:cNvSpPr txBox="1">
            <a:spLocks/>
          </p:cNvSpPr>
          <p:nvPr/>
        </p:nvSpPr>
        <p:spPr>
          <a:xfrm>
            <a:off x="541592" y="2014037"/>
            <a:ext cx="4869231" cy="431157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sz="2000" i="1"/>
          </a:p>
          <a:p>
            <a:pPr marL="742950" lvl="1" indent="-285750">
              <a:lnSpc>
                <a:spcPct val="100000"/>
              </a:lnSpc>
            </a:pPr>
            <a:r>
              <a:rPr lang="en-US"/>
              <a:t>SEO friendly content </a:t>
            </a:r>
            <a:endParaRPr lang="en-US">
              <a:cs typeface="Calibri"/>
            </a:endParaRPr>
          </a:p>
          <a:p>
            <a:pPr marL="742950" lvl="1" indent="-285750">
              <a:lnSpc>
                <a:spcPct val="100000"/>
              </a:lnSpc>
            </a:pPr>
            <a:r>
              <a:rPr lang="en-US"/>
              <a:t>Custom, mobile-friendly site</a:t>
            </a:r>
            <a:endParaRPr lang="en-US">
              <a:cs typeface="Calibri"/>
            </a:endParaRPr>
          </a:p>
          <a:p>
            <a:pPr marL="742950" lvl="1" indent="-285750">
              <a:lnSpc>
                <a:spcPct val="100000"/>
              </a:lnSpc>
            </a:pPr>
            <a:r>
              <a:rPr lang="en-US"/>
              <a:t>Unlimited content</a:t>
            </a:r>
            <a:endParaRPr lang="en-US">
              <a:cs typeface="Calibri"/>
            </a:endParaRPr>
          </a:p>
          <a:p>
            <a:pPr marL="742950" lvl="1" indent="-285750">
              <a:lnSpc>
                <a:spcPct val="100000"/>
              </a:lnSpc>
            </a:pPr>
            <a:r>
              <a:rPr lang="en-US"/>
              <a:t>Real-time analytic reporting</a:t>
            </a:r>
            <a:endParaRPr lang="en-US">
              <a:cs typeface="Calibri"/>
            </a:endParaRPr>
          </a:p>
          <a:p>
            <a:pPr marL="742950" lvl="1" indent="-285750">
              <a:lnSpc>
                <a:spcPct val="100000"/>
              </a:lnSpc>
            </a:pPr>
            <a:r>
              <a:rPr lang="en-US"/>
              <a:t>Google Maps Integration</a:t>
            </a:r>
            <a:endParaRPr lang="en-US">
              <a:cs typeface="Calibri"/>
            </a:endParaRPr>
          </a:p>
          <a:p>
            <a:pPr marL="742950" lvl="1" indent="-285750">
              <a:lnSpc>
                <a:spcPct val="100000"/>
              </a:lnSpc>
            </a:pPr>
            <a:r>
              <a:rPr lang="en-US"/>
              <a:t>Email account setup</a:t>
            </a:r>
            <a:endParaRPr lang="en-US">
              <a:cs typeface="Calibri"/>
            </a:endParaRPr>
          </a:p>
          <a:p>
            <a:pPr marL="742950" lvl="1" indent="-285750">
              <a:lnSpc>
                <a:spcPct val="100000"/>
              </a:lnSpc>
            </a:pPr>
            <a:r>
              <a:rPr lang="en-US">
                <a:cs typeface="Calibri"/>
              </a:rPr>
              <a:t>Customer and SEO friendly page speed</a:t>
            </a:r>
            <a:r>
              <a:rPr lang="en-US" sz="2400">
                <a:cs typeface="Calibri"/>
              </a:rPr>
              <a:t> </a:t>
            </a:r>
          </a:p>
          <a:p>
            <a:pPr marL="742950" lvl="1" indent="-285750">
              <a:lnSpc>
                <a:spcPct val="100000"/>
              </a:lnSpc>
            </a:pPr>
            <a:r>
              <a:rPr lang="en-US" sz="2400">
                <a:cs typeface="Calibri"/>
              </a:rPr>
              <a:t>Form fills &amp; Click to Call</a:t>
            </a:r>
          </a:p>
        </p:txBody>
      </p:sp>
      <p:cxnSp>
        <p:nvCxnSpPr>
          <p:cNvPr id="10" name="Straight Connector 9">
            <a:extLst>
              <a:ext uri="{FF2B5EF4-FFF2-40B4-BE49-F238E27FC236}">
                <a16:creationId xmlns:a16="http://schemas.microsoft.com/office/drawing/2014/main" id="{6EC163AC-6AB3-B545-9499-D0E1AB73EB11}"/>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14FB0-6661-F04C-8279-62C08FE33FA1}"/>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6DD73C0-3500-564F-A28E-3EED2C9FBDC2}"/>
              </a:ext>
            </a:extLst>
          </p:cNvPr>
          <p:cNvGrpSpPr/>
          <p:nvPr/>
        </p:nvGrpSpPr>
        <p:grpSpPr>
          <a:xfrm>
            <a:off x="4485991" y="1872755"/>
            <a:ext cx="7123032" cy="3968515"/>
            <a:chOff x="-457200" y="1698072"/>
            <a:chExt cx="8305800" cy="4283098"/>
          </a:xfrm>
        </p:grpSpPr>
        <p:grpSp>
          <p:nvGrpSpPr>
            <p:cNvPr id="14" name="Group 13">
              <a:extLst>
                <a:ext uri="{FF2B5EF4-FFF2-40B4-BE49-F238E27FC236}">
                  <a16:creationId xmlns:a16="http://schemas.microsoft.com/office/drawing/2014/main" id="{032BCBDA-1054-3A49-9A6F-94358C747FD1}"/>
                </a:ext>
              </a:extLst>
            </p:cNvPr>
            <p:cNvGrpSpPr/>
            <p:nvPr/>
          </p:nvGrpSpPr>
          <p:grpSpPr>
            <a:xfrm>
              <a:off x="-457200" y="1698072"/>
              <a:ext cx="7467193" cy="4093128"/>
              <a:chOff x="28574" y="1676400"/>
              <a:chExt cx="6394621" cy="3505200"/>
            </a:xfrm>
          </p:grpSpPr>
          <p:pic>
            <p:nvPicPr>
              <p:cNvPr id="21" name="Picture 20" descr="Screen Clipping">
                <a:extLst>
                  <a:ext uri="{FF2B5EF4-FFF2-40B4-BE49-F238E27FC236}">
                    <a16:creationId xmlns:a16="http://schemas.microsoft.com/office/drawing/2014/main" id="{538E7B7A-6BB3-A441-82BC-6DF278373A1F}"/>
                  </a:ext>
                </a:extLst>
              </p:cNvPr>
              <p:cNvPicPr>
                <a:picLocks noChangeAspect="1"/>
              </p:cNvPicPr>
              <p:nvPr/>
            </p:nvPicPr>
            <p:blipFill rotWithShape="1">
              <a:blip r:embed="rId3">
                <a:extLst>
                  <a:ext uri="{28A0092B-C50C-407E-A947-70E740481C1C}">
                    <a14:useLocalDpi xmlns:a14="http://schemas.microsoft.com/office/drawing/2010/main" val="0"/>
                  </a:ext>
                </a:extLst>
              </a:blip>
              <a:srcRect b="5152"/>
              <a:stretch/>
            </p:blipFill>
            <p:spPr>
              <a:xfrm>
                <a:off x="1193800" y="2020004"/>
                <a:ext cx="4051299" cy="2923471"/>
              </a:xfrm>
              <a:prstGeom prst="rect">
                <a:avLst/>
              </a:prstGeom>
            </p:spPr>
          </p:pic>
          <p:pic>
            <p:nvPicPr>
              <p:cNvPr id="22" name="Picture 21">
                <a:extLst>
                  <a:ext uri="{FF2B5EF4-FFF2-40B4-BE49-F238E27FC236}">
                    <a16:creationId xmlns:a16="http://schemas.microsoft.com/office/drawing/2014/main" id="{FBFFBE95-F5C3-A24F-B792-3472C09FA9EF}"/>
                  </a:ext>
                </a:extLst>
              </p:cNvPr>
              <p:cNvPicPr>
                <a:picLocks noChangeAspect="1"/>
              </p:cNvPicPr>
              <p:nvPr/>
            </p:nvPicPr>
            <p:blipFill rotWithShape="1">
              <a:blip r:embed="rId4">
                <a:extLst>
                  <a:ext uri="{28A0092B-C50C-407E-A947-70E740481C1C}">
                    <a14:useLocalDpi xmlns:a14="http://schemas.microsoft.com/office/drawing/2010/main" val="0"/>
                  </a:ext>
                </a:extLst>
              </a:blip>
              <a:srcRect t="13704" b="17777"/>
              <a:stretch/>
            </p:blipFill>
            <p:spPr>
              <a:xfrm>
                <a:off x="28574" y="1676400"/>
                <a:ext cx="6394621" cy="3505200"/>
              </a:xfrm>
              <a:prstGeom prst="rect">
                <a:avLst/>
              </a:prstGeom>
            </p:spPr>
          </p:pic>
        </p:grpSp>
        <p:grpSp>
          <p:nvGrpSpPr>
            <p:cNvPr id="15" name="Group 14">
              <a:extLst>
                <a:ext uri="{FF2B5EF4-FFF2-40B4-BE49-F238E27FC236}">
                  <a16:creationId xmlns:a16="http://schemas.microsoft.com/office/drawing/2014/main" id="{F8E174BC-29BB-A34D-8EA1-D360613339C0}"/>
                </a:ext>
              </a:extLst>
            </p:cNvPr>
            <p:cNvGrpSpPr/>
            <p:nvPr/>
          </p:nvGrpSpPr>
          <p:grpSpPr>
            <a:xfrm>
              <a:off x="5188692" y="2357807"/>
              <a:ext cx="2659908" cy="3593092"/>
              <a:chOff x="4251739" y="2520950"/>
              <a:chExt cx="2277844" cy="3076988"/>
            </a:xfrm>
          </p:grpSpPr>
          <p:pic>
            <p:nvPicPr>
              <p:cNvPr id="19" name="Picture 18" descr="Screen Clipping">
                <a:extLst>
                  <a:ext uri="{FF2B5EF4-FFF2-40B4-BE49-F238E27FC236}">
                    <a16:creationId xmlns:a16="http://schemas.microsoft.com/office/drawing/2014/main" id="{1AC8BC14-AAC2-3847-AC38-8C7F09451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156" y="2755984"/>
                <a:ext cx="1920240" cy="2606040"/>
              </a:xfrm>
              <a:prstGeom prst="rect">
                <a:avLst/>
              </a:prstGeom>
            </p:spPr>
          </p:pic>
          <p:pic>
            <p:nvPicPr>
              <p:cNvPr id="20" name="Picture 19">
                <a:extLst>
                  <a:ext uri="{FF2B5EF4-FFF2-40B4-BE49-F238E27FC236}">
                    <a16:creationId xmlns:a16="http://schemas.microsoft.com/office/drawing/2014/main" id="{4AF69DAF-08A2-D843-B757-D720C07919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1739" y="2520950"/>
                <a:ext cx="2277844" cy="3076988"/>
              </a:xfrm>
              <a:prstGeom prst="rect">
                <a:avLst/>
              </a:prstGeom>
            </p:spPr>
          </p:pic>
        </p:grpSp>
        <p:grpSp>
          <p:nvGrpSpPr>
            <p:cNvPr id="16" name="Group 15">
              <a:extLst>
                <a:ext uri="{FF2B5EF4-FFF2-40B4-BE49-F238E27FC236}">
                  <a16:creationId xmlns:a16="http://schemas.microsoft.com/office/drawing/2014/main" id="{EDEF6E63-B1C6-484C-BA39-6675E62F62DA}"/>
                </a:ext>
              </a:extLst>
            </p:cNvPr>
            <p:cNvGrpSpPr/>
            <p:nvPr/>
          </p:nvGrpSpPr>
          <p:grpSpPr>
            <a:xfrm>
              <a:off x="4288274" y="3809999"/>
              <a:ext cx="1189639" cy="2171171"/>
              <a:chOff x="237087" y="2583744"/>
              <a:chExt cx="914400" cy="1668841"/>
            </a:xfrm>
          </p:grpSpPr>
          <p:pic>
            <p:nvPicPr>
              <p:cNvPr id="17" name="Picture 16" descr="Screen Clipping">
                <a:extLst>
                  <a:ext uri="{FF2B5EF4-FFF2-40B4-BE49-F238E27FC236}">
                    <a16:creationId xmlns:a16="http://schemas.microsoft.com/office/drawing/2014/main" id="{3A0788AB-FA14-D140-AFD5-C3A09FD9A0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550" y="2895600"/>
                <a:ext cx="709448" cy="1066800"/>
              </a:xfrm>
              <a:prstGeom prst="rect">
                <a:avLst/>
              </a:prstGeom>
            </p:spPr>
          </p:pic>
          <p:pic>
            <p:nvPicPr>
              <p:cNvPr id="18" name="Picture 17">
                <a:extLst>
                  <a:ext uri="{FF2B5EF4-FFF2-40B4-BE49-F238E27FC236}">
                    <a16:creationId xmlns:a16="http://schemas.microsoft.com/office/drawing/2014/main" id="{5203E700-89AC-BA4B-BE04-680A29FAE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087" y="2583744"/>
                <a:ext cx="914400" cy="1668841"/>
              </a:xfrm>
              <a:prstGeom prst="rect">
                <a:avLst/>
              </a:prstGeom>
            </p:spPr>
          </p:pic>
        </p:grpSp>
      </p:grpSp>
      <p:pic>
        <p:nvPicPr>
          <p:cNvPr id="23" name="Picture 22">
            <a:extLst>
              <a:ext uri="{FF2B5EF4-FFF2-40B4-BE49-F238E27FC236}">
                <a16:creationId xmlns:a16="http://schemas.microsoft.com/office/drawing/2014/main" id="{31E7E371-2442-D04B-860A-42CAA72DAF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312812184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AB401-C9E3-0A47-A96F-95245B8F12F9}"/>
              </a:ext>
            </a:extLst>
          </p:cNvPr>
          <p:cNvPicPr>
            <a:picLocks noChangeAspect="1"/>
          </p:cNvPicPr>
          <p:nvPr/>
        </p:nvPicPr>
        <p:blipFill>
          <a:blip r:embed="rId3"/>
          <a:stretch>
            <a:fillRect/>
          </a:stretch>
        </p:blipFill>
        <p:spPr>
          <a:xfrm>
            <a:off x="436761" y="376330"/>
            <a:ext cx="5171370" cy="931834"/>
          </a:xfrm>
          <a:prstGeom prst="rect">
            <a:avLst/>
          </a:prstGeom>
        </p:spPr>
      </p:pic>
      <p:pic>
        <p:nvPicPr>
          <p:cNvPr id="70" name="Picture 69">
            <a:extLst>
              <a:ext uri="{FF2B5EF4-FFF2-40B4-BE49-F238E27FC236}">
                <a16:creationId xmlns:a16="http://schemas.microsoft.com/office/drawing/2014/main" id="{9AC7594F-F9C0-5D44-91E2-CF1B48081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sp>
        <p:nvSpPr>
          <p:cNvPr id="72" name="TextBox 71">
            <a:extLst>
              <a:ext uri="{FF2B5EF4-FFF2-40B4-BE49-F238E27FC236}">
                <a16:creationId xmlns:a16="http://schemas.microsoft.com/office/drawing/2014/main" id="{6B91E1CE-3C79-D649-94E7-D440D0F7AB26}"/>
              </a:ext>
            </a:extLst>
          </p:cNvPr>
          <p:cNvSpPr txBox="1"/>
          <p:nvPr/>
        </p:nvSpPr>
        <p:spPr>
          <a:xfrm>
            <a:off x="628688" y="2333770"/>
            <a:ext cx="10409004" cy="3785652"/>
          </a:xfrm>
          <a:prstGeom prst="rect">
            <a:avLst/>
          </a:prstGeom>
          <a:noFill/>
        </p:spPr>
        <p:txBody>
          <a:bodyPr wrap="square" rtlCol="0" anchor="t">
            <a:spAutoFit/>
          </a:bodyPr>
          <a:lstStyle/>
          <a:p>
            <a:endParaRPr lang="en-US" sz="2400">
              <a:ea typeface="+mn-lt"/>
              <a:cs typeface="+mn-lt"/>
            </a:endParaRPr>
          </a:p>
          <a:p>
            <a:r>
              <a:rPr lang="en-US" sz="2400">
                <a:ea typeface="+mn-lt"/>
                <a:cs typeface="+mn-lt"/>
              </a:rPr>
              <a:t>1.</a:t>
            </a:r>
            <a:r>
              <a:rPr lang="en-US" sz="2400">
                <a:solidFill>
                  <a:srgbClr val="000000"/>
                </a:solidFill>
                <a:ea typeface="+mn-lt"/>
                <a:cs typeface="+mn-lt"/>
              </a:rPr>
              <a:t> </a:t>
            </a:r>
            <a:r>
              <a:rPr lang="en-US" sz="2400" b="1">
                <a:solidFill>
                  <a:srgbClr val="FF0000"/>
                </a:solidFill>
                <a:ea typeface="+mn-lt"/>
                <a:cs typeface="+mn-lt"/>
              </a:rPr>
              <a:t>Rapidly increase conversion</a:t>
            </a:r>
            <a:r>
              <a:rPr lang="en-US" sz="2400" b="1">
                <a:ea typeface="+mn-lt"/>
                <a:cs typeface="+mn-lt"/>
              </a:rPr>
              <a:t> </a:t>
            </a:r>
            <a:r>
              <a:rPr lang="en-US" sz="2400">
                <a:ea typeface="+mn-lt"/>
                <a:cs typeface="+mn-lt"/>
              </a:rPr>
              <a:t>–</a:t>
            </a:r>
            <a:r>
              <a:rPr lang="en-US" sz="2400" b="1">
                <a:ea typeface="+mn-lt"/>
                <a:cs typeface="+mn-lt"/>
              </a:rPr>
              <a:t> </a:t>
            </a:r>
            <a:r>
              <a:rPr lang="en-US" sz="2400">
                <a:ea typeface="+mn-lt"/>
                <a:cs typeface="+mn-lt"/>
              </a:rPr>
              <a:t>for landing pages, websites or campaigns, new offerings or new target segments</a:t>
            </a:r>
            <a:endParaRPr lang="en-US" sz="2400">
              <a:ea typeface="Tahoma"/>
              <a:cs typeface="Tahoma"/>
            </a:endParaRPr>
          </a:p>
          <a:p>
            <a:endParaRPr lang="en-US" sz="2400">
              <a:ea typeface="+mn-lt"/>
              <a:cs typeface="+mn-lt"/>
            </a:endParaRPr>
          </a:p>
          <a:p>
            <a:r>
              <a:rPr lang="en-US" sz="2400">
                <a:ea typeface="+mn-lt"/>
                <a:cs typeface="+mn-lt"/>
              </a:rPr>
              <a:t>2. </a:t>
            </a:r>
            <a:r>
              <a:rPr lang="en-US" sz="2400" b="1">
                <a:solidFill>
                  <a:srgbClr val="FF0000"/>
                </a:solidFill>
                <a:ea typeface="+mn-lt"/>
                <a:cs typeface="+mn-lt"/>
              </a:rPr>
              <a:t>Improve understanding </a:t>
            </a:r>
            <a:r>
              <a:rPr lang="en-US" sz="2400">
                <a:ea typeface="+mn-lt"/>
                <a:cs typeface="+mn-lt"/>
              </a:rPr>
              <a:t>of prospective clients and their needs</a:t>
            </a:r>
            <a:endParaRPr lang="en-US" sz="2400">
              <a:ea typeface="Tahoma"/>
              <a:cs typeface="Tahoma"/>
            </a:endParaRPr>
          </a:p>
          <a:p>
            <a:endParaRPr lang="en-US" sz="2400">
              <a:ea typeface="Tahoma"/>
              <a:cs typeface="Calibri"/>
            </a:endParaRPr>
          </a:p>
          <a:p>
            <a:r>
              <a:rPr lang="en-US" sz="2400">
                <a:ea typeface="+mn-lt"/>
                <a:cs typeface="+mn-lt"/>
              </a:rPr>
              <a:t>3. </a:t>
            </a:r>
            <a:r>
              <a:rPr lang="en-US" sz="2400" b="1">
                <a:solidFill>
                  <a:srgbClr val="FF0000"/>
                </a:solidFill>
                <a:ea typeface="+mn-lt"/>
                <a:cs typeface="+mn-lt"/>
              </a:rPr>
              <a:t>Optimize value proposition</a:t>
            </a:r>
            <a:r>
              <a:rPr lang="en-US" sz="2400">
                <a:ea typeface="+mn-lt"/>
                <a:cs typeface="+mn-lt"/>
              </a:rPr>
              <a:t>, messaging, and imagery per audience</a:t>
            </a:r>
            <a:endParaRPr lang="en-US" sz="2400">
              <a:ea typeface="Tahoma"/>
              <a:cs typeface="Tahoma"/>
            </a:endParaRPr>
          </a:p>
          <a:p>
            <a:endParaRPr lang="en-US" sz="2400">
              <a:ea typeface="+mn-lt"/>
              <a:cs typeface="+mn-lt"/>
            </a:endParaRPr>
          </a:p>
          <a:p>
            <a:r>
              <a:rPr lang="en-US" sz="2400">
                <a:ea typeface="+mn-lt"/>
                <a:cs typeface="+mn-lt"/>
              </a:rPr>
              <a:t>4. </a:t>
            </a:r>
            <a:r>
              <a:rPr lang="en-US" sz="2400" b="1">
                <a:solidFill>
                  <a:srgbClr val="FF0000"/>
                </a:solidFill>
                <a:ea typeface="+mn-lt"/>
                <a:cs typeface="+mn-lt"/>
              </a:rPr>
              <a:t>Benchmark</a:t>
            </a:r>
            <a:r>
              <a:rPr lang="en-US" sz="2400" b="1">
                <a:solidFill>
                  <a:schemeClr val="tx2">
                    <a:lumMod val="60000"/>
                    <a:lumOff val="40000"/>
                  </a:schemeClr>
                </a:solidFill>
                <a:ea typeface="+mn-lt"/>
                <a:cs typeface="+mn-lt"/>
              </a:rPr>
              <a:t> </a:t>
            </a:r>
            <a:r>
              <a:rPr lang="en-US" sz="2400">
                <a:ea typeface="+mn-lt"/>
                <a:cs typeface="+mn-lt"/>
              </a:rPr>
              <a:t>to partner sites – and learn from the better ones</a:t>
            </a:r>
            <a:endParaRPr lang="en-US" sz="2400"/>
          </a:p>
          <a:p>
            <a:pPr marL="285750" indent="-285750">
              <a:buFont typeface="Arial" panose="020B0604020202020204" pitchFamily="34" charset="0"/>
              <a:buChar char="•"/>
            </a:pPr>
            <a:endParaRPr lang="en-US" sz="2400">
              <a:latin typeface="Tahoma"/>
              <a:ea typeface="Tahoma"/>
              <a:cs typeface="Tahoma"/>
            </a:endParaRPr>
          </a:p>
        </p:txBody>
      </p:sp>
      <p:sp>
        <p:nvSpPr>
          <p:cNvPr id="10" name="TextBox 9">
            <a:extLst>
              <a:ext uri="{FF2B5EF4-FFF2-40B4-BE49-F238E27FC236}">
                <a16:creationId xmlns:a16="http://schemas.microsoft.com/office/drawing/2014/main" id="{76A22313-F62A-124B-884B-20C48BB82724}"/>
              </a:ext>
            </a:extLst>
          </p:cNvPr>
          <p:cNvSpPr txBox="1"/>
          <p:nvPr/>
        </p:nvSpPr>
        <p:spPr>
          <a:xfrm>
            <a:off x="628688" y="1611700"/>
            <a:ext cx="7042009" cy="984885"/>
          </a:xfrm>
          <a:prstGeom prst="rect">
            <a:avLst/>
          </a:prstGeom>
          <a:noFill/>
        </p:spPr>
        <p:txBody>
          <a:bodyPr wrap="square" rtlCol="0" anchor="t">
            <a:spAutoFit/>
          </a:bodyPr>
          <a:lstStyle/>
          <a:p>
            <a:r>
              <a:rPr lang="en-US" sz="2000">
                <a:solidFill>
                  <a:schemeClr val="tx1">
                    <a:lumMod val="75000"/>
                    <a:lumOff val="25000"/>
                  </a:schemeClr>
                </a:solidFill>
                <a:ea typeface="Tahoma"/>
                <a:cs typeface="Tahoma"/>
              </a:rPr>
              <a:t>A platform that maximizes web conversions. </a:t>
            </a:r>
          </a:p>
          <a:p>
            <a:r>
              <a:rPr lang="en-US" sz="2000">
                <a:solidFill>
                  <a:schemeClr val="tx1">
                    <a:lumMod val="75000"/>
                    <a:lumOff val="25000"/>
                  </a:schemeClr>
                </a:solidFill>
                <a:ea typeface="Tahoma"/>
                <a:cs typeface="Tahoma"/>
              </a:rPr>
              <a:t>Leveraging human augmented artificial intelligence</a:t>
            </a:r>
            <a:r>
              <a:rPr lang="en-US">
                <a:solidFill>
                  <a:schemeClr val="tx1">
                    <a:lumMod val="75000"/>
                    <a:lumOff val="25000"/>
                  </a:schemeClr>
                </a:solidFill>
                <a:ea typeface="Tahoma"/>
                <a:cs typeface="Tahoma"/>
              </a:rPr>
              <a:t>.</a:t>
            </a:r>
            <a:r>
              <a:rPr lang="en-US">
                <a:solidFill>
                  <a:srgbClr val="4F81BD"/>
                </a:solidFill>
                <a:ea typeface="Tahoma"/>
                <a:cs typeface="Tahoma"/>
              </a:rPr>
              <a:t> </a:t>
            </a:r>
          </a:p>
          <a:p>
            <a:endParaRPr lang="en-US" b="1">
              <a:solidFill>
                <a:srgbClr val="4F81BD"/>
              </a:solidFill>
              <a:latin typeface="Tahoma"/>
              <a:ea typeface="Tahoma"/>
              <a:cs typeface="Tahoma"/>
            </a:endParaRPr>
          </a:p>
        </p:txBody>
      </p:sp>
    </p:spTree>
    <p:extLst>
      <p:ext uri="{BB962C8B-B14F-4D97-AF65-F5344CB8AC3E}">
        <p14:creationId xmlns:p14="http://schemas.microsoft.com/office/powerpoint/2010/main" val="182342016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8DB033-EDAB-4E44-86A8-910763629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76448FB-D4F1-47CA-AE4B-AE9B9FD00C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799" y="1734170"/>
            <a:ext cx="6529974" cy="4902157"/>
          </a:xfrm>
          <a:prstGeom prst="rect">
            <a:avLst/>
          </a:prstGeom>
        </p:spPr>
      </p:pic>
      <p:pic>
        <p:nvPicPr>
          <p:cNvPr id="4" name="Picture 3">
            <a:extLst>
              <a:ext uri="{FF2B5EF4-FFF2-40B4-BE49-F238E27FC236}">
                <a16:creationId xmlns:a16="http://schemas.microsoft.com/office/drawing/2014/main" id="{7536C773-61B2-410E-A82E-0E116942A5FB}"/>
              </a:ext>
            </a:extLst>
          </p:cNvPr>
          <p:cNvPicPr>
            <a:picLocks noChangeAspect="1"/>
          </p:cNvPicPr>
          <p:nvPr/>
        </p:nvPicPr>
        <p:blipFill rotWithShape="1">
          <a:blip r:embed="rId5">
            <a:extLst>
              <a:ext uri="{28A0092B-C50C-407E-A947-70E740481C1C}">
                <a14:useLocalDpi xmlns:a14="http://schemas.microsoft.com/office/drawing/2010/main" val="0"/>
              </a:ext>
            </a:extLst>
          </a:blip>
          <a:srcRect r="29504"/>
          <a:stretch/>
        </p:blipFill>
        <p:spPr>
          <a:xfrm>
            <a:off x="8566481" y="0"/>
            <a:ext cx="3625520" cy="6855097"/>
          </a:xfrm>
          <a:prstGeom prst="rect">
            <a:avLst/>
          </a:prstGeom>
        </p:spPr>
      </p:pic>
      <p:sp>
        <p:nvSpPr>
          <p:cNvPr id="26"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prstClr val="white"/>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42E7668E-C51D-4BF3-873C-F893E8EDB9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7909" y="6248272"/>
            <a:ext cx="877084" cy="526250"/>
          </a:xfrm>
          <a:prstGeom prst="rect">
            <a:avLst/>
          </a:prstGeom>
        </p:spPr>
      </p:pic>
      <p:pic>
        <p:nvPicPr>
          <p:cNvPr id="8" name="Picture 7">
            <a:extLst>
              <a:ext uri="{FF2B5EF4-FFF2-40B4-BE49-F238E27FC236}">
                <a16:creationId xmlns:a16="http://schemas.microsoft.com/office/drawing/2014/main" id="{D91D3C36-371A-4912-95CF-475001E258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036" b="26032"/>
          <a:stretch/>
        </p:blipFill>
        <p:spPr>
          <a:xfrm>
            <a:off x="429077" y="2130043"/>
            <a:ext cx="4717570" cy="2788131"/>
          </a:xfrm>
          <a:prstGeom prst="rect">
            <a:avLst/>
          </a:prstGeom>
        </p:spPr>
      </p:pic>
      <p:pic>
        <p:nvPicPr>
          <p:cNvPr id="9" name="Picture 8">
            <a:extLst>
              <a:ext uri="{FF2B5EF4-FFF2-40B4-BE49-F238E27FC236}">
                <a16:creationId xmlns:a16="http://schemas.microsoft.com/office/drawing/2014/main" id="{0928DCAF-2E3A-4B55-BCBE-84A083B503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212" y="4403001"/>
            <a:ext cx="3817393" cy="515173"/>
          </a:xfrm>
          <a:prstGeom prst="rect">
            <a:avLst/>
          </a:prstGeom>
        </p:spPr>
      </p:pic>
      <p:sp>
        <p:nvSpPr>
          <p:cNvPr id="2" name="TextBox 1">
            <a:extLst>
              <a:ext uri="{FF2B5EF4-FFF2-40B4-BE49-F238E27FC236}">
                <a16:creationId xmlns:a16="http://schemas.microsoft.com/office/drawing/2014/main" id="{FC060085-B659-4D10-8137-514541F93759}"/>
              </a:ext>
            </a:extLst>
          </p:cNvPr>
          <p:cNvSpPr txBox="1"/>
          <p:nvPr/>
        </p:nvSpPr>
        <p:spPr>
          <a:xfrm>
            <a:off x="5413322" y="1847594"/>
            <a:ext cx="3983938" cy="3139321"/>
          </a:xfrm>
          <a:prstGeom prst="rect">
            <a:avLst/>
          </a:prstGeom>
          <a:noFill/>
        </p:spPr>
        <p:txBody>
          <a:bodyPr wrap="square" rtlCol="0" anchor="t">
            <a:spAutoFit/>
          </a:bodyPr>
          <a:lstStyle/>
          <a:p>
            <a:pPr marL="285750" indent="-285750">
              <a:buFont typeface="Arial" panose="020B0604020202020204" pitchFamily="34" charset="0"/>
              <a:buChar char="•"/>
            </a:pPr>
            <a:r>
              <a:rPr lang="en-US" sz="2200">
                <a:latin typeface="BentonSans Regular" panose="02000503000000020004" pitchFamily="2" charset="77"/>
              </a:rPr>
              <a:t>High impact ads are exactly as they seem – </a:t>
            </a:r>
            <a:r>
              <a:rPr lang="en-US" sz="2200">
                <a:latin typeface="BentonSans Medium" panose="02000503000000020004" pitchFamily="2" charset="77"/>
              </a:rPr>
              <a:t>impactful</a:t>
            </a:r>
            <a:r>
              <a:rPr lang="en-US" sz="2200">
                <a:latin typeface="BentonSans Regular" panose="02000503000000020004" pitchFamily="2" charset="77"/>
              </a:rPr>
              <a:t>. </a:t>
            </a:r>
          </a:p>
          <a:p>
            <a:pPr marL="285750" indent="-285750">
              <a:buFont typeface="Arial" panose="020B0604020202020204" pitchFamily="34" charset="0"/>
              <a:buChar char="•"/>
            </a:pPr>
            <a:endParaRPr lang="en-US" sz="2200">
              <a:latin typeface="BentonSans Regular" panose="02000503000000020004" pitchFamily="2" charset="77"/>
            </a:endParaRPr>
          </a:p>
          <a:p>
            <a:pPr marL="285750" indent="-285750">
              <a:buFont typeface="Arial" panose="020B0604020202020204" pitchFamily="34" charset="0"/>
              <a:buChar char="•"/>
            </a:pPr>
            <a:r>
              <a:rPr lang="en-US" sz="2200">
                <a:latin typeface="BentonSans Regular" panose="02000503000000020004" pitchFamily="2" charset="77"/>
              </a:rPr>
              <a:t>With adhesions, the ad remains visible on the bottom of a viewing screen while scrolling the </a:t>
            </a:r>
            <a:r>
              <a:rPr lang="en-US" sz="2200" err="1">
                <a:solidFill>
                  <a:srgbClr val="FF0000"/>
                </a:solidFill>
                <a:latin typeface="BentonSans Regular" panose="02000503000000020004" pitchFamily="2" charset="77"/>
              </a:rPr>
              <a:t>MassLive.com</a:t>
            </a:r>
            <a:r>
              <a:rPr lang="en-US" sz="2200">
                <a:solidFill>
                  <a:srgbClr val="FF0000"/>
                </a:solidFill>
                <a:latin typeface="BentonSans Regular" panose="02000503000000020004" pitchFamily="2" charset="77"/>
              </a:rPr>
              <a:t> </a:t>
            </a:r>
            <a:r>
              <a:rPr lang="en-US" sz="2200">
                <a:latin typeface="BentonSans Regular" panose="02000503000000020004" pitchFamily="2" charset="77"/>
              </a:rPr>
              <a:t>website. </a:t>
            </a:r>
            <a:endParaRPr lang="en-US" sz="2200">
              <a:latin typeface="BentonSans Regular" panose="02000503000000020004" pitchFamily="2" charset="77"/>
              <a:cs typeface="Calibri"/>
            </a:endParaRPr>
          </a:p>
        </p:txBody>
      </p:sp>
      <p:sp>
        <p:nvSpPr>
          <p:cNvPr id="10" name="Oval 9">
            <a:extLst>
              <a:ext uri="{FF2B5EF4-FFF2-40B4-BE49-F238E27FC236}">
                <a16:creationId xmlns:a16="http://schemas.microsoft.com/office/drawing/2014/main" id="{E47C4511-0897-4D72-A776-BECF49CAD79B}"/>
              </a:ext>
            </a:extLst>
          </p:cNvPr>
          <p:cNvSpPr/>
          <p:nvPr/>
        </p:nvSpPr>
        <p:spPr>
          <a:xfrm>
            <a:off x="529891" y="4025719"/>
            <a:ext cx="4656033" cy="126973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5">
            <a:extLst>
              <a:ext uri="{FF2B5EF4-FFF2-40B4-BE49-F238E27FC236}">
                <a16:creationId xmlns:a16="http://schemas.microsoft.com/office/drawing/2014/main" id="{50C42F4E-788A-4DA5-8257-A1E0E5C54940}"/>
              </a:ext>
            </a:extLst>
          </p:cNvPr>
          <p:cNvSpPr/>
          <p:nvPr/>
        </p:nvSpPr>
        <p:spPr>
          <a:xfrm rot="13033096">
            <a:off x="4676022" y="4866800"/>
            <a:ext cx="1474600" cy="646528"/>
          </a:xfrm>
          <a:prstGeom prst="rightArrow">
            <a:avLst>
              <a:gd name="adj1" fmla="val 53230"/>
              <a:gd name="adj2" fmla="val 82599"/>
            </a:avLst>
          </a:prstGeom>
          <a:solidFill>
            <a:srgbClr val="FF0000"/>
          </a:solidFill>
          <a:ln>
            <a:solidFill>
              <a:srgbClr val="FF0000"/>
            </a:solid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B8B1D52-D737-6240-A77C-D5DFCDB70439}"/>
              </a:ext>
            </a:extLst>
          </p:cNvPr>
          <p:cNvSpPr txBox="1"/>
          <p:nvPr/>
        </p:nvSpPr>
        <p:spPr>
          <a:xfrm>
            <a:off x="581992" y="292270"/>
            <a:ext cx="989681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u="none" strike="noStrike" kern="1200" cap="none" spc="0" normalizeH="0" baseline="0" noProof="0">
                <a:ln>
                  <a:noFill/>
                </a:ln>
                <a:solidFill>
                  <a:srgbClr val="FF0000"/>
                </a:solidFill>
                <a:effectLst/>
                <a:uLnTx/>
                <a:uFillTx/>
              </a:rPr>
              <a:t>MASSLIVE DISPLAY- HIGH IMPACT AND ADHESION</a:t>
            </a:r>
          </a:p>
        </p:txBody>
      </p:sp>
      <p:cxnSp>
        <p:nvCxnSpPr>
          <p:cNvPr id="17" name="Straight Connector 16">
            <a:extLst>
              <a:ext uri="{FF2B5EF4-FFF2-40B4-BE49-F238E27FC236}">
                <a16:creationId xmlns:a16="http://schemas.microsoft.com/office/drawing/2014/main" id="{D2403F77-728A-5345-BB71-356541388B12}"/>
              </a:ext>
            </a:extLst>
          </p:cNvPr>
          <p:cNvCxnSpPr>
            <a:cxnSpLocks/>
          </p:cNvCxnSpPr>
          <p:nvPr/>
        </p:nvCxnSpPr>
        <p:spPr>
          <a:xfrm>
            <a:off x="703317" y="119501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912267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AB401-C9E3-0A47-A96F-95245B8F12F9}"/>
              </a:ext>
            </a:extLst>
          </p:cNvPr>
          <p:cNvPicPr>
            <a:picLocks noChangeAspect="1"/>
          </p:cNvPicPr>
          <p:nvPr/>
        </p:nvPicPr>
        <p:blipFill>
          <a:blip r:embed="rId3"/>
          <a:stretch>
            <a:fillRect/>
          </a:stretch>
        </p:blipFill>
        <p:spPr>
          <a:xfrm>
            <a:off x="436761" y="376330"/>
            <a:ext cx="5171370" cy="931834"/>
          </a:xfrm>
          <a:prstGeom prst="rect">
            <a:avLst/>
          </a:prstGeom>
        </p:spPr>
      </p:pic>
      <p:pic>
        <p:nvPicPr>
          <p:cNvPr id="70" name="Picture 69">
            <a:extLst>
              <a:ext uri="{FF2B5EF4-FFF2-40B4-BE49-F238E27FC236}">
                <a16:creationId xmlns:a16="http://schemas.microsoft.com/office/drawing/2014/main" id="{9AC7594F-F9C0-5D44-91E2-CF1B48081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sp>
        <p:nvSpPr>
          <p:cNvPr id="72" name="TextBox 71">
            <a:extLst>
              <a:ext uri="{FF2B5EF4-FFF2-40B4-BE49-F238E27FC236}">
                <a16:creationId xmlns:a16="http://schemas.microsoft.com/office/drawing/2014/main" id="{6B91E1CE-3C79-D649-94E7-D440D0F7AB26}"/>
              </a:ext>
            </a:extLst>
          </p:cNvPr>
          <p:cNvSpPr txBox="1"/>
          <p:nvPr/>
        </p:nvSpPr>
        <p:spPr>
          <a:xfrm>
            <a:off x="628688" y="2333770"/>
            <a:ext cx="10409004" cy="4431983"/>
          </a:xfrm>
          <a:prstGeom prst="rect">
            <a:avLst/>
          </a:prstGeom>
          <a:noFill/>
        </p:spPr>
        <p:txBody>
          <a:bodyPr wrap="square" rtlCol="0" anchor="t">
            <a:spAutoFit/>
          </a:bodyPr>
          <a:lstStyle/>
          <a:p>
            <a:pPr>
              <a:lnSpc>
                <a:spcPct val="150000"/>
              </a:lnSpc>
            </a:pPr>
            <a:r>
              <a:rPr lang="en-US" sz="2800">
                <a:ea typeface="+mn-lt"/>
                <a:cs typeface="+mn-lt"/>
              </a:rPr>
              <a:t>1. </a:t>
            </a:r>
            <a:r>
              <a:rPr lang="en-US" sz="2800" b="1">
                <a:solidFill>
                  <a:srgbClr val="FF0000"/>
                </a:solidFill>
                <a:ea typeface="+mn-lt"/>
                <a:cs typeface="+mn-lt"/>
              </a:rPr>
              <a:t>Rapidly increase conversion</a:t>
            </a:r>
            <a:r>
              <a:rPr lang="en-US" sz="2800" b="1">
                <a:ea typeface="+mn-lt"/>
                <a:cs typeface="+mn-lt"/>
              </a:rPr>
              <a:t> </a:t>
            </a:r>
            <a:r>
              <a:rPr lang="en-US" sz="2800">
                <a:ea typeface="+mn-lt"/>
                <a:cs typeface="+mn-lt"/>
              </a:rPr>
              <a:t>–</a:t>
            </a:r>
            <a:r>
              <a:rPr lang="en-US" sz="2800" b="1">
                <a:ea typeface="+mn-lt"/>
                <a:cs typeface="+mn-lt"/>
              </a:rPr>
              <a:t> </a:t>
            </a:r>
            <a:r>
              <a:rPr lang="en-US" sz="2800">
                <a:ea typeface="+mn-lt"/>
                <a:cs typeface="+mn-lt"/>
              </a:rPr>
              <a:t>for landing pages, websites or campaigns, new offerings or new target segments</a:t>
            </a:r>
          </a:p>
          <a:p>
            <a:pPr>
              <a:lnSpc>
                <a:spcPct val="150000"/>
              </a:lnSpc>
            </a:pPr>
            <a:r>
              <a:rPr lang="en-US" sz="2800">
                <a:ea typeface="+mn-lt"/>
                <a:cs typeface="+mn-lt"/>
              </a:rPr>
              <a:t>2. </a:t>
            </a:r>
            <a:r>
              <a:rPr lang="en-US" sz="2800" b="1">
                <a:solidFill>
                  <a:srgbClr val="FF0000"/>
                </a:solidFill>
                <a:ea typeface="+mn-lt"/>
                <a:cs typeface="+mn-lt"/>
              </a:rPr>
              <a:t>Improve understanding</a:t>
            </a:r>
            <a:r>
              <a:rPr lang="en-US" sz="2800" b="1">
                <a:ea typeface="+mn-lt"/>
                <a:cs typeface="+mn-lt"/>
              </a:rPr>
              <a:t> </a:t>
            </a:r>
            <a:r>
              <a:rPr lang="en-US" sz="2800">
                <a:ea typeface="+mn-lt"/>
                <a:cs typeface="+mn-lt"/>
              </a:rPr>
              <a:t>of prospective clients and their needs</a:t>
            </a:r>
          </a:p>
          <a:p>
            <a:pPr>
              <a:lnSpc>
                <a:spcPct val="150000"/>
              </a:lnSpc>
            </a:pPr>
            <a:r>
              <a:rPr lang="en-US" sz="2800">
                <a:ea typeface="+mn-lt"/>
                <a:cs typeface="+mn-lt"/>
              </a:rPr>
              <a:t>3. </a:t>
            </a:r>
            <a:r>
              <a:rPr lang="en-US" sz="2800" b="1">
                <a:solidFill>
                  <a:srgbClr val="FF0000"/>
                </a:solidFill>
                <a:ea typeface="+mn-lt"/>
                <a:cs typeface="+mn-lt"/>
              </a:rPr>
              <a:t>Optimize value proposition</a:t>
            </a:r>
            <a:r>
              <a:rPr lang="en-US" sz="2800">
                <a:ea typeface="+mn-lt"/>
                <a:cs typeface="+mn-lt"/>
              </a:rPr>
              <a:t>, messaging, and imagery per audience</a:t>
            </a:r>
          </a:p>
          <a:p>
            <a:pPr>
              <a:lnSpc>
                <a:spcPct val="150000"/>
              </a:lnSpc>
            </a:pPr>
            <a:r>
              <a:rPr lang="en-US" sz="2800">
                <a:ea typeface="+mn-lt"/>
                <a:cs typeface="+mn-lt"/>
              </a:rPr>
              <a:t>4. </a:t>
            </a:r>
            <a:r>
              <a:rPr lang="en-US" sz="2800" b="1">
                <a:solidFill>
                  <a:srgbClr val="FF0000"/>
                </a:solidFill>
                <a:ea typeface="+mn-lt"/>
                <a:cs typeface="+mn-lt"/>
              </a:rPr>
              <a:t>Benchmark</a:t>
            </a:r>
            <a:r>
              <a:rPr lang="en-US" sz="2800" b="1">
                <a:ea typeface="+mn-lt"/>
                <a:cs typeface="+mn-lt"/>
              </a:rPr>
              <a:t> </a:t>
            </a:r>
            <a:r>
              <a:rPr lang="en-US" sz="2800">
                <a:ea typeface="+mn-lt"/>
                <a:cs typeface="+mn-lt"/>
              </a:rPr>
              <a:t>to partner sites – and learn from the better ones</a:t>
            </a:r>
          </a:p>
          <a:p>
            <a:endParaRPr lang="en-US" sz="2400">
              <a:ea typeface="+mn-lt"/>
              <a:cs typeface="+mn-lt"/>
            </a:endParaRPr>
          </a:p>
          <a:p>
            <a:endParaRPr lang="en-US" sz="2400">
              <a:cs typeface="Calibri"/>
            </a:endParaRPr>
          </a:p>
          <a:p>
            <a:pPr marL="285750" indent="-285750">
              <a:buFont typeface="Arial" panose="020B0604020202020204" pitchFamily="34" charset="0"/>
              <a:buChar char="•"/>
            </a:pPr>
            <a:endParaRPr lang="en-US" sz="2400">
              <a:latin typeface="Tahoma"/>
              <a:ea typeface="Tahoma"/>
              <a:cs typeface="Tahoma"/>
            </a:endParaRPr>
          </a:p>
        </p:txBody>
      </p:sp>
      <p:sp>
        <p:nvSpPr>
          <p:cNvPr id="10" name="TextBox 9">
            <a:extLst>
              <a:ext uri="{FF2B5EF4-FFF2-40B4-BE49-F238E27FC236}">
                <a16:creationId xmlns:a16="http://schemas.microsoft.com/office/drawing/2014/main" id="{76A22313-F62A-124B-884B-20C48BB82724}"/>
              </a:ext>
            </a:extLst>
          </p:cNvPr>
          <p:cNvSpPr txBox="1"/>
          <p:nvPr/>
        </p:nvSpPr>
        <p:spPr>
          <a:xfrm>
            <a:off x="628688" y="1611700"/>
            <a:ext cx="7042009" cy="677108"/>
          </a:xfrm>
          <a:prstGeom prst="rect">
            <a:avLst/>
          </a:prstGeom>
          <a:noFill/>
        </p:spPr>
        <p:txBody>
          <a:bodyPr wrap="square" rtlCol="0" anchor="t">
            <a:spAutoFit/>
          </a:bodyPr>
          <a:lstStyle/>
          <a:p>
            <a:r>
              <a:rPr lang="en-US" sz="2000" b="1">
                <a:ea typeface="+mn-lt"/>
                <a:cs typeface="+mn-lt"/>
              </a:rPr>
              <a:t>How Can WEVO Help Increase Customer Acquisition</a:t>
            </a:r>
            <a:r>
              <a:rPr lang="en-US" sz="2000">
                <a:solidFill>
                  <a:srgbClr val="4F81BD"/>
                </a:solidFill>
                <a:ea typeface="Tahoma"/>
                <a:cs typeface="Tahoma"/>
              </a:rPr>
              <a:t> </a:t>
            </a:r>
            <a:endParaRPr lang="en-US" sz="2000"/>
          </a:p>
          <a:p>
            <a:endParaRPr lang="en-US" b="1">
              <a:solidFill>
                <a:srgbClr val="4F81BD"/>
              </a:solidFill>
              <a:latin typeface="Tahoma"/>
              <a:ea typeface="Tahoma"/>
              <a:cs typeface="Tahoma"/>
            </a:endParaRPr>
          </a:p>
        </p:txBody>
      </p:sp>
    </p:spTree>
    <p:extLst>
      <p:ext uri="{BB962C8B-B14F-4D97-AF65-F5344CB8AC3E}">
        <p14:creationId xmlns:p14="http://schemas.microsoft.com/office/powerpoint/2010/main" val="183953843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15A1C-AEBD-440F-A2CF-06C452D79659}"/>
              </a:ext>
            </a:extLst>
          </p:cNvPr>
          <p:cNvSpPr/>
          <p:nvPr/>
        </p:nvSpPr>
        <p:spPr>
          <a:xfrm>
            <a:off x="2876" y="2637085"/>
            <a:ext cx="12185239" cy="422018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4AB401-C9E3-0A47-A96F-95245B8F12F9}"/>
              </a:ext>
            </a:extLst>
          </p:cNvPr>
          <p:cNvPicPr>
            <a:picLocks noChangeAspect="1"/>
          </p:cNvPicPr>
          <p:nvPr/>
        </p:nvPicPr>
        <p:blipFill>
          <a:blip r:embed="rId3"/>
          <a:stretch>
            <a:fillRect/>
          </a:stretch>
        </p:blipFill>
        <p:spPr>
          <a:xfrm>
            <a:off x="436761" y="376330"/>
            <a:ext cx="5171370" cy="931834"/>
          </a:xfrm>
          <a:prstGeom prst="rect">
            <a:avLst/>
          </a:prstGeom>
        </p:spPr>
      </p:pic>
      <p:pic>
        <p:nvPicPr>
          <p:cNvPr id="70" name="Picture 69">
            <a:extLst>
              <a:ext uri="{FF2B5EF4-FFF2-40B4-BE49-F238E27FC236}">
                <a16:creationId xmlns:a16="http://schemas.microsoft.com/office/drawing/2014/main" id="{9AC7594F-F9C0-5D44-91E2-CF1B48081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sp>
        <p:nvSpPr>
          <p:cNvPr id="10" name="TextBox 9">
            <a:extLst>
              <a:ext uri="{FF2B5EF4-FFF2-40B4-BE49-F238E27FC236}">
                <a16:creationId xmlns:a16="http://schemas.microsoft.com/office/drawing/2014/main" id="{76A22313-F62A-124B-884B-20C48BB82724}"/>
              </a:ext>
            </a:extLst>
          </p:cNvPr>
          <p:cNvSpPr txBox="1"/>
          <p:nvPr/>
        </p:nvSpPr>
        <p:spPr>
          <a:xfrm>
            <a:off x="628688" y="1611700"/>
            <a:ext cx="7042009" cy="738664"/>
          </a:xfrm>
          <a:prstGeom prst="rect">
            <a:avLst/>
          </a:prstGeom>
          <a:noFill/>
        </p:spPr>
        <p:txBody>
          <a:bodyPr wrap="square" rtlCol="0" anchor="t">
            <a:spAutoFit/>
          </a:bodyPr>
          <a:lstStyle/>
          <a:p>
            <a:r>
              <a:rPr lang="en-US" sz="2400" b="1">
                <a:ea typeface="+mn-lt"/>
                <a:cs typeface="+mn-lt"/>
              </a:rPr>
              <a:t>How Do You Use WEVO</a:t>
            </a:r>
            <a:r>
              <a:rPr lang="en-US" sz="2000" b="1">
                <a:ea typeface="+mn-lt"/>
                <a:cs typeface="+mn-lt"/>
              </a:rPr>
              <a:t>?</a:t>
            </a:r>
            <a:r>
              <a:rPr lang="en-US" sz="2000">
                <a:solidFill>
                  <a:srgbClr val="4F81BD"/>
                </a:solidFill>
                <a:ea typeface="Tahoma"/>
                <a:cs typeface="Tahoma"/>
              </a:rPr>
              <a:t> </a:t>
            </a:r>
            <a:endParaRPr lang="en-US" sz="2000">
              <a:cs typeface="Calibri"/>
            </a:endParaRPr>
          </a:p>
          <a:p>
            <a:endParaRPr lang="en-US" b="1">
              <a:solidFill>
                <a:srgbClr val="4F81BD"/>
              </a:solidFill>
              <a:latin typeface="Tahoma"/>
              <a:ea typeface="Tahoma"/>
              <a:cs typeface="Tahoma"/>
            </a:endParaRPr>
          </a:p>
        </p:txBody>
      </p:sp>
      <p:pic>
        <p:nvPicPr>
          <p:cNvPr id="3" name="Picture 3" descr="e">
            <a:extLst>
              <a:ext uri="{FF2B5EF4-FFF2-40B4-BE49-F238E27FC236}">
                <a16:creationId xmlns:a16="http://schemas.microsoft.com/office/drawing/2014/main" id="{727AA683-EA7E-4060-8061-5B53CBBA9A7D}"/>
              </a:ext>
            </a:extLst>
          </p:cNvPr>
          <p:cNvPicPr>
            <a:picLocks noChangeAspect="1"/>
          </p:cNvPicPr>
          <p:nvPr/>
        </p:nvPicPr>
        <p:blipFill>
          <a:blip r:embed="rId5"/>
          <a:stretch>
            <a:fillRect/>
          </a:stretch>
        </p:blipFill>
        <p:spPr>
          <a:xfrm>
            <a:off x="1114926" y="3353942"/>
            <a:ext cx="9146673" cy="2543062"/>
          </a:xfrm>
          <a:prstGeom prst="rect">
            <a:avLst/>
          </a:prstGeom>
        </p:spPr>
      </p:pic>
    </p:spTree>
    <p:extLst>
      <p:ext uri="{BB962C8B-B14F-4D97-AF65-F5344CB8AC3E}">
        <p14:creationId xmlns:p14="http://schemas.microsoft.com/office/powerpoint/2010/main" val="270839691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DATA INSIGHTS</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2" name="Rectangle 1">
            <a:extLst>
              <a:ext uri="{FF2B5EF4-FFF2-40B4-BE49-F238E27FC236}">
                <a16:creationId xmlns:a16="http://schemas.microsoft.com/office/drawing/2014/main" id="{EDA77239-0BFE-4E02-B3FC-39E186A4B360}"/>
              </a:ext>
            </a:extLst>
          </p:cNvPr>
          <p:cNvSpPr/>
          <p:nvPr/>
        </p:nvSpPr>
        <p:spPr>
          <a:xfrm>
            <a:off x="1868556" y="4582629"/>
            <a:ext cx="6096000" cy="1000274"/>
          </a:xfrm>
          <a:prstGeom prst="rect">
            <a:avLst/>
          </a:prstGeom>
        </p:spPr>
        <p:txBody>
          <a:bodyPr anchor="t">
            <a:spAutoFit/>
          </a:bodyPr>
          <a:lstStyle/>
          <a:p>
            <a:pPr>
              <a:spcBef>
                <a:spcPts val="600"/>
              </a:spcBef>
              <a:spcAft>
                <a:spcPts val="600"/>
              </a:spcAft>
              <a:buClr>
                <a:srgbClr val="ADD31A"/>
              </a:buClr>
            </a:pPr>
            <a:r>
              <a:rPr lang="en-US" altLang="en-US">
                <a:solidFill>
                  <a:schemeClr val="bg1"/>
                </a:solidFill>
                <a:ea typeface="Tahoma" charset="0"/>
                <a:cs typeface="Tahoma" charset="0"/>
              </a:rPr>
              <a:t>Benefits:</a:t>
            </a:r>
            <a:endParaRPr lang="en-US">
              <a:cs typeface="Calibri" charset="0"/>
            </a:endParaRPr>
          </a:p>
          <a:p>
            <a:pPr marL="285750" indent="-285750">
              <a:buFont typeface="Arial" panose="020B0604020202020204" pitchFamily="34" charset="0"/>
              <a:buChar char="•"/>
            </a:pPr>
            <a:r>
              <a:rPr lang="en-US">
                <a:solidFill>
                  <a:schemeClr val="bg1"/>
                </a:solidFill>
                <a:ea typeface="+mn-lt"/>
                <a:cs typeface="+mn-lt"/>
              </a:rPr>
              <a:t>Data-based answers to the questions you have </a:t>
            </a:r>
          </a:p>
          <a:p>
            <a:pPr marL="285750" indent="-285750">
              <a:buFont typeface="Arial" panose="020B0604020202020204" pitchFamily="34" charset="0"/>
              <a:buChar char="•"/>
            </a:pPr>
            <a:r>
              <a:rPr lang="en-US">
                <a:solidFill>
                  <a:schemeClr val="bg1"/>
                </a:solidFill>
                <a:ea typeface="+mn-lt"/>
                <a:cs typeface="+mn-lt"/>
              </a:rPr>
              <a:t>Insights and actionable information about your audienc</a:t>
            </a:r>
            <a:r>
              <a:rPr lang="en-US">
                <a:ea typeface="+mn-lt"/>
                <a:cs typeface="+mn-lt"/>
              </a:rPr>
              <a:t>e </a:t>
            </a:r>
            <a:endParaRPr lang="en-US"/>
          </a:p>
        </p:txBody>
      </p:sp>
      <p:pic>
        <p:nvPicPr>
          <p:cNvPr id="8" name="Picture 7" descr="Text&#10;&#10;Description automatically generated">
            <a:extLst>
              <a:ext uri="{FF2B5EF4-FFF2-40B4-BE49-F238E27FC236}">
                <a16:creationId xmlns:a16="http://schemas.microsoft.com/office/drawing/2014/main" id="{6CFC687E-02B9-F044-89D9-82C22AE38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706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223C4A2-584B-B24C-ACCC-CC314D50C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07F77ACA-5AE9-47C1-A2D9-EA916634BE15}"/>
              </a:ext>
            </a:extLst>
          </p:cNvPr>
          <p:cNvSpPr txBox="1"/>
          <p:nvPr/>
        </p:nvSpPr>
        <p:spPr>
          <a:xfrm>
            <a:off x="661276" y="1140373"/>
            <a:ext cx="683029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Tahoma"/>
                <a:cs typeface="Tahoma"/>
              </a:rPr>
              <a:t>Providing Insights for Smarter Business and Marketing Decisions</a:t>
            </a:r>
          </a:p>
        </p:txBody>
      </p:sp>
      <p:pic>
        <p:nvPicPr>
          <p:cNvPr id="24" name="Picture 24" descr="A screenshot of a cell phone&#10;&#10;Description generated with very high confidence">
            <a:extLst>
              <a:ext uri="{FF2B5EF4-FFF2-40B4-BE49-F238E27FC236}">
                <a16:creationId xmlns:a16="http://schemas.microsoft.com/office/drawing/2014/main" id="{34ACE6D1-EA00-47E7-8AA5-195243589D55}"/>
              </a:ext>
            </a:extLst>
          </p:cNvPr>
          <p:cNvPicPr>
            <a:picLocks noChangeAspect="1"/>
          </p:cNvPicPr>
          <p:nvPr/>
        </p:nvPicPr>
        <p:blipFill>
          <a:blip r:embed="rId4"/>
          <a:stretch>
            <a:fillRect/>
          </a:stretch>
        </p:blipFill>
        <p:spPr>
          <a:xfrm>
            <a:off x="7079671" y="1072582"/>
            <a:ext cx="4879111" cy="4470379"/>
          </a:xfrm>
          <a:prstGeom prst="rect">
            <a:avLst/>
          </a:prstGeom>
        </p:spPr>
      </p:pic>
      <p:sp>
        <p:nvSpPr>
          <p:cNvPr id="29" name="TextBox 28">
            <a:extLst>
              <a:ext uri="{FF2B5EF4-FFF2-40B4-BE49-F238E27FC236}">
                <a16:creationId xmlns:a16="http://schemas.microsoft.com/office/drawing/2014/main" id="{64C4812C-E43F-48EC-BBCB-5F333F673DED}"/>
              </a:ext>
            </a:extLst>
          </p:cNvPr>
          <p:cNvSpPr txBox="1"/>
          <p:nvPr/>
        </p:nvSpPr>
        <p:spPr>
          <a:xfrm>
            <a:off x="962193" y="2195657"/>
            <a:ext cx="6117478" cy="149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100">
                <a:ea typeface="Tahoma"/>
                <a:cs typeface="Calibri"/>
              </a:rPr>
              <a:t>Expert-level picture and analysis of your customer/prospect base to help identify and highlight opportunities.</a:t>
            </a:r>
            <a:endParaRPr lang="en-US" sz="2100">
              <a:ea typeface="Tahoma"/>
              <a:cs typeface="Tahoma"/>
            </a:endParaRPr>
          </a:p>
        </p:txBody>
      </p:sp>
      <p:pic>
        <p:nvPicPr>
          <p:cNvPr id="19" name="Picture 18">
            <a:extLst>
              <a:ext uri="{FF2B5EF4-FFF2-40B4-BE49-F238E27FC236}">
                <a16:creationId xmlns:a16="http://schemas.microsoft.com/office/drawing/2014/main" id="{F22BBD38-C7F7-864E-BF39-59E4D746A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8053" y="6128596"/>
            <a:ext cx="953976" cy="572386"/>
          </a:xfrm>
          <a:prstGeom prst="rect">
            <a:avLst/>
          </a:prstGeom>
        </p:spPr>
      </p:pic>
      <p:sp>
        <p:nvSpPr>
          <p:cNvPr id="22" name="TextBox 21">
            <a:extLst>
              <a:ext uri="{FF2B5EF4-FFF2-40B4-BE49-F238E27FC236}">
                <a16:creationId xmlns:a16="http://schemas.microsoft.com/office/drawing/2014/main" id="{1E1825BE-6CB4-1045-B6B7-54D08F9536B9}"/>
              </a:ext>
            </a:extLst>
          </p:cNvPr>
          <p:cNvSpPr txBox="1"/>
          <p:nvPr/>
        </p:nvSpPr>
        <p:spPr>
          <a:xfrm>
            <a:off x="541592" y="478224"/>
            <a:ext cx="77882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DATABASE PROFILE REPORT </a:t>
            </a:r>
          </a:p>
        </p:txBody>
      </p:sp>
      <p:cxnSp>
        <p:nvCxnSpPr>
          <p:cNvPr id="23" name="Straight Connector 22">
            <a:extLst>
              <a:ext uri="{FF2B5EF4-FFF2-40B4-BE49-F238E27FC236}">
                <a16:creationId xmlns:a16="http://schemas.microsoft.com/office/drawing/2014/main" id="{3D79A414-D311-7F43-82D8-051BCB13897F}"/>
              </a:ext>
            </a:extLst>
          </p:cNvPr>
          <p:cNvCxnSpPr>
            <a:cxnSpLocks/>
          </p:cNvCxnSpPr>
          <p:nvPr/>
        </p:nvCxnSpPr>
        <p:spPr>
          <a:xfrm>
            <a:off x="661276" y="1599585"/>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2" name="Rectangle 1">
            <a:extLst>
              <a:ext uri="{FF2B5EF4-FFF2-40B4-BE49-F238E27FC236}">
                <a16:creationId xmlns:a16="http://schemas.microsoft.com/office/drawing/2014/main" id="{A23D7760-381E-BF44-95C0-3DCA0AD7C0FF}"/>
              </a:ext>
            </a:extLst>
          </p:cNvPr>
          <p:cNvSpPr/>
          <p:nvPr/>
        </p:nvSpPr>
        <p:spPr>
          <a:xfrm>
            <a:off x="947072" y="4024936"/>
            <a:ext cx="6096000" cy="1011687"/>
          </a:xfrm>
          <a:prstGeom prst="rect">
            <a:avLst/>
          </a:prstGeom>
        </p:spPr>
        <p:txBody>
          <a:bodyPr>
            <a:spAutoFit/>
          </a:bodyPr>
          <a:lstStyle/>
          <a:p>
            <a:pPr>
              <a:lnSpc>
                <a:spcPct val="150000"/>
              </a:lnSpc>
            </a:pPr>
            <a:r>
              <a:rPr lang="en-US" sz="2100">
                <a:ea typeface="Tahoma"/>
                <a:cs typeface="Calibri"/>
              </a:rPr>
              <a:t>Learn how to reach and engage current customer base more efficiently and effectively. </a:t>
            </a:r>
          </a:p>
        </p:txBody>
      </p:sp>
      <p:pic>
        <p:nvPicPr>
          <p:cNvPr id="4" name="Graphic 3" descr="Checkmark">
            <a:extLst>
              <a:ext uri="{FF2B5EF4-FFF2-40B4-BE49-F238E27FC236}">
                <a16:creationId xmlns:a16="http://schemas.microsoft.com/office/drawing/2014/main" id="{2F9AF0E5-9686-DA4F-B8C2-8B3A514282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592" y="2280947"/>
            <a:ext cx="457200" cy="457200"/>
          </a:xfrm>
          <a:prstGeom prst="rect">
            <a:avLst/>
          </a:prstGeom>
        </p:spPr>
      </p:pic>
      <p:pic>
        <p:nvPicPr>
          <p:cNvPr id="12" name="Graphic 11" descr="Checkmark">
            <a:extLst>
              <a:ext uri="{FF2B5EF4-FFF2-40B4-BE49-F238E27FC236}">
                <a16:creationId xmlns:a16="http://schemas.microsoft.com/office/drawing/2014/main" id="{B42A58EA-AEBA-DD48-8FA4-5FFA864CC1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993" y="4056686"/>
            <a:ext cx="457200" cy="457200"/>
          </a:xfrm>
          <a:prstGeom prst="rect">
            <a:avLst/>
          </a:prstGeom>
        </p:spPr>
      </p:pic>
    </p:spTree>
    <p:extLst>
      <p:ext uri="{BB962C8B-B14F-4D97-AF65-F5344CB8AC3E}">
        <p14:creationId xmlns:p14="http://schemas.microsoft.com/office/powerpoint/2010/main" val="731327097"/>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4A28E29-52FB-B74D-BD04-614959F56214}"/>
              </a:ext>
            </a:extLst>
          </p:cNvPr>
          <p:cNvSpPr/>
          <p:nvPr/>
        </p:nvSpPr>
        <p:spPr>
          <a:xfrm>
            <a:off x="151700" y="184044"/>
            <a:ext cx="11840901" cy="117840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8489F26-423A-4641-921F-A749DFBE2EB6}"/>
              </a:ext>
            </a:extLst>
          </p:cNvPr>
          <p:cNvSpPr txBox="1"/>
          <p:nvPr/>
        </p:nvSpPr>
        <p:spPr>
          <a:xfrm>
            <a:off x="81023" y="295478"/>
            <a:ext cx="12110977" cy="584775"/>
          </a:xfrm>
          <a:prstGeom prst="rect">
            <a:avLst/>
          </a:prstGeom>
          <a:noFill/>
        </p:spPr>
        <p:txBody>
          <a:bodyPr wrap="square" rtlCol="0">
            <a:spAutoFit/>
          </a:bodyPr>
          <a:lstStyle/>
          <a:p>
            <a:pPr lvl="0" algn="ctr">
              <a:defRPr/>
            </a:pPr>
            <a:r>
              <a:rPr lang="en-US" sz="3200" b="1">
                <a:solidFill>
                  <a:srgbClr val="FF0000"/>
                </a:solidFill>
              </a:rPr>
              <a:t>DATABASE PROFILE REPORT- THE BEST CUSTOMER </a:t>
            </a:r>
          </a:p>
        </p:txBody>
      </p:sp>
      <p:grpSp>
        <p:nvGrpSpPr>
          <p:cNvPr id="2" name="Group 1">
            <a:extLst>
              <a:ext uri="{FF2B5EF4-FFF2-40B4-BE49-F238E27FC236}">
                <a16:creationId xmlns:a16="http://schemas.microsoft.com/office/drawing/2014/main" id="{499C5845-2436-8A42-AD75-13E7DF31949A}"/>
              </a:ext>
            </a:extLst>
          </p:cNvPr>
          <p:cNvGrpSpPr/>
          <p:nvPr/>
        </p:nvGrpSpPr>
        <p:grpSpPr>
          <a:xfrm>
            <a:off x="1507347" y="1534358"/>
            <a:ext cx="9177305" cy="5111001"/>
            <a:chOff x="1216515" y="1262096"/>
            <a:chExt cx="9692637" cy="5269879"/>
          </a:xfrm>
        </p:grpSpPr>
        <p:sp>
          <p:nvSpPr>
            <p:cNvPr id="12" name="Rectangle: Diagonal Corners Rounded 11">
              <a:extLst>
                <a:ext uri="{FF2B5EF4-FFF2-40B4-BE49-F238E27FC236}">
                  <a16:creationId xmlns:a16="http://schemas.microsoft.com/office/drawing/2014/main" id="{02F9C21C-A8D9-4BB7-8971-E517D1AC29B5}"/>
                </a:ext>
              </a:extLst>
            </p:cNvPr>
            <p:cNvSpPr/>
            <p:nvPr/>
          </p:nvSpPr>
          <p:spPr>
            <a:xfrm flipV="1">
              <a:off x="6269305" y="4019066"/>
              <a:ext cx="4639847" cy="2512909"/>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13BA527E-B2B2-4A42-8E17-5956DFEA89C7}"/>
                </a:ext>
              </a:extLst>
            </p:cNvPr>
            <p:cNvSpPr/>
            <p:nvPr/>
          </p:nvSpPr>
          <p:spPr>
            <a:xfrm flipV="1">
              <a:off x="1226572" y="1262096"/>
              <a:ext cx="4752546" cy="2512909"/>
            </a:xfrm>
            <a:prstGeom prst="round2Diag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Diagonal Corners Rounded 26">
              <a:extLst>
                <a:ext uri="{FF2B5EF4-FFF2-40B4-BE49-F238E27FC236}">
                  <a16:creationId xmlns:a16="http://schemas.microsoft.com/office/drawing/2014/main" id="{EC69151F-1793-41FB-BB68-95FED2C543AC}"/>
                </a:ext>
              </a:extLst>
            </p:cNvPr>
            <p:cNvSpPr/>
            <p:nvPr/>
          </p:nvSpPr>
          <p:spPr>
            <a:xfrm>
              <a:off x="1216515" y="4026451"/>
              <a:ext cx="4757980" cy="2505524"/>
            </a:xfrm>
            <a:prstGeom prst="round2Diag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Diagonal Corners Rounded 26">
              <a:extLst>
                <a:ext uri="{FF2B5EF4-FFF2-40B4-BE49-F238E27FC236}">
                  <a16:creationId xmlns:a16="http://schemas.microsoft.com/office/drawing/2014/main" id="{A9844484-9227-F34F-AB98-5EA80E147A8D}"/>
                </a:ext>
              </a:extLst>
            </p:cNvPr>
            <p:cNvSpPr/>
            <p:nvPr/>
          </p:nvSpPr>
          <p:spPr>
            <a:xfrm>
              <a:off x="6250923" y="1281137"/>
              <a:ext cx="4596136" cy="2505524"/>
            </a:xfrm>
            <a:prstGeom prst="round2Diag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9F069F7-78B5-4F9B-9FC9-628F1A5273F3}"/>
                </a:ext>
              </a:extLst>
            </p:cNvPr>
            <p:cNvSpPr txBox="1"/>
            <p:nvPr/>
          </p:nvSpPr>
          <p:spPr>
            <a:xfrm>
              <a:off x="6875212" y="1821536"/>
              <a:ext cx="3704168" cy="1428048"/>
            </a:xfrm>
            <a:prstGeom prst="rect">
              <a:avLst/>
            </a:prstGeom>
            <a:noFill/>
          </p:spPr>
          <p:txBody>
            <a:bodyPr wrap="square" rtlCol="0">
              <a:spAutoFit/>
            </a:bodyPr>
            <a:lstStyle/>
            <a:p>
              <a:pPr marL="285750" indent="-285750">
                <a:buFont typeface="Arial"/>
                <a:buChar char="•"/>
              </a:pPr>
              <a:r>
                <a:rPr lang="en-US" sz="2800">
                  <a:solidFill>
                    <a:schemeClr val="bg1"/>
                  </a:solidFill>
                  <a:ea typeface="Tahoma"/>
                  <a:cs typeface="Tahoma"/>
                </a:rPr>
                <a:t>Parents</a:t>
              </a:r>
              <a:endParaRPr lang="en-US" sz="2800">
                <a:solidFill>
                  <a:schemeClr val="bg1"/>
                </a:solidFill>
                <a:ea typeface="Tahoma"/>
                <a:cs typeface="Calibri"/>
              </a:endParaRPr>
            </a:p>
            <a:p>
              <a:pPr marL="285750" indent="-285750">
                <a:buFont typeface="Arial"/>
                <a:buChar char="•"/>
              </a:pPr>
              <a:r>
                <a:rPr lang="en-US" sz="2800">
                  <a:solidFill>
                    <a:schemeClr val="bg1"/>
                  </a:solidFill>
                  <a:ea typeface="Tahoma"/>
                  <a:cs typeface="Tahoma"/>
                </a:rPr>
                <a:t>Children 2-16</a:t>
              </a:r>
            </a:p>
            <a:p>
              <a:pPr marL="285750" indent="-285750">
                <a:buFont typeface="Arial"/>
                <a:buChar char="•"/>
              </a:pPr>
              <a:r>
                <a:rPr lang="en-US" sz="2800">
                  <a:solidFill>
                    <a:schemeClr val="bg1"/>
                  </a:solidFill>
                  <a:ea typeface="Tahoma"/>
                  <a:cs typeface="Tahoma"/>
                </a:rPr>
                <a:t>Active Lifestyle</a:t>
              </a:r>
              <a:endParaRPr kumimoji="0" lang="en-US" sz="2800" u="none" strike="noStrike" kern="1200" cap="none" spc="0" normalizeH="0" baseline="0" noProof="0">
                <a:ln>
                  <a:noFill/>
                </a:ln>
                <a:solidFill>
                  <a:schemeClr val="bg1"/>
                </a:solidFill>
                <a:effectLst/>
                <a:uLnTx/>
                <a:uFillTx/>
                <a:cs typeface="Arial" panose="020B0604020202020204" pitchFamily="34" charset="0"/>
              </a:endParaRPr>
            </a:p>
          </p:txBody>
        </p:sp>
      </p:gr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740210"/>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310594"/>
            <a:ext cx="0" cy="54296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8B4D8EE-B1B8-E542-8F3F-DD6AE1CB7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sp>
        <p:nvSpPr>
          <p:cNvPr id="39" name="TextBox 38">
            <a:extLst>
              <a:ext uri="{FF2B5EF4-FFF2-40B4-BE49-F238E27FC236}">
                <a16:creationId xmlns:a16="http://schemas.microsoft.com/office/drawing/2014/main" id="{569962D0-C03A-0A45-87EB-30CDDAA29662}"/>
              </a:ext>
            </a:extLst>
          </p:cNvPr>
          <p:cNvSpPr txBox="1"/>
          <p:nvPr/>
        </p:nvSpPr>
        <p:spPr>
          <a:xfrm>
            <a:off x="1819587" y="2120054"/>
            <a:ext cx="379383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0000"/>
                </a:solidFill>
                <a:ea typeface="Tahoma"/>
                <a:cs typeface="Tahoma"/>
              </a:rPr>
              <a:t>Your business' perception of the target audience:</a:t>
            </a:r>
            <a:endParaRPr lang="en-US" sz="2800" b="1">
              <a:cs typeface="Calibri"/>
            </a:endParaRPr>
          </a:p>
        </p:txBody>
      </p:sp>
      <p:sp>
        <p:nvSpPr>
          <p:cNvPr id="26" name="TextBox 25">
            <a:extLst>
              <a:ext uri="{FF2B5EF4-FFF2-40B4-BE49-F238E27FC236}">
                <a16:creationId xmlns:a16="http://schemas.microsoft.com/office/drawing/2014/main" id="{AC3F9626-01AD-5640-BCC3-7F6416ED2562}"/>
              </a:ext>
            </a:extLst>
          </p:cNvPr>
          <p:cNvSpPr txBox="1"/>
          <p:nvPr/>
        </p:nvSpPr>
        <p:spPr>
          <a:xfrm>
            <a:off x="1952196" y="4734286"/>
            <a:ext cx="36153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0000"/>
                </a:solidFill>
                <a:ea typeface="Tahoma"/>
                <a:cs typeface="Tahoma"/>
              </a:rPr>
              <a:t>CRM analysis shows two distinct audiences: </a:t>
            </a:r>
            <a:endParaRPr lang="en-US" sz="2800" b="1"/>
          </a:p>
        </p:txBody>
      </p:sp>
      <p:sp>
        <p:nvSpPr>
          <p:cNvPr id="31" name="TextBox 30">
            <a:extLst>
              <a:ext uri="{FF2B5EF4-FFF2-40B4-BE49-F238E27FC236}">
                <a16:creationId xmlns:a16="http://schemas.microsoft.com/office/drawing/2014/main" id="{7E7FCC38-ACAB-3A4A-B5AB-92FE1AF1E95A}"/>
              </a:ext>
            </a:extLst>
          </p:cNvPr>
          <p:cNvSpPr txBox="1"/>
          <p:nvPr/>
        </p:nvSpPr>
        <p:spPr>
          <a:xfrm>
            <a:off x="6346974" y="4260381"/>
            <a:ext cx="2235199" cy="22581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a:ea typeface="Tahoma"/>
                <a:cs typeface="Tahoma"/>
              </a:rPr>
              <a:t>Parents (41%)</a:t>
            </a:r>
            <a:endParaRPr lang="en-US" sz="1600">
              <a:ea typeface="Tahoma"/>
              <a:cs typeface="Calibri"/>
            </a:endParaRPr>
          </a:p>
          <a:p>
            <a:pPr marL="285750" indent="-285750">
              <a:lnSpc>
                <a:spcPct val="150000"/>
              </a:lnSpc>
              <a:buFont typeface="Arial"/>
              <a:buChar char="•"/>
            </a:pPr>
            <a:r>
              <a:rPr lang="en-US" sz="1600">
                <a:ea typeface="Tahoma"/>
                <a:cs typeface="Tahoma"/>
              </a:rPr>
              <a:t>Age 30-55</a:t>
            </a:r>
          </a:p>
          <a:p>
            <a:pPr marL="285750" indent="-285750">
              <a:lnSpc>
                <a:spcPct val="150000"/>
              </a:lnSpc>
              <a:buFont typeface="Arial"/>
              <a:buChar char="•"/>
            </a:pPr>
            <a:r>
              <a:rPr lang="en-US" sz="1600">
                <a:ea typeface="Tahoma"/>
                <a:cs typeface="Tahoma"/>
              </a:rPr>
              <a:t>Children 2-16</a:t>
            </a:r>
          </a:p>
          <a:p>
            <a:pPr marL="285750" indent="-285750">
              <a:lnSpc>
                <a:spcPct val="150000"/>
              </a:lnSpc>
              <a:buFont typeface="Arial"/>
              <a:buChar char="•"/>
            </a:pPr>
            <a:r>
              <a:rPr lang="en-US" sz="1600">
                <a:ea typeface="Tahoma"/>
                <a:cs typeface="Tahoma"/>
              </a:rPr>
              <a:t>Active Lifestyle </a:t>
            </a:r>
          </a:p>
          <a:p>
            <a:pPr marL="285750" indent="-285750">
              <a:lnSpc>
                <a:spcPct val="150000"/>
              </a:lnSpc>
              <a:buFont typeface="Arial"/>
              <a:buChar char="•"/>
            </a:pPr>
            <a:r>
              <a:rPr lang="en-US" sz="1600">
                <a:ea typeface="Tahoma"/>
                <a:cs typeface="Tahoma"/>
              </a:rPr>
              <a:t>Own a Home</a:t>
            </a:r>
          </a:p>
          <a:p>
            <a:pPr marL="285750" indent="-285750">
              <a:lnSpc>
                <a:spcPct val="150000"/>
              </a:lnSpc>
              <a:buFont typeface="Arial"/>
              <a:buChar char="•"/>
            </a:pPr>
            <a:r>
              <a:rPr lang="en-US" sz="1600">
                <a:ea typeface="Tahoma"/>
                <a:cs typeface="Tahoma"/>
              </a:rPr>
              <a:t>Suburban</a:t>
            </a:r>
          </a:p>
        </p:txBody>
      </p:sp>
      <p:sp>
        <p:nvSpPr>
          <p:cNvPr id="32" name="TextBox 31">
            <a:extLst>
              <a:ext uri="{FF2B5EF4-FFF2-40B4-BE49-F238E27FC236}">
                <a16:creationId xmlns:a16="http://schemas.microsoft.com/office/drawing/2014/main" id="{1BBEA1E5-B4EE-9140-B5DB-B59365099809}"/>
              </a:ext>
            </a:extLst>
          </p:cNvPr>
          <p:cNvSpPr txBox="1"/>
          <p:nvPr/>
        </p:nvSpPr>
        <p:spPr>
          <a:xfrm>
            <a:off x="8449975" y="4291719"/>
            <a:ext cx="2546926" cy="22581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a:ea typeface="Tahoma"/>
                <a:cs typeface="Tahoma"/>
              </a:rPr>
              <a:t>Single Moms (59%)</a:t>
            </a:r>
          </a:p>
          <a:p>
            <a:pPr marL="285750" indent="-285750">
              <a:lnSpc>
                <a:spcPct val="150000"/>
              </a:lnSpc>
              <a:buFont typeface="Arial"/>
              <a:buChar char="•"/>
            </a:pPr>
            <a:r>
              <a:rPr lang="en-US" sz="1600">
                <a:ea typeface="Tahoma"/>
                <a:cs typeface="Tahoma"/>
              </a:rPr>
              <a:t>Age 25-45</a:t>
            </a:r>
          </a:p>
          <a:p>
            <a:pPr marL="285750" indent="-285750">
              <a:lnSpc>
                <a:spcPct val="150000"/>
              </a:lnSpc>
              <a:buFont typeface="Arial"/>
              <a:buChar char="•"/>
            </a:pPr>
            <a:r>
              <a:rPr lang="en-US" sz="1600">
                <a:ea typeface="Tahoma"/>
                <a:cs typeface="Tahoma"/>
              </a:rPr>
              <a:t>Children 2-16</a:t>
            </a:r>
          </a:p>
          <a:p>
            <a:pPr marL="285750" indent="-285750">
              <a:lnSpc>
                <a:spcPct val="150000"/>
              </a:lnSpc>
              <a:buFont typeface="Arial"/>
              <a:buChar char="•"/>
            </a:pPr>
            <a:r>
              <a:rPr lang="en-US" sz="1600">
                <a:ea typeface="Tahoma"/>
                <a:cs typeface="Tahoma"/>
              </a:rPr>
              <a:t>Active Lifestyle </a:t>
            </a:r>
          </a:p>
          <a:p>
            <a:pPr marL="285750" indent="-285750">
              <a:lnSpc>
                <a:spcPct val="150000"/>
              </a:lnSpc>
              <a:buFont typeface="Arial"/>
              <a:buChar char="•"/>
            </a:pPr>
            <a:r>
              <a:rPr lang="en-US" sz="1600">
                <a:ea typeface="Tahoma"/>
                <a:cs typeface="Tahoma"/>
              </a:rPr>
              <a:t>Renter</a:t>
            </a:r>
          </a:p>
          <a:p>
            <a:pPr marL="285750" indent="-285750">
              <a:lnSpc>
                <a:spcPct val="150000"/>
              </a:lnSpc>
              <a:buFont typeface="Arial"/>
              <a:buChar char="•"/>
            </a:pPr>
            <a:r>
              <a:rPr lang="en-US" sz="1600">
                <a:ea typeface="Tahoma"/>
                <a:cs typeface="Tahoma"/>
              </a:rPr>
              <a:t>Urban</a:t>
            </a:r>
          </a:p>
        </p:txBody>
      </p:sp>
      <p:sp>
        <p:nvSpPr>
          <p:cNvPr id="36" name="TextBox 35">
            <a:extLst>
              <a:ext uri="{FF2B5EF4-FFF2-40B4-BE49-F238E27FC236}">
                <a16:creationId xmlns:a16="http://schemas.microsoft.com/office/drawing/2014/main" id="{6EB6D110-DE7B-3E4C-9EE9-63DBB956865F}"/>
              </a:ext>
            </a:extLst>
          </p:cNvPr>
          <p:cNvSpPr txBox="1"/>
          <p:nvPr/>
        </p:nvSpPr>
        <p:spPr>
          <a:xfrm>
            <a:off x="3682485" y="786753"/>
            <a:ext cx="46597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Tahoma"/>
                <a:cs typeface="Tahoma"/>
              </a:rPr>
              <a:t>Perception vs. Reality</a:t>
            </a:r>
          </a:p>
        </p:txBody>
      </p:sp>
    </p:spTree>
    <p:extLst>
      <p:ext uri="{BB962C8B-B14F-4D97-AF65-F5344CB8AC3E}">
        <p14:creationId xmlns:p14="http://schemas.microsoft.com/office/powerpoint/2010/main" val="26971227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34FA0DE-BA8A-4CFE-9A81-22C752B2CEFE}"/>
              </a:ext>
            </a:extLst>
          </p:cNvPr>
          <p:cNvSpPr txBox="1"/>
          <p:nvPr/>
        </p:nvSpPr>
        <p:spPr>
          <a:xfrm>
            <a:off x="475719" y="402027"/>
            <a:ext cx="10517531" cy="809517"/>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CONSUMER SURVEYS</a:t>
            </a:r>
          </a:p>
        </p:txBody>
      </p:sp>
      <p:cxnSp>
        <p:nvCxnSpPr>
          <p:cNvPr id="8" name="Straight Connector 7">
            <a:extLst>
              <a:ext uri="{FF2B5EF4-FFF2-40B4-BE49-F238E27FC236}">
                <a16:creationId xmlns:a16="http://schemas.microsoft.com/office/drawing/2014/main" id="{5DA8AA6B-52B1-F441-9257-E4335D607DD4}"/>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DCFCC6-D4B3-A244-8187-74D4060FDC7A}"/>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F79C87-F4F5-7643-8AC8-C9DC01C5F4EC}"/>
              </a:ext>
            </a:extLst>
          </p:cNvPr>
          <p:cNvSpPr txBox="1"/>
          <p:nvPr/>
        </p:nvSpPr>
        <p:spPr>
          <a:xfrm>
            <a:off x="525587" y="1088888"/>
            <a:ext cx="105175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Tahoma"/>
                <a:cs typeface="Tahoma"/>
              </a:rPr>
              <a:t>Understanding Consumer Opinion, Satisfaction and Expectations</a:t>
            </a:r>
          </a:p>
        </p:txBody>
      </p:sp>
      <p:pic>
        <p:nvPicPr>
          <p:cNvPr id="15" name="Picture 14" descr="A screen shot of a computer&#10;&#10;Description generated with high confidence">
            <a:extLst>
              <a:ext uri="{FF2B5EF4-FFF2-40B4-BE49-F238E27FC236}">
                <a16:creationId xmlns:a16="http://schemas.microsoft.com/office/drawing/2014/main" id="{9D288F59-36EC-1743-95C8-C76009F1E9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101" y="1869489"/>
            <a:ext cx="5888083" cy="4497194"/>
          </a:xfrm>
          <a:prstGeom prst="rect">
            <a:avLst/>
          </a:prstGeom>
        </p:spPr>
      </p:pic>
      <p:pic>
        <p:nvPicPr>
          <p:cNvPr id="16" name="Picture 13" descr="A screenshot of a cell phone&#10;&#10;Description generated with very high confidence">
            <a:extLst>
              <a:ext uri="{FF2B5EF4-FFF2-40B4-BE49-F238E27FC236}">
                <a16:creationId xmlns:a16="http://schemas.microsoft.com/office/drawing/2014/main" id="{B920976E-8D46-A240-B825-60696C6AA802}"/>
              </a:ext>
            </a:extLst>
          </p:cNvPr>
          <p:cNvPicPr>
            <a:picLocks noChangeAspect="1"/>
          </p:cNvPicPr>
          <p:nvPr/>
        </p:nvPicPr>
        <p:blipFill>
          <a:blip r:embed="rId4"/>
          <a:stretch>
            <a:fillRect/>
          </a:stretch>
        </p:blipFill>
        <p:spPr>
          <a:xfrm>
            <a:off x="525587" y="2201025"/>
            <a:ext cx="4209474" cy="2691889"/>
          </a:xfrm>
          <a:prstGeom prst="rect">
            <a:avLst/>
          </a:prstGeom>
        </p:spPr>
      </p:pic>
      <p:sp>
        <p:nvSpPr>
          <p:cNvPr id="18" name="TextBox 17">
            <a:extLst>
              <a:ext uri="{FF2B5EF4-FFF2-40B4-BE49-F238E27FC236}">
                <a16:creationId xmlns:a16="http://schemas.microsoft.com/office/drawing/2014/main" id="{05209CF0-FFA6-8340-B474-0D3A0EA197A1}"/>
              </a:ext>
            </a:extLst>
          </p:cNvPr>
          <p:cNvSpPr txBox="1"/>
          <p:nvPr/>
        </p:nvSpPr>
        <p:spPr>
          <a:xfrm>
            <a:off x="6932428" y="-276447"/>
            <a:ext cx="184731" cy="369332"/>
          </a:xfrm>
          <a:prstGeom prst="rect">
            <a:avLst/>
          </a:prstGeom>
          <a:noFill/>
        </p:spPr>
        <p:txBody>
          <a:bodyPr wrap="none" rtlCol="0">
            <a:spAutoFit/>
          </a:bodyPr>
          <a:lstStyle/>
          <a:p>
            <a:endParaRPr lang="en-US"/>
          </a:p>
        </p:txBody>
      </p:sp>
      <p:pic>
        <p:nvPicPr>
          <p:cNvPr id="19" name="Picture 18">
            <a:extLst>
              <a:ext uri="{FF2B5EF4-FFF2-40B4-BE49-F238E27FC236}">
                <a16:creationId xmlns:a16="http://schemas.microsoft.com/office/drawing/2014/main" id="{0312B9B1-4042-4049-8327-B1F922C0A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sp>
        <p:nvSpPr>
          <p:cNvPr id="2" name="Rectangle 1">
            <a:extLst>
              <a:ext uri="{FF2B5EF4-FFF2-40B4-BE49-F238E27FC236}">
                <a16:creationId xmlns:a16="http://schemas.microsoft.com/office/drawing/2014/main" id="{B38C91EE-8F5E-0F48-ADF1-43425BC2B52F}"/>
              </a:ext>
            </a:extLst>
          </p:cNvPr>
          <p:cNvSpPr/>
          <p:nvPr/>
        </p:nvSpPr>
        <p:spPr>
          <a:xfrm>
            <a:off x="5971827" y="2091685"/>
            <a:ext cx="5888075" cy="2950680"/>
          </a:xfrm>
          <a:prstGeom prst="rect">
            <a:avLst/>
          </a:prstGeom>
        </p:spPr>
        <p:txBody>
          <a:bodyPr wrap="square">
            <a:spAutoFit/>
          </a:bodyPr>
          <a:lstStyle/>
          <a:p>
            <a:pPr>
              <a:lnSpc>
                <a:spcPct val="150000"/>
              </a:lnSpc>
            </a:pPr>
            <a:r>
              <a:rPr lang="en-US" sz="2100">
                <a:ea typeface="Tahoma"/>
                <a:cs typeface="Tahoma"/>
              </a:rPr>
              <a:t>Ask questions about areas/topics your business wants to gain consumer feedback in.</a:t>
            </a:r>
          </a:p>
          <a:p>
            <a:pPr>
              <a:lnSpc>
                <a:spcPct val="150000"/>
              </a:lnSpc>
            </a:pPr>
            <a:endParaRPr lang="en-US" sz="2100">
              <a:cs typeface="Calibri"/>
            </a:endParaRPr>
          </a:p>
          <a:p>
            <a:pPr>
              <a:lnSpc>
                <a:spcPct val="150000"/>
              </a:lnSpc>
            </a:pPr>
            <a:r>
              <a:rPr lang="en-US" sz="2100">
                <a:ea typeface="Tahoma"/>
                <a:cs typeface="Calibri"/>
              </a:rPr>
              <a:t>Provide data that will be analyzed to deliver insights to improve marketing messages, business decisions, positioning, and product offerings. </a:t>
            </a:r>
          </a:p>
        </p:txBody>
      </p:sp>
      <p:pic>
        <p:nvPicPr>
          <p:cNvPr id="21" name="Graphic 20" descr="Checkmark">
            <a:extLst>
              <a:ext uri="{FF2B5EF4-FFF2-40B4-BE49-F238E27FC236}">
                <a16:creationId xmlns:a16="http://schemas.microsoft.com/office/drawing/2014/main" id="{3A8E75EA-40A8-E84C-AAE0-583C8A5067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9061" y="2128934"/>
            <a:ext cx="457200" cy="457200"/>
          </a:xfrm>
          <a:prstGeom prst="rect">
            <a:avLst/>
          </a:prstGeom>
        </p:spPr>
      </p:pic>
      <p:pic>
        <p:nvPicPr>
          <p:cNvPr id="24" name="Graphic 23" descr="Checkmark">
            <a:extLst>
              <a:ext uri="{FF2B5EF4-FFF2-40B4-BE49-F238E27FC236}">
                <a16:creationId xmlns:a16="http://schemas.microsoft.com/office/drawing/2014/main" id="{D7598115-6376-9D46-9660-8CB2CAD3B4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9061" y="3538759"/>
            <a:ext cx="457200" cy="457200"/>
          </a:xfrm>
          <a:prstGeom prst="rect">
            <a:avLst/>
          </a:prstGeom>
        </p:spPr>
      </p:pic>
      <p:cxnSp>
        <p:nvCxnSpPr>
          <p:cNvPr id="25" name="Straight Connector 24">
            <a:extLst>
              <a:ext uri="{FF2B5EF4-FFF2-40B4-BE49-F238E27FC236}">
                <a16:creationId xmlns:a16="http://schemas.microsoft.com/office/drawing/2014/main" id="{4365D758-8979-9444-8897-D869FB458190}"/>
              </a:ext>
            </a:extLst>
          </p:cNvPr>
          <p:cNvCxnSpPr>
            <a:cxnSpLocks/>
          </p:cNvCxnSpPr>
          <p:nvPr/>
        </p:nvCxnSpPr>
        <p:spPr>
          <a:xfrm>
            <a:off x="661276" y="1599585"/>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15876224"/>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223C4A2-584B-B24C-ACCC-CC314D50C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07F77ACA-5AE9-47C1-A2D9-EA916634BE15}"/>
              </a:ext>
            </a:extLst>
          </p:cNvPr>
          <p:cNvSpPr txBox="1"/>
          <p:nvPr/>
        </p:nvSpPr>
        <p:spPr>
          <a:xfrm>
            <a:off x="547614" y="1088475"/>
            <a:ext cx="118774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Statistical Evaluation of Digital Conversations and Their True Underlying Meanings</a:t>
            </a:r>
            <a:endParaRPr lang="en-US" sz="2400"/>
          </a:p>
        </p:txBody>
      </p:sp>
      <p:sp>
        <p:nvSpPr>
          <p:cNvPr id="29" name="TextBox 28">
            <a:extLst>
              <a:ext uri="{FF2B5EF4-FFF2-40B4-BE49-F238E27FC236}">
                <a16:creationId xmlns:a16="http://schemas.microsoft.com/office/drawing/2014/main" id="{64C4812C-E43F-48EC-BBCB-5F333F673DED}"/>
              </a:ext>
            </a:extLst>
          </p:cNvPr>
          <p:cNvSpPr txBox="1"/>
          <p:nvPr/>
        </p:nvSpPr>
        <p:spPr>
          <a:xfrm>
            <a:off x="894313" y="2185203"/>
            <a:ext cx="5636030" cy="3682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ea typeface="Tahoma"/>
                <a:cs typeface="Tahoma"/>
              </a:rPr>
              <a:t>Research and collect conversations across the digital landscape.</a:t>
            </a:r>
          </a:p>
          <a:p>
            <a:pPr>
              <a:lnSpc>
                <a:spcPct val="150000"/>
              </a:lnSpc>
            </a:pPr>
            <a:endParaRPr lang="en-US" sz="2000">
              <a:ea typeface="Tahoma"/>
              <a:cs typeface="Tahoma"/>
            </a:endParaRPr>
          </a:p>
          <a:p>
            <a:pPr>
              <a:lnSpc>
                <a:spcPct val="150000"/>
              </a:lnSpc>
            </a:pPr>
            <a:r>
              <a:rPr lang="en-US" sz="2000">
                <a:ea typeface="Tahoma"/>
                <a:cs typeface="Calibri"/>
              </a:rPr>
              <a:t>Identify evolving trends, gaps, and opportunities to improve perception, positioning against competitors, guide business strategy, and evaluate marketing messages.</a:t>
            </a:r>
          </a:p>
          <a:p>
            <a:pPr marL="285750" indent="-285750">
              <a:lnSpc>
                <a:spcPct val="150000"/>
              </a:lnSpc>
              <a:buFont typeface="Arial"/>
              <a:buChar char="•"/>
            </a:pPr>
            <a:endParaRPr lang="en-US">
              <a:latin typeface="Tahoma"/>
              <a:ea typeface="Tahoma"/>
              <a:cs typeface="Calibri"/>
            </a:endParaRPr>
          </a:p>
        </p:txBody>
      </p:sp>
      <p:pic>
        <p:nvPicPr>
          <p:cNvPr id="19" name="Picture 18">
            <a:extLst>
              <a:ext uri="{FF2B5EF4-FFF2-40B4-BE49-F238E27FC236}">
                <a16:creationId xmlns:a16="http://schemas.microsoft.com/office/drawing/2014/main" id="{F22BBD38-C7F7-864E-BF39-59E4D746A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8053" y="6128596"/>
            <a:ext cx="953976" cy="572386"/>
          </a:xfrm>
          <a:prstGeom prst="rect">
            <a:avLst/>
          </a:prstGeom>
        </p:spPr>
      </p:pic>
      <p:sp>
        <p:nvSpPr>
          <p:cNvPr id="22" name="TextBox 21">
            <a:extLst>
              <a:ext uri="{FF2B5EF4-FFF2-40B4-BE49-F238E27FC236}">
                <a16:creationId xmlns:a16="http://schemas.microsoft.com/office/drawing/2014/main" id="{1E1825BE-6CB4-1045-B6B7-54D08F9536B9}"/>
              </a:ext>
            </a:extLst>
          </p:cNvPr>
          <p:cNvSpPr txBox="1"/>
          <p:nvPr/>
        </p:nvSpPr>
        <p:spPr>
          <a:xfrm>
            <a:off x="541592" y="453412"/>
            <a:ext cx="94792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DIGITAL CONVERSATION ANALYSIS</a:t>
            </a:r>
          </a:p>
        </p:txBody>
      </p:sp>
      <p:cxnSp>
        <p:nvCxnSpPr>
          <p:cNvPr id="23" name="Straight Connector 22">
            <a:extLst>
              <a:ext uri="{FF2B5EF4-FFF2-40B4-BE49-F238E27FC236}">
                <a16:creationId xmlns:a16="http://schemas.microsoft.com/office/drawing/2014/main" id="{3D79A414-D311-7F43-82D8-051BCB13897F}"/>
              </a:ext>
            </a:extLst>
          </p:cNvPr>
          <p:cNvCxnSpPr>
            <a:cxnSpLocks/>
          </p:cNvCxnSpPr>
          <p:nvPr/>
        </p:nvCxnSpPr>
        <p:spPr>
          <a:xfrm>
            <a:off x="661276" y="1599585"/>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pic>
        <p:nvPicPr>
          <p:cNvPr id="9" name="Picture 5" descr="A picture containing text, map&#10;&#10;Description generated with very high confidence">
            <a:extLst>
              <a:ext uri="{FF2B5EF4-FFF2-40B4-BE49-F238E27FC236}">
                <a16:creationId xmlns:a16="http://schemas.microsoft.com/office/drawing/2014/main" id="{2E71D1A3-0FAB-2D45-832E-A7CC9286477B}"/>
              </a:ext>
            </a:extLst>
          </p:cNvPr>
          <p:cNvPicPr>
            <a:picLocks noChangeAspect="1"/>
          </p:cNvPicPr>
          <p:nvPr/>
        </p:nvPicPr>
        <p:blipFill>
          <a:blip r:embed="rId5"/>
          <a:stretch>
            <a:fillRect/>
          </a:stretch>
        </p:blipFill>
        <p:spPr>
          <a:xfrm>
            <a:off x="6582648" y="2384059"/>
            <a:ext cx="5329381" cy="2999109"/>
          </a:xfrm>
          <a:prstGeom prst="rect">
            <a:avLst/>
          </a:prstGeom>
        </p:spPr>
      </p:pic>
      <p:pic>
        <p:nvPicPr>
          <p:cNvPr id="10" name="Graphic 9" descr="Checkmark">
            <a:extLst>
              <a:ext uri="{FF2B5EF4-FFF2-40B4-BE49-F238E27FC236}">
                <a16:creationId xmlns:a16="http://schemas.microsoft.com/office/drawing/2014/main" id="{F57E31D5-A580-444D-8A55-39F7F76FF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808" y="2276851"/>
            <a:ext cx="457200" cy="457200"/>
          </a:xfrm>
          <a:prstGeom prst="rect">
            <a:avLst/>
          </a:prstGeom>
        </p:spPr>
      </p:pic>
      <p:pic>
        <p:nvPicPr>
          <p:cNvPr id="11" name="Graphic 10" descr="Checkmark">
            <a:extLst>
              <a:ext uri="{FF2B5EF4-FFF2-40B4-BE49-F238E27FC236}">
                <a16:creationId xmlns:a16="http://schemas.microsoft.com/office/drawing/2014/main" id="{B141D689-01E3-2C4F-AE9D-D7DB604BB4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808" y="3618034"/>
            <a:ext cx="457200" cy="457200"/>
          </a:xfrm>
          <a:prstGeom prst="rect">
            <a:avLst/>
          </a:prstGeom>
        </p:spPr>
      </p:pic>
    </p:spTree>
    <p:extLst>
      <p:ext uri="{BB962C8B-B14F-4D97-AF65-F5344CB8AC3E}">
        <p14:creationId xmlns:p14="http://schemas.microsoft.com/office/powerpoint/2010/main" val="417046323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64AFDC-DD48-4C37-9F2E-18FD8F872487}"/>
              </a:ext>
            </a:extLst>
          </p:cNvPr>
          <p:cNvSpPr txBox="1"/>
          <p:nvPr/>
        </p:nvSpPr>
        <p:spPr>
          <a:xfrm>
            <a:off x="457574" y="496048"/>
            <a:ext cx="6783198" cy="707886"/>
          </a:xfrm>
          <a:prstGeom prst="rect">
            <a:avLst/>
          </a:prstGeom>
          <a:noFill/>
        </p:spPr>
        <p:txBody>
          <a:bodyPr wrap="square" rtlCol="0" anchor="t">
            <a:spAutoFit/>
          </a:bodyPr>
          <a:lstStyle/>
          <a:p>
            <a:pPr>
              <a:defRPr/>
            </a:pPr>
            <a:r>
              <a:rPr lang="en-US" sz="4000" b="1">
                <a:solidFill>
                  <a:srgbClr val="FF0000"/>
                </a:solidFill>
                <a:cs typeface="Arial"/>
              </a:rPr>
              <a:t>QUALITATIVE </a:t>
            </a:r>
            <a:r>
              <a:rPr kumimoji="0" lang="en-US" sz="4000" b="1" u="none" strike="noStrike" kern="1200" cap="none" spc="0" normalizeH="0" baseline="0" noProof="0">
                <a:ln>
                  <a:noFill/>
                </a:ln>
                <a:solidFill>
                  <a:srgbClr val="FF0000"/>
                </a:solidFill>
                <a:effectLst/>
                <a:uLnTx/>
                <a:uFillTx/>
                <a:cs typeface="Arial"/>
              </a:rPr>
              <a:t>RESEARCH</a:t>
            </a:r>
            <a:r>
              <a:rPr lang="en-US" sz="4000" b="1">
                <a:solidFill>
                  <a:srgbClr val="FF0000"/>
                </a:solidFill>
                <a:cs typeface="Arial"/>
              </a:rPr>
              <a:t> </a:t>
            </a:r>
            <a:endParaRPr kumimoji="0" lang="en-US" sz="4000" b="1" u="none" strike="noStrike" kern="1200" cap="none" spc="0" normalizeH="0" baseline="0" noProof="0">
              <a:ln>
                <a:noFill/>
              </a:ln>
              <a:solidFill>
                <a:srgbClr val="FF0000"/>
              </a:solidFill>
              <a:effectLst/>
              <a:uLnTx/>
              <a:uFillTx/>
              <a:cs typeface="Arial" panose="020B0604020202020204" pitchFamily="34" charset="0"/>
            </a:endParaRPr>
          </a:p>
        </p:txBody>
      </p:sp>
      <p:pic>
        <p:nvPicPr>
          <p:cNvPr id="11" name="Picture 5" descr="A picture containing object&#10;&#10;Description generated with high confidence">
            <a:extLst>
              <a:ext uri="{FF2B5EF4-FFF2-40B4-BE49-F238E27FC236}">
                <a16:creationId xmlns:a16="http://schemas.microsoft.com/office/drawing/2014/main" id="{5460D37B-8F4F-0E4F-9EE9-49B51F8E8F5A}"/>
              </a:ext>
            </a:extLst>
          </p:cNvPr>
          <p:cNvPicPr>
            <a:picLocks noChangeAspect="1"/>
          </p:cNvPicPr>
          <p:nvPr/>
        </p:nvPicPr>
        <p:blipFill>
          <a:blip r:embed="rId3"/>
          <a:stretch>
            <a:fillRect/>
          </a:stretch>
        </p:blipFill>
        <p:spPr>
          <a:xfrm>
            <a:off x="6977592" y="1550140"/>
            <a:ext cx="5444836" cy="4697491"/>
          </a:xfrm>
          <a:prstGeom prst="rect">
            <a:avLst/>
          </a:prstGeom>
        </p:spPr>
      </p:pic>
      <p:cxnSp>
        <p:nvCxnSpPr>
          <p:cNvPr id="13" name="Straight Connector 12">
            <a:extLst>
              <a:ext uri="{FF2B5EF4-FFF2-40B4-BE49-F238E27FC236}">
                <a16:creationId xmlns:a16="http://schemas.microsoft.com/office/drawing/2014/main" id="{DE8D4B1F-1585-3246-AEF5-44738D3C6000}"/>
              </a:ext>
            </a:extLst>
          </p:cNvPr>
          <p:cNvCxnSpPr>
            <a:cxnSpLocks/>
          </p:cNvCxnSpPr>
          <p:nvPr/>
        </p:nvCxnSpPr>
        <p:spPr>
          <a:xfrm>
            <a:off x="661275" y="1471765"/>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2" name="Rectangle 1">
            <a:extLst>
              <a:ext uri="{FF2B5EF4-FFF2-40B4-BE49-F238E27FC236}">
                <a16:creationId xmlns:a16="http://schemas.microsoft.com/office/drawing/2014/main" id="{29610A22-C372-0D49-AA19-FFB17E3B2C60}"/>
              </a:ext>
            </a:extLst>
          </p:cNvPr>
          <p:cNvSpPr/>
          <p:nvPr/>
        </p:nvSpPr>
        <p:spPr>
          <a:xfrm>
            <a:off x="661275" y="2038341"/>
            <a:ext cx="6783193" cy="3511859"/>
          </a:xfrm>
          <a:prstGeom prst="rect">
            <a:avLst/>
          </a:prstGeom>
        </p:spPr>
        <p:txBody>
          <a:bodyPr wrap="square">
            <a:spAutoFit/>
          </a:bodyPr>
          <a:lstStyle/>
          <a:p>
            <a:pPr>
              <a:lnSpc>
                <a:spcPct val="150000"/>
              </a:lnSpc>
            </a:pPr>
            <a:r>
              <a:rPr lang="en-US" sz="2400" b="1">
                <a:solidFill>
                  <a:srgbClr val="FF0000"/>
                </a:solidFill>
                <a:latin typeface="+mj-lt"/>
                <a:ea typeface="Tahoma"/>
                <a:cs typeface="Tahoma"/>
              </a:rPr>
              <a:t>How your business will benefit:</a:t>
            </a:r>
          </a:p>
          <a:p>
            <a:pPr marL="171450" indent="-171450">
              <a:lnSpc>
                <a:spcPct val="150000"/>
              </a:lnSpc>
              <a:buFont typeface="Arial"/>
              <a:buChar char="•"/>
            </a:pPr>
            <a:r>
              <a:rPr lang="en-US">
                <a:ea typeface="Tahoma"/>
                <a:cs typeface="Tahoma"/>
              </a:rPr>
              <a:t>Receive direct consumer feedback and answers to questions important to your business:</a:t>
            </a:r>
          </a:p>
          <a:p>
            <a:pPr marL="628650" lvl="1" indent="-171450">
              <a:lnSpc>
                <a:spcPct val="150000"/>
              </a:lnSpc>
              <a:buFont typeface="Arial"/>
              <a:buChar char="•"/>
            </a:pPr>
            <a:r>
              <a:rPr lang="en-US">
                <a:ea typeface="Tahoma"/>
                <a:cs typeface="Tahoma"/>
              </a:rPr>
              <a:t>Why do you shop at store X vs. store Y?</a:t>
            </a:r>
          </a:p>
          <a:p>
            <a:pPr marL="628650" lvl="1" indent="-171450">
              <a:lnSpc>
                <a:spcPct val="150000"/>
              </a:lnSpc>
              <a:buFont typeface="Arial"/>
              <a:buChar char="•"/>
            </a:pPr>
            <a:r>
              <a:rPr lang="en-US">
                <a:ea typeface="Tahoma"/>
                <a:cs typeface="Tahoma"/>
              </a:rPr>
              <a:t>How do you use product X?</a:t>
            </a:r>
          </a:p>
          <a:p>
            <a:pPr marL="628650" lvl="1" indent="-171450">
              <a:lnSpc>
                <a:spcPct val="150000"/>
              </a:lnSpc>
              <a:buFont typeface="Arial"/>
              <a:buChar char="•"/>
            </a:pPr>
            <a:r>
              <a:rPr lang="en-US">
                <a:ea typeface="Tahoma"/>
                <a:cs typeface="Tahoma"/>
              </a:rPr>
              <a:t>How do you feel about candidate B?</a:t>
            </a:r>
          </a:p>
          <a:p>
            <a:pPr marL="171450" indent="-171450">
              <a:lnSpc>
                <a:spcPct val="150000"/>
              </a:lnSpc>
              <a:buFont typeface="Arial"/>
              <a:buChar char="•"/>
            </a:pPr>
            <a:r>
              <a:rPr lang="en-US">
                <a:ea typeface="Tahoma"/>
                <a:cs typeface="Tahoma"/>
              </a:rPr>
              <a:t>Test ideas, new concepts, products, re-branding and more before launching or uncover new opportunities, niche markets.</a:t>
            </a:r>
          </a:p>
        </p:txBody>
      </p:sp>
      <p:cxnSp>
        <p:nvCxnSpPr>
          <p:cNvPr id="14" name="Straight Connector 13">
            <a:extLst>
              <a:ext uri="{FF2B5EF4-FFF2-40B4-BE49-F238E27FC236}">
                <a16:creationId xmlns:a16="http://schemas.microsoft.com/office/drawing/2014/main" id="{BE4FFA72-49B0-A34F-B919-54CEEA8FF92E}"/>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0C2E2A-85C2-FC4F-B6B9-927EA5128653}"/>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9FF305D-BB58-C34B-8D26-D290FDE71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spTree>
    <p:extLst>
      <p:ext uri="{BB962C8B-B14F-4D97-AF65-F5344CB8AC3E}">
        <p14:creationId xmlns:p14="http://schemas.microsoft.com/office/powerpoint/2010/main" val="386280639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64AFDC-DD48-4C37-9F2E-18FD8F872487}"/>
              </a:ext>
            </a:extLst>
          </p:cNvPr>
          <p:cNvSpPr txBox="1"/>
          <p:nvPr/>
        </p:nvSpPr>
        <p:spPr>
          <a:xfrm>
            <a:off x="249432" y="408730"/>
            <a:ext cx="7176603" cy="1077218"/>
          </a:xfrm>
          <a:prstGeom prst="rect">
            <a:avLst/>
          </a:prstGeom>
          <a:noFill/>
        </p:spPr>
        <p:txBody>
          <a:bodyPr wrap="square" rtlCol="0" anchor="t">
            <a:spAutoFit/>
          </a:bodyPr>
          <a:lstStyle/>
          <a:p>
            <a:pPr>
              <a:defRPr/>
            </a:pPr>
            <a:r>
              <a:rPr kumimoji="0" lang="en-US" sz="3200" b="1" u="none" strike="noStrike" kern="1200" cap="none" spc="0" normalizeH="0" baseline="0" noProof="0">
                <a:ln>
                  <a:noFill/>
                </a:ln>
                <a:solidFill>
                  <a:srgbClr val="FF0000"/>
                </a:solidFill>
                <a:effectLst/>
                <a:uLnTx/>
                <a:uFillTx/>
                <a:cs typeface="Arial"/>
              </a:rPr>
              <a:t>FULL </a:t>
            </a:r>
            <a:r>
              <a:rPr lang="en-US" sz="3200" b="1">
                <a:solidFill>
                  <a:srgbClr val="FF0000"/>
                </a:solidFill>
                <a:cs typeface="Arial"/>
              </a:rPr>
              <a:t>MARKETING </a:t>
            </a:r>
            <a:r>
              <a:rPr kumimoji="0" lang="en-US" sz="3200" b="1" u="none" strike="noStrike" kern="1200" cap="none" spc="0" normalizeH="0" baseline="0" noProof="0">
                <a:ln>
                  <a:noFill/>
                </a:ln>
                <a:solidFill>
                  <a:srgbClr val="FF0000"/>
                </a:solidFill>
                <a:effectLst/>
                <a:uLnTx/>
                <a:uFillTx/>
                <a:cs typeface="Arial"/>
              </a:rPr>
              <a:t>STRATEGY BASED ON CONSUMER INSIGHTS</a:t>
            </a:r>
            <a:r>
              <a:rPr lang="en-US" sz="3200" b="1">
                <a:solidFill>
                  <a:srgbClr val="FF0000"/>
                </a:solidFill>
                <a:cs typeface="Arial"/>
              </a:rPr>
              <a:t> </a:t>
            </a:r>
            <a:endParaRPr kumimoji="0" lang="en-US" sz="3200" b="1" u="none" strike="noStrike" kern="1200" cap="none" spc="0" normalizeH="0" baseline="0" noProof="0">
              <a:ln>
                <a:noFill/>
              </a:ln>
              <a:solidFill>
                <a:srgbClr val="FF0000"/>
              </a:solidFill>
              <a:effectLst/>
              <a:uLnTx/>
              <a:uFillTx/>
              <a:cs typeface="Arial" panose="020B0604020202020204" pitchFamily="34" charset="0"/>
            </a:endParaRPr>
          </a:p>
        </p:txBody>
      </p:sp>
      <p:cxnSp>
        <p:nvCxnSpPr>
          <p:cNvPr id="13" name="Straight Connector 12">
            <a:extLst>
              <a:ext uri="{FF2B5EF4-FFF2-40B4-BE49-F238E27FC236}">
                <a16:creationId xmlns:a16="http://schemas.microsoft.com/office/drawing/2014/main" id="{DE8D4B1F-1585-3246-AEF5-44738D3C6000}"/>
              </a:ext>
            </a:extLst>
          </p:cNvPr>
          <p:cNvCxnSpPr>
            <a:cxnSpLocks/>
          </p:cNvCxnSpPr>
          <p:nvPr/>
        </p:nvCxnSpPr>
        <p:spPr>
          <a:xfrm>
            <a:off x="340242" y="1599585"/>
            <a:ext cx="2545223"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2" name="Rectangle 1">
            <a:extLst>
              <a:ext uri="{FF2B5EF4-FFF2-40B4-BE49-F238E27FC236}">
                <a16:creationId xmlns:a16="http://schemas.microsoft.com/office/drawing/2014/main" id="{29610A22-C372-0D49-AA19-FFB17E3B2C60}"/>
              </a:ext>
            </a:extLst>
          </p:cNvPr>
          <p:cNvSpPr/>
          <p:nvPr/>
        </p:nvSpPr>
        <p:spPr>
          <a:xfrm>
            <a:off x="340242" y="2020597"/>
            <a:ext cx="6709144" cy="1891287"/>
          </a:xfrm>
          <a:prstGeom prst="rect">
            <a:avLst/>
          </a:prstGeom>
        </p:spPr>
        <p:txBody>
          <a:bodyPr wrap="square">
            <a:spAutoFit/>
          </a:bodyPr>
          <a:lstStyle/>
          <a:p>
            <a:pPr algn="ctr">
              <a:lnSpc>
                <a:spcPct val="150000"/>
              </a:lnSpc>
            </a:pPr>
            <a:r>
              <a:rPr lang="en-US" sz="2000">
                <a:ea typeface="+mn-lt"/>
                <a:cs typeface="+mn-lt"/>
              </a:rPr>
              <a:t>We offer enhanced database profiling and segmentation through CRM behavioral analysis combined with an overlay of demographic and psychographic data, </a:t>
            </a:r>
            <a:r>
              <a:rPr lang="en-US" sz="2000" b="1">
                <a:ea typeface="+mn-lt"/>
                <a:cs typeface="+mn-lt"/>
              </a:rPr>
              <a:t>200 available </a:t>
            </a:r>
            <a:r>
              <a:rPr lang="en-US" sz="2000">
                <a:ea typeface="+mn-lt"/>
                <a:cs typeface="+mn-lt"/>
              </a:rPr>
              <a:t>demographics parameters, to building audience persona(s)</a:t>
            </a:r>
            <a:r>
              <a:rPr lang="en-US">
                <a:latin typeface="Tahoma"/>
                <a:ea typeface="+mn-lt"/>
                <a:cs typeface="+mn-lt"/>
              </a:rPr>
              <a:t> </a:t>
            </a:r>
            <a:endParaRPr lang="en-US">
              <a:latin typeface="Tahoma"/>
              <a:ea typeface="Tahoma"/>
              <a:cs typeface="Tahoma"/>
            </a:endParaRPr>
          </a:p>
        </p:txBody>
      </p:sp>
      <p:pic>
        <p:nvPicPr>
          <p:cNvPr id="17" name="Picture 16">
            <a:extLst>
              <a:ext uri="{FF2B5EF4-FFF2-40B4-BE49-F238E27FC236}">
                <a16:creationId xmlns:a16="http://schemas.microsoft.com/office/drawing/2014/main" id="{C9FF305D-BB58-C34B-8D26-D290FDE71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00" y="6101570"/>
            <a:ext cx="953976" cy="572386"/>
          </a:xfrm>
          <a:prstGeom prst="rect">
            <a:avLst/>
          </a:prstGeom>
        </p:spPr>
      </p:pic>
      <p:pic>
        <p:nvPicPr>
          <p:cNvPr id="4" name="Picture 3">
            <a:extLst>
              <a:ext uri="{FF2B5EF4-FFF2-40B4-BE49-F238E27FC236}">
                <a16:creationId xmlns:a16="http://schemas.microsoft.com/office/drawing/2014/main" id="{2EFE90A2-4AFB-F34E-9B0C-846C8130B378}"/>
              </a:ext>
            </a:extLst>
          </p:cNvPr>
          <p:cNvPicPr>
            <a:picLocks noChangeAspect="1"/>
          </p:cNvPicPr>
          <p:nvPr/>
        </p:nvPicPr>
        <p:blipFill rotWithShape="1">
          <a:blip r:embed="rId4">
            <a:extLst>
              <a:ext uri="{28A0092B-C50C-407E-A947-70E740481C1C}">
                <a14:useLocalDpi xmlns:a14="http://schemas.microsoft.com/office/drawing/2010/main" val="0"/>
              </a:ext>
            </a:extLst>
          </a:blip>
          <a:srcRect l="2490" r="49138"/>
          <a:stretch/>
        </p:blipFill>
        <p:spPr>
          <a:xfrm>
            <a:off x="7215963" y="0"/>
            <a:ext cx="4976037" cy="6858000"/>
          </a:xfrm>
          <a:prstGeom prst="rect">
            <a:avLst/>
          </a:prstGeom>
        </p:spPr>
      </p:pic>
      <p:sp>
        <p:nvSpPr>
          <p:cNvPr id="16" name="TextBox 15">
            <a:extLst>
              <a:ext uri="{FF2B5EF4-FFF2-40B4-BE49-F238E27FC236}">
                <a16:creationId xmlns:a16="http://schemas.microsoft.com/office/drawing/2014/main" id="{3D43EAF0-EABE-B746-939D-1DED5030AA1D}"/>
              </a:ext>
            </a:extLst>
          </p:cNvPr>
          <p:cNvSpPr txBox="1"/>
          <p:nvPr/>
        </p:nvSpPr>
        <p:spPr>
          <a:xfrm>
            <a:off x="628688" y="4228073"/>
            <a:ext cx="3610187" cy="1531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r>
              <a:rPr lang="en-US" sz="1600">
                <a:ea typeface="Tahoma"/>
                <a:cs typeface="Tahoma"/>
              </a:rPr>
              <a:t>Audience Engagement (alumni)</a:t>
            </a:r>
            <a:endParaRPr lang="en-US" sz="1600">
              <a:ea typeface="+mn-lt"/>
              <a:cs typeface="+mn-lt"/>
            </a:endParaRPr>
          </a:p>
          <a:p>
            <a:pPr marL="285750" indent="-285750">
              <a:lnSpc>
                <a:spcPct val="150000"/>
              </a:lnSpc>
              <a:buFont typeface="Arial,Sans-Serif"/>
              <a:buChar char="•"/>
            </a:pPr>
            <a:r>
              <a:rPr lang="en-US" sz="1600">
                <a:ea typeface="Tahoma"/>
                <a:cs typeface="Tahoma"/>
              </a:rPr>
              <a:t>Purchase/Shopping Cart Analysis </a:t>
            </a:r>
            <a:endParaRPr lang="en-US" sz="1600">
              <a:ea typeface="+mn-lt"/>
              <a:cs typeface="+mn-lt"/>
            </a:endParaRPr>
          </a:p>
          <a:p>
            <a:pPr marL="285750" indent="-285750">
              <a:lnSpc>
                <a:spcPct val="150000"/>
              </a:lnSpc>
              <a:buFont typeface="Arial,Sans-Serif"/>
              <a:buChar char="•"/>
            </a:pPr>
            <a:r>
              <a:rPr lang="en-US" sz="1600">
                <a:ea typeface="Tahoma"/>
                <a:cs typeface="Tahoma"/>
              </a:rPr>
              <a:t>Revenue and Profitability Drivers</a:t>
            </a:r>
          </a:p>
          <a:p>
            <a:pPr marL="285750" indent="-285750">
              <a:lnSpc>
                <a:spcPct val="150000"/>
              </a:lnSpc>
              <a:buFont typeface="Arial"/>
              <a:buChar char="•"/>
            </a:pPr>
            <a:r>
              <a:rPr lang="en-US" sz="1600">
                <a:cs typeface="Arial"/>
              </a:rPr>
              <a:t>Market Trends, Sizing and Share​</a:t>
            </a:r>
          </a:p>
        </p:txBody>
      </p:sp>
      <p:sp>
        <p:nvSpPr>
          <p:cNvPr id="8" name="Rectangle 7">
            <a:extLst>
              <a:ext uri="{FF2B5EF4-FFF2-40B4-BE49-F238E27FC236}">
                <a16:creationId xmlns:a16="http://schemas.microsoft.com/office/drawing/2014/main" id="{6CA0635B-9CBD-D74A-ACA8-4086A253FD29}"/>
              </a:ext>
            </a:extLst>
          </p:cNvPr>
          <p:cNvSpPr/>
          <p:nvPr/>
        </p:nvSpPr>
        <p:spPr>
          <a:xfrm>
            <a:off x="4167156" y="4228073"/>
            <a:ext cx="3258879" cy="1531510"/>
          </a:xfrm>
          <a:prstGeom prst="rect">
            <a:avLst/>
          </a:prstGeom>
        </p:spPr>
        <p:txBody>
          <a:bodyPr wrap="square" numCol="1">
            <a:spAutoFit/>
          </a:bodyPr>
          <a:lstStyle/>
          <a:p>
            <a:pPr marL="285750" indent="-285750">
              <a:lnSpc>
                <a:spcPct val="150000"/>
              </a:lnSpc>
              <a:buFont typeface="Arial"/>
              <a:buChar char="•"/>
            </a:pPr>
            <a:r>
              <a:rPr lang="en-US" sz="1600">
                <a:cs typeface="Arial"/>
              </a:rPr>
              <a:t>Lookalike Acquisition Modeling​</a:t>
            </a:r>
            <a:endParaRPr lang="en-US" sz="1600">
              <a:ea typeface="Tahoma"/>
              <a:cs typeface="Arial"/>
            </a:endParaRPr>
          </a:p>
          <a:p>
            <a:pPr marL="285750" indent="-285750">
              <a:lnSpc>
                <a:spcPct val="150000"/>
              </a:lnSpc>
              <a:buFont typeface="Arial"/>
              <a:buChar char="•"/>
            </a:pPr>
            <a:r>
              <a:rPr lang="en-US" sz="1600">
                <a:cs typeface="Arial"/>
              </a:rPr>
              <a:t>Upsell/cross-sell ​</a:t>
            </a:r>
            <a:endParaRPr lang="en-US" sz="1600">
              <a:ea typeface="Tahoma"/>
              <a:cs typeface="Arial"/>
            </a:endParaRPr>
          </a:p>
          <a:p>
            <a:pPr marL="285750" indent="-285750">
              <a:lnSpc>
                <a:spcPct val="150000"/>
              </a:lnSpc>
              <a:buFont typeface="Arial"/>
              <a:buChar char="•"/>
            </a:pPr>
            <a:r>
              <a:rPr lang="en-US" sz="1600">
                <a:cs typeface="Arial"/>
              </a:rPr>
              <a:t>Pricing optimization​</a:t>
            </a:r>
            <a:endParaRPr lang="en-US" sz="1600">
              <a:ea typeface="Tahoma"/>
              <a:cs typeface="Arial"/>
            </a:endParaRPr>
          </a:p>
          <a:p>
            <a:pPr marL="285750" indent="-285750">
              <a:lnSpc>
                <a:spcPct val="150000"/>
              </a:lnSpc>
              <a:buFont typeface="Arial"/>
              <a:buChar char="•"/>
            </a:pPr>
            <a:r>
              <a:rPr lang="en-US" sz="1600">
                <a:cs typeface="Arial"/>
              </a:rPr>
              <a:t>And more...</a:t>
            </a:r>
            <a:endParaRPr lang="en-US" sz="1600">
              <a:ea typeface="+mn-lt"/>
              <a:cs typeface="+mn-lt"/>
            </a:endParaRPr>
          </a:p>
        </p:txBody>
      </p:sp>
    </p:spTree>
    <p:extLst>
      <p:ext uri="{BB962C8B-B14F-4D97-AF65-F5344CB8AC3E}">
        <p14:creationId xmlns:p14="http://schemas.microsoft.com/office/powerpoint/2010/main" val="40749864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0" y="2585918"/>
            <a:ext cx="8254233" cy="166033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TARGETED EMAIL MARKETING</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8" name="TextBox 4">
            <a:extLst>
              <a:ext uri="{FF2B5EF4-FFF2-40B4-BE49-F238E27FC236}">
                <a16:creationId xmlns:a16="http://schemas.microsoft.com/office/drawing/2014/main" id="{ACAA89B2-2E83-0246-B0BA-ADC182F9E842}"/>
              </a:ext>
            </a:extLst>
          </p:cNvPr>
          <p:cNvSpPr txBox="1">
            <a:spLocks noChangeArrowheads="1"/>
          </p:cNvSpPr>
          <p:nvPr/>
        </p:nvSpPr>
        <p:spPr bwMode="auto">
          <a:xfrm>
            <a:off x="2223535" y="4569993"/>
            <a:ext cx="4228065" cy="2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600">
                <a:solidFill>
                  <a:schemeClr val="bg1"/>
                </a:solidFill>
                <a:latin typeface="+mn-lt"/>
                <a:ea typeface="Tahoma" charset="0"/>
                <a:cs typeface="Tahoma" charset="0"/>
              </a:rPr>
              <a:t>Measurable KPI’s:</a:t>
            </a:r>
          </a:p>
          <a:p>
            <a:pPr>
              <a:spcBef>
                <a:spcPts val="600"/>
              </a:spcBef>
              <a:spcAft>
                <a:spcPts val="200"/>
              </a:spcAft>
              <a:buClr>
                <a:srgbClr val="4E4D4D"/>
              </a:buClr>
              <a:buFont typeface="Courier New" panose="02070309020205020404" pitchFamily="49" charset="0"/>
              <a:buChar char="o"/>
            </a:pPr>
            <a:r>
              <a:rPr lang="en-US" altLang="en-US" sz="1600">
                <a:solidFill>
                  <a:schemeClr val="bg1"/>
                </a:solidFill>
                <a:latin typeface="+mn-lt"/>
                <a:ea typeface="Tahoma" charset="0"/>
                <a:cs typeface="Tahoma" charset="0"/>
              </a:rPr>
              <a:t>Delivery rate to target audience</a:t>
            </a:r>
          </a:p>
          <a:p>
            <a:pPr>
              <a:spcBef>
                <a:spcPts val="600"/>
              </a:spcBef>
              <a:spcAft>
                <a:spcPts val="200"/>
              </a:spcAft>
              <a:buClr>
                <a:srgbClr val="4E4D4D"/>
              </a:buClr>
              <a:buFont typeface="Courier New" panose="02070309020205020404" pitchFamily="49" charset="0"/>
              <a:buChar char="o"/>
            </a:pPr>
            <a:r>
              <a:rPr lang="en-US" altLang="en-US" sz="1600">
                <a:solidFill>
                  <a:schemeClr val="bg1"/>
                </a:solidFill>
                <a:latin typeface="+mn-lt"/>
                <a:ea typeface="Tahoma" charset="0"/>
                <a:cs typeface="Tahoma" charset="0"/>
              </a:rPr>
              <a:t>Unique &amp; total open rates</a:t>
            </a:r>
          </a:p>
          <a:p>
            <a:pPr>
              <a:spcBef>
                <a:spcPts val="600"/>
              </a:spcBef>
              <a:spcAft>
                <a:spcPts val="200"/>
              </a:spcAft>
              <a:buClr>
                <a:srgbClr val="4E4D4D"/>
              </a:buClr>
              <a:buFont typeface="Courier New" panose="02070309020205020404" pitchFamily="49" charset="0"/>
              <a:buChar char="o"/>
            </a:pPr>
            <a:r>
              <a:rPr lang="en-US" altLang="en-US" sz="1600">
                <a:solidFill>
                  <a:schemeClr val="bg1"/>
                </a:solidFill>
                <a:latin typeface="+mn-lt"/>
                <a:ea typeface="Tahoma" charset="0"/>
                <a:cs typeface="Tahoma" charset="0"/>
              </a:rPr>
              <a:t>CTR</a:t>
            </a:r>
          </a:p>
          <a:p>
            <a:pPr>
              <a:spcBef>
                <a:spcPts val="600"/>
              </a:spcBef>
              <a:spcAft>
                <a:spcPts val="200"/>
              </a:spcAft>
              <a:buClr>
                <a:srgbClr val="4E4D4D"/>
              </a:buClr>
              <a:buFont typeface="Courier New" panose="02070309020205020404" pitchFamily="49" charset="0"/>
              <a:buChar char="o"/>
            </a:pPr>
            <a:r>
              <a:rPr lang="en-US" altLang="en-US" sz="1600">
                <a:solidFill>
                  <a:schemeClr val="bg1"/>
                </a:solidFill>
                <a:latin typeface="+mn-lt"/>
                <a:ea typeface="Tahoma" charset="0"/>
                <a:cs typeface="Tahoma" charset="0"/>
              </a:rPr>
              <a:t>Customer match backs</a:t>
            </a:r>
          </a:p>
          <a:p>
            <a:pPr>
              <a:spcBef>
                <a:spcPts val="600"/>
              </a:spcBef>
              <a:spcAft>
                <a:spcPts val="200"/>
              </a:spcAft>
              <a:buClr>
                <a:srgbClr val="4E4D4D"/>
              </a:buClr>
              <a:buFont typeface="Courier New" panose="02070309020205020404" pitchFamily="49" charset="0"/>
              <a:buChar char="o"/>
            </a:pPr>
            <a:endParaRPr lang="en-US" altLang="en-US" sz="1400">
              <a:solidFill>
                <a:schemeClr val="bg1"/>
              </a:solidFill>
              <a:latin typeface="Tahoma" charset="0"/>
              <a:ea typeface="Tahoma" charset="0"/>
              <a:cs typeface="Tahoma" charset="0"/>
            </a:endParaRPr>
          </a:p>
        </p:txBody>
      </p:sp>
      <p:pic>
        <p:nvPicPr>
          <p:cNvPr id="10" name="Picture 9" descr="Text&#10;&#10;Description automatically generated">
            <a:extLst>
              <a:ext uri="{FF2B5EF4-FFF2-40B4-BE49-F238E27FC236}">
                <a16:creationId xmlns:a16="http://schemas.microsoft.com/office/drawing/2014/main" id="{5C0FD53E-C9E4-EF4B-B1AD-18DF2F4F6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390601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p:nvPr/>
        </p:nvSpPr>
        <p:spPr>
          <a:xfrm rot="20964056">
            <a:off x="-1951400" y="934776"/>
            <a:ext cx="11929302" cy="660051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 y="-5853"/>
            <a:ext cx="12188824" cy="2404533"/>
          </a:xfrm>
          <a:prstGeom prst="rect">
            <a:avLst/>
          </a:prstGeom>
        </p:spPr>
      </p:pic>
      <p:sp>
        <p:nvSpPr>
          <p:cNvPr id="54" name="Oval 53"/>
          <p:cNvSpPr/>
          <p:nvPr/>
        </p:nvSpPr>
        <p:spPr>
          <a:xfrm rot="20964056">
            <a:off x="-2058107" y="806125"/>
            <a:ext cx="11929302" cy="66005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03819" y="205162"/>
            <a:ext cx="8171596" cy="584775"/>
          </a:xfrm>
          <a:prstGeom prst="rect">
            <a:avLst/>
          </a:prstGeom>
          <a:noFill/>
        </p:spPr>
        <p:txBody>
          <a:bodyPr wrap="none" rtlCol="0" anchor="t">
            <a:spAutoFit/>
          </a:bodyPr>
          <a:lstStyle/>
          <a:p>
            <a:r>
              <a:rPr lang="en-US" sz="3200" b="1">
                <a:solidFill>
                  <a:schemeClr val="bg1"/>
                </a:solidFill>
                <a:ea typeface="Tahoma"/>
                <a:cs typeface="Tahoma"/>
              </a:rPr>
              <a:t>EXTENDED NETWORK DISPLAY- RE-MESSAGING</a:t>
            </a:r>
            <a:endParaRPr lang="en-US" sz="3200" b="1">
              <a:solidFill>
                <a:schemeClr val="bg1"/>
              </a:solidFill>
              <a:ea typeface="Tahoma" charset="0"/>
              <a:cs typeface="Tahoma" charset="0"/>
            </a:endParaRPr>
          </a:p>
        </p:txBody>
      </p:sp>
      <p:pic>
        <p:nvPicPr>
          <p:cNvPr id="5" name="Content Placeholder 54" descr="remessaging-blue.jpg"/>
          <p:cNvPicPr>
            <a:picLocks noGrp="1" noChangeAspect="1"/>
          </p:cNvPicPr>
          <p:nvPr>
            <p:ph idx="4294967295"/>
          </p:nvPr>
        </p:nvPicPr>
        <p:blipFill>
          <a:blip r:embed="rId4" cstate="screen">
            <a:extLst>
              <a:ext uri="{28A0092B-C50C-407E-A947-70E740481C1C}">
                <a14:useLocalDpi xmlns:a14="http://schemas.microsoft.com/office/drawing/2010/main"/>
              </a:ext>
            </a:extLst>
          </a:blip>
          <a:srcRect l="-1511" r="-4527"/>
          <a:stretch>
            <a:fillRect/>
          </a:stretch>
        </p:blipFill>
        <p:spPr bwMode="auto">
          <a:xfrm>
            <a:off x="474134" y="1766926"/>
            <a:ext cx="6570692" cy="43079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p:nvPr/>
        </p:nvGrpSpPr>
        <p:grpSpPr>
          <a:xfrm>
            <a:off x="542198" y="2142678"/>
            <a:ext cx="2187676" cy="474691"/>
            <a:chOff x="435505" y="1642588"/>
            <a:chExt cx="2187676" cy="474691"/>
          </a:xfrm>
        </p:grpSpPr>
        <p:sp>
          <p:nvSpPr>
            <p:cNvPr id="7" name="Oval 6"/>
            <p:cNvSpPr>
              <a:spLocks noChangeArrowheads="1"/>
            </p:cNvSpPr>
            <p:nvPr/>
          </p:nvSpPr>
          <p:spPr bwMode="auto">
            <a:xfrm>
              <a:off x="435505" y="1780729"/>
              <a:ext cx="336550" cy="336550"/>
            </a:xfrm>
            <a:prstGeom prst="ellipse">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Arial Narrow"/>
              </a:endParaRPr>
            </a:p>
          </p:txBody>
        </p:sp>
        <p:sp>
          <p:nvSpPr>
            <p:cNvPr id="8" name="Rectangle 7"/>
            <p:cNvSpPr>
              <a:spLocks noChangeArrowheads="1"/>
            </p:cNvSpPr>
            <p:nvPr/>
          </p:nvSpPr>
          <p:spPr bwMode="auto">
            <a:xfrm>
              <a:off x="442977" y="1746992"/>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r>
                <a:rPr lang="en-US" altLang="en-US">
                  <a:solidFill>
                    <a:schemeClr val="bg1"/>
                  </a:solidFill>
                  <a:latin typeface="Tahoma" charset="0"/>
                  <a:ea typeface="Tahoma" charset="0"/>
                  <a:cs typeface="Tahoma" charset="0"/>
                </a:rPr>
                <a:t>1</a:t>
              </a:r>
            </a:p>
          </p:txBody>
        </p:sp>
        <p:sp>
          <p:nvSpPr>
            <p:cNvPr id="9" name="TextBox 8"/>
            <p:cNvSpPr txBox="1">
              <a:spLocks noChangeArrowheads="1"/>
            </p:cNvSpPr>
            <p:nvPr/>
          </p:nvSpPr>
          <p:spPr bwMode="auto">
            <a:xfrm>
              <a:off x="796461" y="1642588"/>
              <a:ext cx="18267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r>
                <a:rPr lang="en-US" altLang="en-US" sz="1600">
                  <a:latin typeface="+mn-lt"/>
                  <a:ea typeface="Tahoma" charset="0"/>
                  <a:cs typeface="Tahoma" charset="0"/>
                </a:rPr>
                <a:t>Potential customer</a:t>
              </a:r>
            </a:p>
          </p:txBody>
        </p:sp>
      </p:grpSp>
      <p:grpSp>
        <p:nvGrpSpPr>
          <p:cNvPr id="43" name="Group 42"/>
          <p:cNvGrpSpPr/>
          <p:nvPr/>
        </p:nvGrpSpPr>
        <p:grpSpPr>
          <a:xfrm>
            <a:off x="2069043" y="1519303"/>
            <a:ext cx="2592656" cy="369332"/>
            <a:chOff x="2160588" y="951522"/>
            <a:chExt cx="2592656" cy="369332"/>
          </a:xfrm>
        </p:grpSpPr>
        <p:sp>
          <p:nvSpPr>
            <p:cNvPr id="11" name="Oval 10"/>
            <p:cNvSpPr>
              <a:spLocks noChangeArrowheads="1"/>
            </p:cNvSpPr>
            <p:nvPr/>
          </p:nvSpPr>
          <p:spPr bwMode="auto">
            <a:xfrm>
              <a:off x="2160588" y="1003381"/>
              <a:ext cx="311150" cy="311150"/>
            </a:xfrm>
            <a:prstGeom prst="ellipse">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Arial Narrow"/>
              </a:endParaRPr>
            </a:p>
          </p:txBody>
        </p:sp>
        <p:sp>
          <p:nvSpPr>
            <p:cNvPr id="12" name="Rectangle 11"/>
            <p:cNvSpPr>
              <a:spLocks noChangeArrowheads="1"/>
            </p:cNvSpPr>
            <p:nvPr/>
          </p:nvSpPr>
          <p:spPr bwMode="auto">
            <a:xfrm>
              <a:off x="2167741" y="951522"/>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r>
                <a:rPr lang="en-US" altLang="en-US">
                  <a:solidFill>
                    <a:schemeClr val="bg1"/>
                  </a:solidFill>
                  <a:latin typeface="Tahoma" charset="0"/>
                  <a:ea typeface="Tahoma" charset="0"/>
                  <a:cs typeface="Tahoma" charset="0"/>
                </a:rPr>
                <a:t>2</a:t>
              </a:r>
            </a:p>
          </p:txBody>
        </p:sp>
        <p:sp>
          <p:nvSpPr>
            <p:cNvPr id="13" name="TextBox 12"/>
            <p:cNvSpPr txBox="1">
              <a:spLocks noChangeArrowheads="1"/>
            </p:cNvSpPr>
            <p:nvPr/>
          </p:nvSpPr>
          <p:spPr bwMode="auto">
            <a:xfrm>
              <a:off x="2466672" y="968456"/>
              <a:ext cx="22865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r>
                <a:rPr lang="en-US" altLang="en-US" sz="1600">
                  <a:latin typeface="+mn-lt"/>
                  <a:ea typeface="Tahoma" charset="0"/>
                  <a:cs typeface="Tahoma" charset="0"/>
                </a:rPr>
                <a:t>They visit your site</a:t>
              </a:r>
            </a:p>
          </p:txBody>
        </p:sp>
      </p:grpSp>
      <p:grpSp>
        <p:nvGrpSpPr>
          <p:cNvPr id="42" name="Group 41"/>
          <p:cNvGrpSpPr/>
          <p:nvPr/>
        </p:nvGrpSpPr>
        <p:grpSpPr>
          <a:xfrm>
            <a:off x="4978994" y="1434350"/>
            <a:ext cx="3013538" cy="584775"/>
            <a:chOff x="5621866" y="785545"/>
            <a:chExt cx="3013538" cy="584775"/>
          </a:xfrm>
        </p:grpSpPr>
        <p:sp>
          <p:nvSpPr>
            <p:cNvPr id="15" name="Oval 14"/>
            <p:cNvSpPr>
              <a:spLocks noChangeArrowheads="1"/>
            </p:cNvSpPr>
            <p:nvPr/>
          </p:nvSpPr>
          <p:spPr bwMode="auto">
            <a:xfrm>
              <a:off x="5621866" y="928242"/>
              <a:ext cx="357187" cy="357188"/>
            </a:xfrm>
            <a:prstGeom prst="ellipse">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Arial Narrow"/>
              </a:endParaRPr>
            </a:p>
          </p:txBody>
        </p:sp>
        <p:sp>
          <p:nvSpPr>
            <p:cNvPr id="16" name="Rectangle 15"/>
            <p:cNvSpPr>
              <a:spLocks noChangeArrowheads="1"/>
            </p:cNvSpPr>
            <p:nvPr/>
          </p:nvSpPr>
          <p:spPr bwMode="auto">
            <a:xfrm>
              <a:off x="5646265" y="902971"/>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r>
                <a:rPr lang="en-US" altLang="en-US">
                  <a:solidFill>
                    <a:schemeClr val="bg1"/>
                  </a:solidFill>
                  <a:latin typeface="Tahoma" charset="0"/>
                  <a:ea typeface="Tahoma" charset="0"/>
                  <a:cs typeface="Tahoma" charset="0"/>
                </a:rPr>
                <a:t>3</a:t>
              </a:r>
            </a:p>
          </p:txBody>
        </p:sp>
        <p:sp>
          <p:nvSpPr>
            <p:cNvPr id="17" name="TextBox 16"/>
            <p:cNvSpPr txBox="1">
              <a:spLocks noChangeArrowheads="1"/>
            </p:cNvSpPr>
            <p:nvPr/>
          </p:nvSpPr>
          <p:spPr bwMode="auto">
            <a:xfrm>
              <a:off x="5969584" y="785545"/>
              <a:ext cx="2665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r>
                <a:rPr lang="en-US" altLang="en-US" sz="1600">
                  <a:latin typeface="+mn-lt"/>
                  <a:ea typeface="Tahoma" charset="0"/>
                  <a:cs typeface="Tahoma" charset="0"/>
                </a:rPr>
                <a:t>But leave </a:t>
              </a:r>
            </a:p>
            <a:p>
              <a:pPr eaLnBrk="1" hangingPunct="1"/>
              <a:r>
                <a:rPr lang="en-US" altLang="en-US" sz="1600">
                  <a:latin typeface="+mn-lt"/>
                  <a:ea typeface="Tahoma" charset="0"/>
                  <a:cs typeface="Tahoma" charset="0"/>
                </a:rPr>
                <a:t>without converting</a:t>
              </a:r>
            </a:p>
          </p:txBody>
        </p:sp>
      </p:grpSp>
      <p:grpSp>
        <p:nvGrpSpPr>
          <p:cNvPr id="41" name="Group 40"/>
          <p:cNvGrpSpPr/>
          <p:nvPr/>
        </p:nvGrpSpPr>
        <p:grpSpPr>
          <a:xfrm>
            <a:off x="3830387" y="5309895"/>
            <a:ext cx="3366030" cy="830998"/>
            <a:chOff x="4507445" y="5041985"/>
            <a:chExt cx="3366030" cy="830998"/>
          </a:xfrm>
        </p:grpSpPr>
        <p:sp>
          <p:nvSpPr>
            <p:cNvPr id="19" name="Oval 18"/>
            <p:cNvSpPr>
              <a:spLocks noChangeArrowheads="1"/>
            </p:cNvSpPr>
            <p:nvPr/>
          </p:nvSpPr>
          <p:spPr bwMode="auto">
            <a:xfrm>
              <a:off x="4507445" y="5300231"/>
              <a:ext cx="320675" cy="322262"/>
            </a:xfrm>
            <a:prstGeom prst="ellipse">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Arial Narrow"/>
              </a:endParaRPr>
            </a:p>
          </p:txBody>
        </p:sp>
        <p:sp>
          <p:nvSpPr>
            <p:cNvPr id="20" name="Rectangle 22"/>
            <p:cNvSpPr>
              <a:spLocks noChangeArrowheads="1"/>
            </p:cNvSpPr>
            <p:nvPr/>
          </p:nvSpPr>
          <p:spPr bwMode="auto">
            <a:xfrm>
              <a:off x="4514599" y="5257510"/>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r>
                <a:rPr lang="en-US" altLang="en-US">
                  <a:solidFill>
                    <a:schemeClr val="bg1"/>
                  </a:solidFill>
                  <a:latin typeface="Tahoma" charset="0"/>
                  <a:ea typeface="Tahoma" charset="0"/>
                  <a:cs typeface="Tahoma" charset="0"/>
                </a:rPr>
                <a:t>5</a:t>
              </a:r>
            </a:p>
          </p:txBody>
        </p:sp>
        <p:sp>
          <p:nvSpPr>
            <p:cNvPr id="21" name="TextBox 23"/>
            <p:cNvSpPr txBox="1">
              <a:spLocks noChangeArrowheads="1"/>
            </p:cNvSpPr>
            <p:nvPr/>
          </p:nvSpPr>
          <p:spPr bwMode="auto">
            <a:xfrm>
              <a:off x="4848731" y="5041985"/>
              <a:ext cx="3024744"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r>
                <a:rPr lang="en-US" altLang="en-US" sz="1600">
                  <a:latin typeface="+mj-lt"/>
                  <a:ea typeface="Tahoma" charset="0"/>
                  <a:cs typeface="Tahoma" charset="0"/>
                </a:rPr>
                <a:t>Your ads recapture</a:t>
              </a:r>
            </a:p>
            <a:p>
              <a:pPr eaLnBrk="1" hangingPunct="1"/>
              <a:r>
                <a:rPr lang="en-US" altLang="en-US" sz="1600">
                  <a:latin typeface="+mj-lt"/>
                  <a:ea typeface="Tahoma" charset="0"/>
                  <a:cs typeface="Tahoma" charset="0"/>
                </a:rPr>
                <a:t>interest </a:t>
              </a:r>
              <a:r>
                <a:rPr lang="en-US" altLang="en-US" sz="1600" b="1">
                  <a:latin typeface="+mj-lt"/>
                  <a:ea typeface="Tahoma" charset="0"/>
                  <a:cs typeface="Tahoma" charset="0"/>
                </a:rPr>
                <a:t>bringing them</a:t>
              </a:r>
            </a:p>
            <a:p>
              <a:pPr eaLnBrk="1" hangingPunct="1"/>
              <a:r>
                <a:rPr lang="en-US" altLang="en-US" sz="1600" b="1">
                  <a:latin typeface="+mj-lt"/>
                  <a:ea typeface="Tahoma" charset="0"/>
                  <a:cs typeface="Tahoma" charset="0"/>
                </a:rPr>
                <a:t>back</a:t>
              </a:r>
              <a:r>
                <a:rPr lang="en-US" altLang="en-US" sz="1600">
                  <a:latin typeface="+mj-lt"/>
                  <a:ea typeface="Tahoma" charset="0"/>
                  <a:cs typeface="Tahoma" charset="0"/>
                </a:rPr>
                <a:t> to your site</a:t>
              </a:r>
            </a:p>
          </p:txBody>
        </p:sp>
      </p:grpSp>
      <p:grpSp>
        <p:nvGrpSpPr>
          <p:cNvPr id="40" name="Group 39"/>
          <p:cNvGrpSpPr/>
          <p:nvPr/>
        </p:nvGrpSpPr>
        <p:grpSpPr>
          <a:xfrm>
            <a:off x="1022510" y="6100509"/>
            <a:ext cx="3067579" cy="584775"/>
            <a:chOff x="2030942" y="6101911"/>
            <a:chExt cx="3067579" cy="584775"/>
          </a:xfrm>
        </p:grpSpPr>
        <p:sp>
          <p:nvSpPr>
            <p:cNvPr id="23" name="Oval 22"/>
            <p:cNvSpPr>
              <a:spLocks noChangeArrowheads="1"/>
            </p:cNvSpPr>
            <p:nvPr/>
          </p:nvSpPr>
          <p:spPr bwMode="auto">
            <a:xfrm>
              <a:off x="2030942" y="6208271"/>
              <a:ext cx="355600" cy="355601"/>
            </a:xfrm>
            <a:prstGeom prst="ellipse">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Arial Narrow"/>
              </a:endParaRPr>
            </a:p>
          </p:txBody>
        </p:sp>
        <p:sp>
          <p:nvSpPr>
            <p:cNvPr id="24" name="Rectangle 26"/>
            <p:cNvSpPr>
              <a:spLocks noChangeArrowheads="1"/>
            </p:cNvSpPr>
            <p:nvPr/>
          </p:nvSpPr>
          <p:spPr bwMode="auto">
            <a:xfrm>
              <a:off x="2055589" y="6181938"/>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r>
                <a:rPr lang="en-US" altLang="en-US">
                  <a:solidFill>
                    <a:schemeClr val="bg1"/>
                  </a:solidFill>
                  <a:latin typeface="Tahoma" charset="0"/>
                  <a:ea typeface="Tahoma" charset="0"/>
                  <a:cs typeface="Tahoma" charset="0"/>
                </a:rPr>
                <a:t>6</a:t>
              </a:r>
            </a:p>
          </p:txBody>
        </p:sp>
        <p:sp>
          <p:nvSpPr>
            <p:cNvPr id="25" name="TextBox 27"/>
            <p:cNvSpPr txBox="1">
              <a:spLocks noChangeArrowheads="1"/>
            </p:cNvSpPr>
            <p:nvPr/>
          </p:nvSpPr>
          <p:spPr bwMode="auto">
            <a:xfrm>
              <a:off x="2415019" y="6101911"/>
              <a:ext cx="2683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r>
                <a:rPr lang="en-US" altLang="en-US" sz="1600">
                  <a:latin typeface="+mj-lt"/>
                  <a:ea typeface="Tahoma" charset="0"/>
                  <a:cs typeface="Tahoma" charset="0"/>
                </a:rPr>
                <a:t>Potential customers</a:t>
              </a:r>
            </a:p>
            <a:p>
              <a:pPr eaLnBrk="1" hangingPunct="1"/>
              <a:r>
                <a:rPr lang="en-US" altLang="en-US" sz="1600">
                  <a:latin typeface="+mj-lt"/>
                  <a:ea typeface="Tahoma" charset="0"/>
                  <a:cs typeface="Tahoma" charset="0"/>
                </a:rPr>
                <a:t>turn into happy customers</a:t>
              </a:r>
            </a:p>
          </p:txBody>
        </p:sp>
      </p:grpSp>
      <p:grpSp>
        <p:nvGrpSpPr>
          <p:cNvPr id="47" name="Group 46"/>
          <p:cNvGrpSpPr/>
          <p:nvPr/>
        </p:nvGrpSpPr>
        <p:grpSpPr>
          <a:xfrm>
            <a:off x="6873270" y="2544810"/>
            <a:ext cx="2257145" cy="1077218"/>
            <a:chOff x="7699654" y="2024372"/>
            <a:chExt cx="2257145" cy="1077218"/>
          </a:xfrm>
        </p:grpSpPr>
        <p:sp>
          <p:nvSpPr>
            <p:cNvPr id="28" name="TextBox 30"/>
            <p:cNvSpPr txBox="1">
              <a:spLocks noChangeArrowheads="1"/>
            </p:cNvSpPr>
            <p:nvPr/>
          </p:nvSpPr>
          <p:spPr bwMode="auto">
            <a:xfrm>
              <a:off x="8058678" y="2024372"/>
              <a:ext cx="18981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eaLnBrk="1" hangingPunct="1"/>
              <a:r>
                <a:rPr lang="en-US" altLang="en-US" sz="1600">
                  <a:latin typeface="Tahoma" charset="0"/>
                  <a:ea typeface="Tahoma" charset="0"/>
                  <a:cs typeface="Tahoma" charset="0"/>
                </a:rPr>
                <a:t>Your ads recapture</a:t>
              </a:r>
            </a:p>
            <a:p>
              <a:pPr eaLnBrk="1" hangingPunct="1"/>
              <a:r>
                <a:rPr lang="en-US" altLang="en-US" sz="1600">
                  <a:latin typeface="Tahoma" charset="0"/>
                  <a:ea typeface="Tahoma" charset="0"/>
                  <a:cs typeface="Tahoma" charset="0"/>
                </a:rPr>
                <a:t>interest bringing them back to your site</a:t>
              </a:r>
            </a:p>
          </p:txBody>
        </p:sp>
        <p:grpSp>
          <p:nvGrpSpPr>
            <p:cNvPr id="39" name="Group 38"/>
            <p:cNvGrpSpPr/>
            <p:nvPr/>
          </p:nvGrpSpPr>
          <p:grpSpPr>
            <a:xfrm>
              <a:off x="7699654" y="2323126"/>
              <a:ext cx="328856" cy="400110"/>
              <a:chOff x="7699654" y="2323126"/>
              <a:chExt cx="328856" cy="400110"/>
            </a:xfrm>
          </p:grpSpPr>
          <p:sp>
            <p:nvSpPr>
              <p:cNvPr id="30" name="Oval 29"/>
              <p:cNvSpPr>
                <a:spLocks noChangeArrowheads="1"/>
              </p:cNvSpPr>
              <p:nvPr/>
            </p:nvSpPr>
            <p:spPr bwMode="auto">
              <a:xfrm>
                <a:off x="7711010" y="2376045"/>
                <a:ext cx="317500" cy="319087"/>
              </a:xfrm>
              <a:prstGeom prst="ellipse">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2000">
                  <a:solidFill>
                    <a:schemeClr val="lt1"/>
                  </a:solidFill>
                  <a:latin typeface="Arial Narrow"/>
                </a:endParaRPr>
              </a:p>
            </p:txBody>
          </p:sp>
          <p:sp>
            <p:nvSpPr>
              <p:cNvPr id="31" name="Rectangle 19"/>
              <p:cNvSpPr>
                <a:spLocks noChangeArrowheads="1"/>
              </p:cNvSpPr>
              <p:nvPr/>
            </p:nvSpPr>
            <p:spPr bwMode="auto">
              <a:xfrm>
                <a:off x="7699654" y="2323126"/>
                <a:ext cx="324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r>
                  <a:rPr lang="en-US" altLang="en-US" sz="2000">
                    <a:solidFill>
                      <a:schemeClr val="bg1"/>
                    </a:solidFill>
                    <a:latin typeface="Tahoma" charset="0"/>
                    <a:ea typeface="Tahoma" charset="0"/>
                    <a:cs typeface="Tahoma" charset="0"/>
                  </a:rPr>
                  <a:t>4</a:t>
                </a:r>
              </a:p>
            </p:txBody>
          </p:sp>
        </p:grpSp>
      </p:grpSp>
      <p:grpSp>
        <p:nvGrpSpPr>
          <p:cNvPr id="52" name="Group 51"/>
          <p:cNvGrpSpPr/>
          <p:nvPr/>
        </p:nvGrpSpPr>
        <p:grpSpPr>
          <a:xfrm rot="472747">
            <a:off x="7995755" y="3645229"/>
            <a:ext cx="3788100" cy="2379846"/>
            <a:chOff x="8091179" y="3680150"/>
            <a:chExt cx="3788100" cy="2379846"/>
          </a:xfrm>
        </p:grpSpPr>
        <p:sp>
          <p:nvSpPr>
            <p:cNvPr id="50" name="Oval 49"/>
            <p:cNvSpPr/>
            <p:nvPr/>
          </p:nvSpPr>
          <p:spPr>
            <a:xfrm>
              <a:off x="8190284" y="3742412"/>
              <a:ext cx="3589890" cy="225532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091179" y="3680150"/>
              <a:ext cx="3788100" cy="2379846"/>
            </a:xfrm>
            <a:prstGeom prst="ellipse">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8339941" y="4079742"/>
              <a:ext cx="3324443" cy="16167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pc="-40">
                  <a:ea typeface="Tahoma" charset="0"/>
                  <a:cs typeface="Tahoma" charset="0"/>
                </a:rPr>
                <a:t>Re-messaging should</a:t>
              </a:r>
            </a:p>
            <a:p>
              <a:pPr algn="ctr"/>
              <a:r>
                <a:rPr lang="en-US" sz="2000" b="1" spc="-40">
                  <a:ea typeface="Tahoma" charset="0"/>
                  <a:cs typeface="Tahoma" charset="0"/>
                </a:rPr>
                <a:t>be part of every marketing campaign </a:t>
              </a:r>
            </a:p>
            <a:p>
              <a:pPr algn="ctr">
                <a:lnSpc>
                  <a:spcPts val="880"/>
                </a:lnSpc>
              </a:pPr>
              <a:endParaRPr lang="en-US" sz="1400" b="1">
                <a:latin typeface="Tahoma" charset="0"/>
                <a:ea typeface="Tahoma" charset="0"/>
                <a:cs typeface="Tahoma" charset="0"/>
              </a:endParaRPr>
            </a:p>
            <a:p>
              <a:pPr algn="ctr"/>
              <a:r>
                <a:rPr lang="en-US" sz="1600">
                  <a:ea typeface="Tahoma" charset="0"/>
                  <a:cs typeface="Tahoma" charset="0"/>
                </a:rPr>
                <a:t>to maintain top of mind </a:t>
              </a:r>
              <a:br>
                <a:rPr lang="en-US" sz="1600">
                  <a:ea typeface="Tahoma" charset="0"/>
                  <a:cs typeface="Tahoma" charset="0"/>
                </a:rPr>
              </a:br>
              <a:r>
                <a:rPr lang="en-US" sz="1600">
                  <a:ea typeface="Tahoma" charset="0"/>
                  <a:cs typeface="Tahoma" charset="0"/>
                </a:rPr>
                <a:t>brand awareness to those who </a:t>
              </a:r>
              <a:br>
                <a:rPr lang="en-US" sz="1600">
                  <a:ea typeface="Tahoma" charset="0"/>
                  <a:cs typeface="Tahoma" charset="0"/>
                </a:rPr>
              </a:br>
              <a:r>
                <a:rPr lang="en-US" sz="1600">
                  <a:ea typeface="Tahoma" charset="0"/>
                  <a:cs typeface="Tahoma" charset="0"/>
                </a:rPr>
                <a:t>have visited your site</a:t>
              </a:r>
            </a:p>
          </p:txBody>
        </p:sp>
      </p:grpSp>
      <p:pic>
        <p:nvPicPr>
          <p:cNvPr id="3" name="Picture 3" descr="A close up of a logo&#10;&#10;Description generated with very high confidence">
            <a:extLst>
              <a:ext uri="{FF2B5EF4-FFF2-40B4-BE49-F238E27FC236}">
                <a16:creationId xmlns:a16="http://schemas.microsoft.com/office/drawing/2014/main" id="{FDD41BA4-87F0-4EEE-9730-F8142D5A2FAD}"/>
              </a:ext>
            </a:extLst>
          </p:cNvPr>
          <p:cNvPicPr>
            <a:picLocks noChangeAspect="1"/>
          </p:cNvPicPr>
          <p:nvPr/>
        </p:nvPicPr>
        <p:blipFill>
          <a:blip r:embed="rId5"/>
          <a:stretch>
            <a:fillRect/>
          </a:stretch>
        </p:blipFill>
        <p:spPr>
          <a:xfrm>
            <a:off x="7281951" y="2390506"/>
            <a:ext cx="2013190" cy="1214347"/>
          </a:xfrm>
          <a:prstGeom prst="rect">
            <a:avLst/>
          </a:prstGeom>
        </p:spPr>
      </p:pic>
      <p:sp>
        <p:nvSpPr>
          <p:cNvPr id="6" name="TextBox 5">
            <a:extLst>
              <a:ext uri="{FF2B5EF4-FFF2-40B4-BE49-F238E27FC236}">
                <a16:creationId xmlns:a16="http://schemas.microsoft.com/office/drawing/2014/main" id="{6E6BC01F-84A7-4337-83CB-31F520CF6DA7}"/>
              </a:ext>
            </a:extLst>
          </p:cNvPr>
          <p:cNvSpPr txBox="1"/>
          <p:nvPr/>
        </p:nvSpPr>
        <p:spPr>
          <a:xfrm>
            <a:off x="7282671" y="2897576"/>
            <a:ext cx="18805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Tahoma"/>
                <a:cs typeface="Calibri"/>
              </a:rPr>
              <a:t>Ads are then served to you as you browse the internet</a:t>
            </a:r>
          </a:p>
        </p:txBody>
      </p:sp>
    </p:spTree>
    <p:extLst>
      <p:ext uri="{BB962C8B-B14F-4D97-AF65-F5344CB8AC3E}">
        <p14:creationId xmlns:p14="http://schemas.microsoft.com/office/powerpoint/2010/main" val="231714549"/>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sitting on a table&#10;&#10;Description generated with very high confidence">
            <a:extLst>
              <a:ext uri="{FF2B5EF4-FFF2-40B4-BE49-F238E27FC236}">
                <a16:creationId xmlns:a16="http://schemas.microsoft.com/office/drawing/2014/main" id="{DCD1A8BB-1A16-49A8-A4DF-C1BAE6151E67}"/>
              </a:ext>
            </a:extLst>
          </p:cNvPr>
          <p:cNvPicPr>
            <a:picLocks noChangeAspect="1"/>
          </p:cNvPicPr>
          <p:nvPr/>
        </p:nvPicPr>
        <p:blipFill rotWithShape="1">
          <a:blip r:embed="rId3">
            <a:extLst>
              <a:ext uri="{28A0092B-C50C-407E-A947-70E740481C1C}">
                <a14:useLocalDpi xmlns:a14="http://schemas.microsoft.com/office/drawing/2010/main" val="0"/>
              </a:ext>
            </a:extLst>
          </a:blip>
          <a:srcRect l="15441" r="29603"/>
          <a:stretch/>
        </p:blipFill>
        <p:spPr>
          <a:xfrm>
            <a:off x="4654424" y="0"/>
            <a:ext cx="7537575" cy="6858000"/>
          </a:xfrm>
          <a:prstGeom prst="rect">
            <a:avLst/>
          </a:prstGeom>
        </p:spPr>
      </p:pic>
      <p:sp>
        <p:nvSpPr>
          <p:cNvPr id="6" name="TextBox 5">
            <a:extLst>
              <a:ext uri="{FF2B5EF4-FFF2-40B4-BE49-F238E27FC236}">
                <a16:creationId xmlns:a16="http://schemas.microsoft.com/office/drawing/2014/main" id="{D68CD3B9-79CA-493D-A437-E51618F22D68}"/>
              </a:ext>
            </a:extLst>
          </p:cNvPr>
          <p:cNvSpPr txBox="1"/>
          <p:nvPr/>
        </p:nvSpPr>
        <p:spPr>
          <a:xfrm>
            <a:off x="531433" y="720743"/>
            <a:ext cx="35660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EMAIL MARKETING</a:t>
            </a:r>
          </a:p>
        </p:txBody>
      </p:sp>
      <p:sp>
        <p:nvSpPr>
          <p:cNvPr id="8" name="Text Placeholder 3">
            <a:extLst>
              <a:ext uri="{FF2B5EF4-FFF2-40B4-BE49-F238E27FC236}">
                <a16:creationId xmlns:a16="http://schemas.microsoft.com/office/drawing/2014/main" id="{73237473-A717-45E4-875A-8424098EA329}"/>
              </a:ext>
            </a:extLst>
          </p:cNvPr>
          <p:cNvSpPr txBox="1">
            <a:spLocks/>
          </p:cNvSpPr>
          <p:nvPr/>
        </p:nvSpPr>
        <p:spPr>
          <a:xfrm>
            <a:off x="531432" y="2747127"/>
            <a:ext cx="3745599" cy="4110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300" u="none" strike="noStrike" kern="1200" cap="none" spc="0" normalizeH="0" baseline="0" noProof="0">
                <a:ln>
                  <a:noFill/>
                </a:ln>
                <a:solidFill>
                  <a:schemeClr val="tx1">
                    <a:alpha val="70000"/>
                  </a:schemeClr>
                </a:solidFill>
                <a:effectLst/>
                <a:uLnTx/>
                <a:uFillTx/>
              </a:rPr>
              <a:t>Our multi-channel email platform reaches and influences consumers directly by combining your exclusive message with highly targeted follow-up display ads, producing significant campaign response lift.</a:t>
            </a:r>
          </a:p>
        </p:txBody>
      </p:sp>
      <p:cxnSp>
        <p:nvCxnSpPr>
          <p:cNvPr id="11" name="Straight Connector 10">
            <a:extLst>
              <a:ext uri="{FF2B5EF4-FFF2-40B4-BE49-F238E27FC236}">
                <a16:creationId xmlns:a16="http://schemas.microsoft.com/office/drawing/2014/main" id="{0C7F474E-08DB-154B-B6F7-36D151895758}"/>
              </a:ext>
            </a:extLst>
          </p:cNvPr>
          <p:cNvCxnSpPr>
            <a:cxnSpLocks/>
          </p:cNvCxnSpPr>
          <p:nvPr/>
        </p:nvCxnSpPr>
        <p:spPr>
          <a:xfrm rot="5400000">
            <a:off x="1561138" y="1462703"/>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46C89E-7FBC-8246-9173-B80A2698D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350427702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2D0481-6032-460B-AEF9-FF438B0BA70F}"/>
              </a:ext>
            </a:extLst>
          </p:cNvPr>
          <p:cNvSpPr txBox="1"/>
          <p:nvPr/>
        </p:nvSpPr>
        <p:spPr>
          <a:xfrm>
            <a:off x="5082564" y="1890117"/>
            <a:ext cx="6040582" cy="30777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a:ln>
                  <a:noFill/>
                </a:ln>
                <a:solidFill>
                  <a:prstClr val="black">
                    <a:lumMod val="75000"/>
                    <a:lumOff val="25000"/>
                  </a:prstClr>
                </a:solidFill>
                <a:effectLst/>
                <a:uLnTx/>
                <a:uFillTx/>
              </a:rPr>
              <a:t>E-mail Blasts from your business highlighting your promotions, deals, events or overall brand.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u="none" strike="noStrike" kern="1200" cap="none" spc="0" normalizeH="0" baseline="0" noProof="0">
              <a:ln>
                <a:noFill/>
              </a:ln>
              <a:solidFill>
                <a:prstClr val="black">
                  <a:lumMod val="75000"/>
                  <a:lumOff val="25000"/>
                </a:prstClr>
              </a:solidFill>
              <a:effectLst/>
              <a:uLnTx/>
              <a:uFillTx/>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u="none" strike="noStrike" kern="1200" cap="none" spc="0" normalizeH="0" baseline="0" noProof="0">
              <a:ln>
                <a:noFill/>
              </a:ln>
              <a:solidFill>
                <a:prstClr val="black">
                  <a:lumMod val="75000"/>
                  <a:lumOff val="25000"/>
                </a:prstClr>
              </a:solidFill>
              <a:effectLst/>
              <a:uLnTx/>
              <a:uFillTx/>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a:ln>
                  <a:noFill/>
                </a:ln>
                <a:solidFill>
                  <a:prstClr val="black">
                    <a:lumMod val="75000"/>
                    <a:lumOff val="25000"/>
                  </a:prstClr>
                </a:solidFill>
                <a:effectLst/>
                <a:uLnTx/>
                <a:uFillTx/>
              </a:rPr>
              <a:t>Sent to targetable audience segments in your markets</a:t>
            </a:r>
            <a:endParaRPr kumimoji="0" lang="en-US" sz="1800" u="none" strike="noStrike" kern="1200" cap="none" spc="0" normalizeH="0" baseline="0" noProof="0">
              <a:ln>
                <a:noFill/>
              </a:ln>
              <a:solidFill>
                <a:prstClr val="black">
                  <a:lumMod val="75000"/>
                  <a:lumOff val="25000"/>
                </a:prst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71BD575-2E74-4C63-A3BA-A8E57B9EC682}"/>
              </a:ext>
            </a:extLst>
          </p:cNvPr>
          <p:cNvSpPr txBox="1"/>
          <p:nvPr/>
        </p:nvSpPr>
        <p:spPr>
          <a:xfrm>
            <a:off x="6945257" y="5313519"/>
            <a:ext cx="48675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black">
                    <a:lumMod val="75000"/>
                    <a:lumOff val="25000"/>
                  </a:prstClr>
                </a:solidFill>
                <a:effectLst/>
                <a:uLnTx/>
                <a:uFillTx/>
              </a:rPr>
              <a:t>We partner with a leading email acquisition company that uses verified data to reach targetable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1C3F1A6-3ABB-41FA-B1A4-450390983928}"/>
              </a:ext>
            </a:extLst>
          </p:cNvPr>
          <p:cNvPicPr>
            <a:picLocks noChangeAspect="1"/>
          </p:cNvPicPr>
          <p:nvPr/>
        </p:nvPicPr>
        <p:blipFill>
          <a:blip r:embed="rId2"/>
          <a:stretch>
            <a:fillRect/>
          </a:stretch>
        </p:blipFill>
        <p:spPr>
          <a:xfrm>
            <a:off x="1653656" y="1423776"/>
            <a:ext cx="2903986" cy="4735328"/>
          </a:xfrm>
          <a:prstGeom prst="rect">
            <a:avLst/>
          </a:prstGeom>
        </p:spPr>
      </p:pic>
      <p:sp>
        <p:nvSpPr>
          <p:cNvPr id="12" name="TextBox 11">
            <a:extLst>
              <a:ext uri="{FF2B5EF4-FFF2-40B4-BE49-F238E27FC236}">
                <a16:creationId xmlns:a16="http://schemas.microsoft.com/office/drawing/2014/main" id="{434FA0DE-BA8A-4CFE-9A81-22C752B2CEFE}"/>
              </a:ext>
            </a:extLst>
          </p:cNvPr>
          <p:cNvSpPr txBox="1"/>
          <p:nvPr/>
        </p:nvSpPr>
        <p:spPr>
          <a:xfrm>
            <a:off x="475719" y="402027"/>
            <a:ext cx="10517531" cy="809517"/>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DIRECTLY REACH CUSTOMERS</a:t>
            </a:r>
          </a:p>
        </p:txBody>
      </p:sp>
      <p:cxnSp>
        <p:nvCxnSpPr>
          <p:cNvPr id="5" name="Connector: Elbow 4">
            <a:extLst>
              <a:ext uri="{FF2B5EF4-FFF2-40B4-BE49-F238E27FC236}">
                <a16:creationId xmlns:a16="http://schemas.microsoft.com/office/drawing/2014/main" id="{3A5061FC-EF48-46B4-9306-52D6B6EE5935}"/>
              </a:ext>
            </a:extLst>
          </p:cNvPr>
          <p:cNvCxnSpPr/>
          <p:nvPr/>
        </p:nvCxnSpPr>
        <p:spPr>
          <a:xfrm>
            <a:off x="5734484" y="5140945"/>
            <a:ext cx="955040" cy="554218"/>
          </a:xfrm>
          <a:prstGeom prst="bentConnector3">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A8AA6B-52B1-F441-9257-E4335D607DD4}"/>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DCFCC6-D4B3-A244-8187-74D4060FDC7A}"/>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0B34544-C204-E343-B081-34ADCAB4B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184735288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46EDC4-FBC1-42BD-A480-704B80D7ABC2}"/>
              </a:ext>
            </a:extLst>
          </p:cNvPr>
          <p:cNvSpPr/>
          <p:nvPr/>
        </p:nvSpPr>
        <p:spPr>
          <a:xfrm>
            <a:off x="0" y="3244976"/>
            <a:ext cx="12192000" cy="21133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020446F-7E93-481F-BF80-A5E8E4E828A5}"/>
              </a:ext>
            </a:extLst>
          </p:cNvPr>
          <p:cNvPicPr>
            <a:picLocks noChangeAspect="1"/>
          </p:cNvPicPr>
          <p:nvPr/>
        </p:nvPicPr>
        <p:blipFill rotWithShape="1">
          <a:blip r:embed="rId3"/>
          <a:srcRect l="526" r="72675"/>
          <a:stretch/>
        </p:blipFill>
        <p:spPr>
          <a:xfrm>
            <a:off x="549647" y="2615737"/>
            <a:ext cx="4077921" cy="3427089"/>
          </a:xfrm>
          <a:prstGeom prst="rect">
            <a:avLst/>
          </a:prstGeom>
        </p:spPr>
      </p:pic>
      <p:sp>
        <p:nvSpPr>
          <p:cNvPr id="7" name="Rectangle 6">
            <a:extLst>
              <a:ext uri="{FF2B5EF4-FFF2-40B4-BE49-F238E27FC236}">
                <a16:creationId xmlns:a16="http://schemas.microsoft.com/office/drawing/2014/main" id="{51C52348-F929-42E8-913B-9B7B5AC8618A}"/>
              </a:ext>
            </a:extLst>
          </p:cNvPr>
          <p:cNvSpPr/>
          <p:nvPr/>
        </p:nvSpPr>
        <p:spPr>
          <a:xfrm>
            <a:off x="5049163" y="3699782"/>
            <a:ext cx="6476436"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solidFill>
                <a:effectLst/>
                <a:uLnTx/>
                <a:uFillTx/>
                <a:cs typeface="Arial" panose="020B0604020202020204" pitchFamily="34" charset="0"/>
              </a:rPr>
              <a:t>Talk to the same individuals across email, display, mobile and Facebook – a</a:t>
            </a:r>
            <a:r>
              <a:rPr kumimoji="0" lang="en-US" sz="2400" u="none" strike="noStrike" kern="1200" cap="none" spc="0" normalizeH="0" baseline="0" noProof="0">
                <a:ln>
                  <a:noFill/>
                </a:ln>
                <a:solidFill>
                  <a:srgbClr val="FF0000"/>
                </a:solidFill>
                <a:effectLst/>
                <a:uLnTx/>
                <a:uFillTx/>
                <a:cs typeface="Arial" panose="020B0604020202020204" pitchFamily="34" charset="0"/>
              </a:rPr>
              <a:t> </a:t>
            </a:r>
            <a:r>
              <a:rPr kumimoji="0" lang="en-US" sz="2400" u="none" strike="noStrike" kern="1200" cap="none" spc="0" normalizeH="0" baseline="0" noProof="0">
                <a:ln>
                  <a:noFill/>
                </a:ln>
                <a:solidFill>
                  <a:schemeClr val="bg1"/>
                </a:solidFill>
                <a:effectLst/>
                <a:uLnTx/>
                <a:uFillTx/>
                <a:cs typeface="Arial" panose="020B0604020202020204" pitchFamily="34" charset="0"/>
              </a:rPr>
              <a:t>true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solidFill>
                <a:effectLst/>
                <a:uLnTx/>
                <a:uFillTx/>
                <a:cs typeface="Arial" panose="020B0604020202020204" pitchFamily="34" charset="0"/>
              </a:rPr>
              <a:t>multi-channel / program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895C79-90BA-480A-B642-2C8A1C297E3E}"/>
              </a:ext>
            </a:extLst>
          </p:cNvPr>
          <p:cNvSpPr/>
          <p:nvPr/>
        </p:nvSpPr>
        <p:spPr>
          <a:xfrm>
            <a:off x="482024" y="1605078"/>
            <a:ext cx="812651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rPr>
              <a:t>Re-target users who receive, open or click the email with a display ad on whatever device they’re using</a:t>
            </a:r>
          </a:p>
        </p:txBody>
      </p:sp>
      <p:sp>
        <p:nvSpPr>
          <p:cNvPr id="24" name="Right Triangle 23">
            <a:extLst>
              <a:ext uri="{FF2B5EF4-FFF2-40B4-BE49-F238E27FC236}">
                <a16:creationId xmlns:a16="http://schemas.microsoft.com/office/drawing/2014/main" id="{14AC6BA1-93F9-4115-AD0A-C589B9867DE9}"/>
              </a:ext>
            </a:extLst>
          </p:cNvPr>
          <p:cNvSpPr/>
          <p:nvPr/>
        </p:nvSpPr>
        <p:spPr>
          <a:xfrm rot="10800000">
            <a:off x="10613879" y="179162"/>
            <a:ext cx="1332802" cy="2337847"/>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7193D26-EE33-4607-88C7-D98BB87EF73F}"/>
              </a:ext>
            </a:extLst>
          </p:cNvPr>
          <p:cNvSpPr/>
          <p:nvPr/>
        </p:nvSpPr>
        <p:spPr>
          <a:xfrm>
            <a:off x="5049163" y="5533607"/>
            <a:ext cx="67505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prstClr val="black"/>
                </a:solidFill>
                <a:effectLst/>
                <a:uLnTx/>
                <a:uFillTx/>
                <a:cs typeface="Arial" panose="020B0604020202020204" pitchFamily="34" charset="0"/>
              </a:rPr>
              <a:t>On average, email campaigns see a </a:t>
            </a:r>
            <a:r>
              <a:rPr kumimoji="0" lang="en-US" sz="2800" b="1" u="none" strike="noStrike" kern="1200" cap="none" spc="0" normalizeH="0" baseline="0" noProof="0">
                <a:ln>
                  <a:noFill/>
                </a:ln>
                <a:solidFill>
                  <a:srgbClr val="FF0000"/>
                </a:solidFill>
                <a:effectLst/>
                <a:uLnTx/>
                <a:uFillTx/>
                <a:cs typeface="Arial" panose="020B0604020202020204" pitchFamily="34" charset="0"/>
              </a:rPr>
              <a:t>30%</a:t>
            </a:r>
            <a:r>
              <a:rPr kumimoji="0" lang="en-US" sz="2000" b="1" u="none" strike="noStrike" kern="1200" cap="none" spc="0" normalizeH="0" baseline="0" noProof="0">
                <a:ln>
                  <a:noFill/>
                </a:ln>
                <a:solidFill>
                  <a:srgbClr val="F69B16"/>
                </a:solidFill>
                <a:effectLst/>
                <a:uLnTx/>
                <a:uFillTx/>
                <a:cs typeface="Arial" panose="020B0604020202020204" pitchFamily="34" charset="0"/>
              </a:rPr>
              <a:t> </a:t>
            </a:r>
            <a:r>
              <a:rPr kumimoji="0" lang="en-US" sz="2000" u="none" strike="noStrike" kern="1200" cap="none" spc="0" normalizeH="0" baseline="0" noProof="0">
                <a:ln>
                  <a:noFill/>
                </a:ln>
                <a:solidFill>
                  <a:prstClr val="black"/>
                </a:solidFill>
                <a:effectLst/>
                <a:uLnTx/>
                <a:uFillTx/>
                <a:cs typeface="Arial" panose="020B0604020202020204" pitchFamily="34" charset="0"/>
              </a:rPr>
              <a:t>lift in engagement when multi-channel tactics are added</a:t>
            </a:r>
          </a:p>
        </p:txBody>
      </p:sp>
      <p:sp>
        <p:nvSpPr>
          <p:cNvPr id="12" name="TextBox 11">
            <a:extLst>
              <a:ext uri="{FF2B5EF4-FFF2-40B4-BE49-F238E27FC236}">
                <a16:creationId xmlns:a16="http://schemas.microsoft.com/office/drawing/2014/main" id="{E6BEA9F6-9945-4F96-9F6D-6518AA3B97DB}"/>
              </a:ext>
            </a:extLst>
          </p:cNvPr>
          <p:cNvSpPr txBox="1"/>
          <p:nvPr/>
        </p:nvSpPr>
        <p:spPr>
          <a:xfrm>
            <a:off x="467359" y="517089"/>
            <a:ext cx="67593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a:ln>
                  <a:noFill/>
                </a:ln>
                <a:solidFill>
                  <a:srgbClr val="FF0000"/>
                </a:solidFill>
                <a:effectLst/>
                <a:uLnTx/>
                <a:uFillTx/>
              </a:rPr>
              <a:t>RE-TARGETED EMAIL</a:t>
            </a:r>
          </a:p>
        </p:txBody>
      </p:sp>
      <p:cxnSp>
        <p:nvCxnSpPr>
          <p:cNvPr id="10" name="Straight Connector 9">
            <a:extLst>
              <a:ext uri="{FF2B5EF4-FFF2-40B4-BE49-F238E27FC236}">
                <a16:creationId xmlns:a16="http://schemas.microsoft.com/office/drawing/2014/main" id="{34052018-9D92-F345-9270-92DEB2551DC7}"/>
              </a:ext>
            </a:extLst>
          </p:cNvPr>
          <p:cNvCxnSpPr>
            <a:cxnSpLocks/>
          </p:cNvCxnSpPr>
          <p:nvPr/>
        </p:nvCxnSpPr>
        <p:spPr>
          <a:xfrm flipV="1">
            <a:off x="3233018" y="6625959"/>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172DA5-5C52-4B48-A665-85DA33B828B1}"/>
              </a:ext>
            </a:extLst>
          </p:cNvPr>
          <p:cNvCxnSpPr>
            <a:cxnSpLocks/>
          </p:cNvCxnSpPr>
          <p:nvPr/>
        </p:nvCxnSpPr>
        <p:spPr>
          <a:xfrm flipV="1">
            <a:off x="11947194" y="2627453"/>
            <a:ext cx="0" cy="39985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2010892-191B-CE4B-A22B-D8BE102AB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Tree>
    <p:extLst>
      <p:ext uri="{BB962C8B-B14F-4D97-AF65-F5344CB8AC3E}">
        <p14:creationId xmlns:p14="http://schemas.microsoft.com/office/powerpoint/2010/main" val="2055761677"/>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1902E4-F21E-804D-B6E3-9386C61C1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02" name="Content Placeholder 2"/>
          <p:cNvSpPr>
            <a:spLocks noGrp="1"/>
          </p:cNvSpPr>
          <p:nvPr>
            <p:ph idx="1"/>
          </p:nvPr>
        </p:nvSpPr>
        <p:spPr bwMode="auto">
          <a:xfrm>
            <a:off x="638209" y="1781974"/>
            <a:ext cx="7208450" cy="93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x-none" sz="2000" b="1">
                <a:solidFill>
                  <a:schemeClr val="tx1">
                    <a:lumMod val="75000"/>
                    <a:lumOff val="25000"/>
                  </a:schemeClr>
                </a:solidFill>
                <a:latin typeface="+mn-lt"/>
                <a:ea typeface="Tahoma" charset="0"/>
                <a:cs typeface="Tahoma" charset="0"/>
              </a:rPr>
              <a:t>Reach your audience with highly targeted, cost-effective email campaigns that deliver results!</a:t>
            </a:r>
          </a:p>
        </p:txBody>
      </p:sp>
      <p:sp>
        <p:nvSpPr>
          <p:cNvPr id="8"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r>
              <a:rPr lang="en-US" altLang="x-none" sz="1200">
                <a:solidFill>
                  <a:schemeClr val="bg1"/>
                </a:solidFill>
                <a:latin typeface="Arial" charset="0"/>
                <a:ea typeface="Arial" charset="0"/>
                <a:cs typeface="Arial" charset="0"/>
              </a:rPr>
              <a:t>48</a:t>
            </a:r>
          </a:p>
        </p:txBody>
      </p:sp>
      <p:sp>
        <p:nvSpPr>
          <p:cNvPr id="11" name="Slide Number Placeholder 3">
            <a:extLst>
              <a:ext uri="{FF2B5EF4-FFF2-40B4-BE49-F238E27FC236}">
                <a16:creationId xmlns:a16="http://schemas.microsoft.com/office/drawing/2014/main" id="{4A4AC0C9-4ECE-41FA-9363-F23EB1DF667C}"/>
              </a:ext>
            </a:extLst>
          </p:cNvPr>
          <p:cNvSpPr txBox="1">
            <a:spLocks/>
          </p:cNvSpPr>
          <p:nvPr/>
        </p:nvSpPr>
        <p:spPr>
          <a:xfrm>
            <a:off x="11826256" y="6430486"/>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latin typeface="Arial" charset="0"/>
              <a:ea typeface="Arial" charset="0"/>
              <a:cs typeface="Arial" charset="0"/>
            </a:endParaRPr>
          </a:p>
        </p:txBody>
      </p:sp>
      <p:sp>
        <p:nvSpPr>
          <p:cNvPr id="12" name="Rectangle 11">
            <a:extLst>
              <a:ext uri="{FF2B5EF4-FFF2-40B4-BE49-F238E27FC236}">
                <a16:creationId xmlns:a16="http://schemas.microsoft.com/office/drawing/2014/main" id="{71415E89-A83D-45FB-9912-2515391F1081}"/>
              </a:ext>
            </a:extLst>
          </p:cNvPr>
          <p:cNvSpPr/>
          <p:nvPr/>
        </p:nvSpPr>
        <p:spPr>
          <a:xfrm>
            <a:off x="638209" y="2594054"/>
            <a:ext cx="5844406" cy="4219617"/>
          </a:xfrm>
          <a:prstGeom prst="rect">
            <a:avLst/>
          </a:prstGeom>
        </p:spPr>
        <p:txBody>
          <a:bodyPr wrap="square" anchor="t">
            <a:spAutoFit/>
          </a:bodyPr>
          <a:lstStyle/>
          <a:p>
            <a:pPr fontAlgn="base">
              <a:spcBef>
                <a:spcPct val="0"/>
              </a:spcBef>
              <a:spcAft>
                <a:spcPts val="600"/>
              </a:spcAft>
              <a:buClr>
                <a:srgbClr val="D02238"/>
              </a:buClr>
              <a:defRPr/>
            </a:pPr>
            <a:r>
              <a:rPr lang="en-US" b="1">
                <a:solidFill>
                  <a:srgbClr val="4E4D4D"/>
                </a:solidFill>
                <a:ea typeface="Tahoma" panose="020B0604030504040204" pitchFamily="34" charset="0"/>
                <a:cs typeface="Tahoma" panose="020B0604030504040204" pitchFamily="34" charset="0"/>
              </a:rPr>
              <a:t>Email marketing measurement:</a:t>
            </a:r>
          </a:p>
          <a:p>
            <a:pPr marL="285750" lvl="1" indent="-285750">
              <a:spcBef>
                <a:spcPts val="600"/>
              </a:spcBef>
              <a:buClr>
                <a:srgbClr val="4E4D4D"/>
              </a:buClr>
              <a:buSzPct val="100000"/>
              <a:buFont typeface="Arial" panose="020B0604020202020204" pitchFamily="34" charset="0"/>
              <a:buChar char="•"/>
              <a:defRPr/>
            </a:pPr>
            <a:r>
              <a:rPr lang="en-US" sz="1900" b="1">
                <a:solidFill>
                  <a:srgbClr val="FF0000"/>
                </a:solidFill>
                <a:ea typeface="Tahoma" panose="020B0604030504040204" pitchFamily="34" charset="0"/>
                <a:cs typeface="Tahoma" panose="020B0604030504040204" pitchFamily="34" charset="0"/>
              </a:rPr>
              <a:t>Delivery Rate of concentrated frequency </a:t>
            </a:r>
            <a:r>
              <a:rPr lang="en-US" sz="1900">
                <a:solidFill>
                  <a:srgbClr val="4E4D4D"/>
                </a:solidFill>
                <a:ea typeface="Tahoma" panose="020B0604030504040204" pitchFamily="34" charset="0"/>
                <a:cs typeface="Tahoma" panose="020B0604030504040204" pitchFamily="34" charset="0"/>
              </a:rPr>
              <a:t>to your targeted audience across multiple channels </a:t>
            </a:r>
          </a:p>
          <a:p>
            <a:pPr marL="0" lvl="1">
              <a:spcBef>
                <a:spcPts val="600"/>
              </a:spcBef>
              <a:buClr>
                <a:srgbClr val="4E4D4D"/>
              </a:buClr>
              <a:buSzPct val="100000"/>
              <a:defRPr/>
            </a:pPr>
            <a:endParaRPr lang="en-US" sz="1900">
              <a:solidFill>
                <a:srgbClr val="4E4D4D"/>
              </a:solidFill>
              <a:ea typeface="Tahoma" panose="020B0604030504040204" pitchFamily="34" charset="0"/>
              <a:cs typeface="Tahoma" panose="020B0604030504040204" pitchFamily="34" charset="0"/>
            </a:endParaRPr>
          </a:p>
          <a:p>
            <a:pPr marL="285750" lvl="1" indent="-285750">
              <a:spcBef>
                <a:spcPts val="600"/>
              </a:spcBef>
              <a:buClr>
                <a:srgbClr val="4E4D4D"/>
              </a:buClr>
              <a:buSzPct val="100000"/>
              <a:buFont typeface="Arial" panose="020B0604020202020204" pitchFamily="34" charset="0"/>
              <a:buChar char="•"/>
              <a:defRPr/>
            </a:pPr>
            <a:r>
              <a:rPr lang="en-US" sz="1900" b="1">
                <a:solidFill>
                  <a:srgbClr val="FF0000"/>
                </a:solidFill>
                <a:ea typeface="Tahoma" panose="020B0604030504040204" pitchFamily="34" charset="0"/>
                <a:cs typeface="Tahoma" panose="020B0604030504040204" pitchFamily="34" charset="0"/>
              </a:rPr>
              <a:t>Unique &amp; Total Audience Open Rates </a:t>
            </a:r>
            <a:r>
              <a:rPr lang="en-US" sz="1900">
                <a:solidFill>
                  <a:srgbClr val="4E4D4D"/>
                </a:solidFill>
                <a:ea typeface="Tahoma" panose="020B0604030504040204" pitchFamily="34" charset="0"/>
                <a:cs typeface="Tahoma" panose="020B0604030504040204" pitchFamily="34" charset="0"/>
              </a:rPr>
              <a:t>measured against similar marketing tactics</a:t>
            </a:r>
          </a:p>
          <a:p>
            <a:pPr marL="0" lvl="1">
              <a:spcBef>
                <a:spcPts val="600"/>
              </a:spcBef>
              <a:buClr>
                <a:srgbClr val="4E4D4D"/>
              </a:buClr>
              <a:buSzPct val="100000"/>
              <a:defRPr/>
            </a:pPr>
            <a:endParaRPr lang="en-US" sz="1900">
              <a:solidFill>
                <a:srgbClr val="4E4D4D"/>
              </a:solidFill>
              <a:ea typeface="Tahoma" panose="020B0604030504040204" pitchFamily="34" charset="0"/>
              <a:cs typeface="Tahoma" panose="020B0604030504040204" pitchFamily="34" charset="0"/>
            </a:endParaRPr>
          </a:p>
          <a:p>
            <a:pPr marL="285750" indent="-285750">
              <a:spcBef>
                <a:spcPts val="600"/>
              </a:spcBef>
              <a:buClr>
                <a:srgbClr val="4E4D4D"/>
              </a:buClr>
              <a:buSzPct val="100000"/>
              <a:buFont typeface="Arial" panose="020B0604020202020204" pitchFamily="34" charset="0"/>
              <a:buChar char="•"/>
              <a:defRPr/>
            </a:pPr>
            <a:r>
              <a:rPr lang="en-US" sz="1900">
                <a:solidFill>
                  <a:srgbClr val="4E4D4D"/>
                </a:solidFill>
                <a:ea typeface="Tahoma" panose="020B0604030504040204" pitchFamily="34" charset="0"/>
                <a:cs typeface="Tahoma" panose="020B0604030504040204" pitchFamily="34" charset="0"/>
              </a:rPr>
              <a:t>Additional Reporting opportunities available to identify those </a:t>
            </a:r>
            <a:r>
              <a:rPr lang="en-US" sz="1900" b="1" u="sng">
                <a:solidFill>
                  <a:srgbClr val="FF0000"/>
                </a:solidFill>
                <a:ea typeface="Tahoma" panose="020B0604030504040204" pitchFamily="34" charset="0"/>
                <a:cs typeface="Tahoma" panose="020B0604030504040204" pitchFamily="34" charset="0"/>
              </a:rPr>
              <a:t>exact users</a:t>
            </a:r>
            <a:r>
              <a:rPr lang="en-US" sz="1900" b="1">
                <a:solidFill>
                  <a:srgbClr val="FF0000"/>
                </a:solidFill>
                <a:ea typeface="Tahoma" panose="020B0604030504040204" pitchFamily="34" charset="0"/>
                <a:cs typeface="Tahoma" panose="020B0604030504040204" pitchFamily="34" charset="0"/>
              </a:rPr>
              <a:t> </a:t>
            </a:r>
            <a:r>
              <a:rPr lang="en-US" sz="1900">
                <a:solidFill>
                  <a:srgbClr val="4E4D4D"/>
                </a:solidFill>
                <a:ea typeface="Tahoma" panose="020B0604030504040204" pitchFamily="34" charset="0"/>
                <a:cs typeface="Tahoma" panose="020B0604030504040204" pitchFamily="34" charset="0"/>
              </a:rPr>
              <a:t>who engaged with the campaign &amp; </a:t>
            </a:r>
            <a:r>
              <a:rPr lang="en-US" sz="1900" b="1" u="sng">
                <a:solidFill>
                  <a:srgbClr val="FF0000"/>
                </a:solidFill>
                <a:ea typeface="Tahoma" panose="020B0604030504040204" pitchFamily="34" charset="0"/>
                <a:cs typeface="Tahoma" panose="020B0604030504040204" pitchFamily="34" charset="0"/>
              </a:rPr>
              <a:t>match back</a:t>
            </a:r>
            <a:r>
              <a:rPr lang="en-US" sz="1900" b="1">
                <a:solidFill>
                  <a:srgbClr val="FF0000"/>
                </a:solidFill>
                <a:ea typeface="Tahoma" panose="020B0604030504040204" pitchFamily="34" charset="0"/>
                <a:cs typeface="Tahoma" panose="020B0604030504040204" pitchFamily="34" charset="0"/>
              </a:rPr>
              <a:t> </a:t>
            </a:r>
            <a:r>
              <a:rPr lang="en-US" sz="1900">
                <a:solidFill>
                  <a:srgbClr val="4E4D4D"/>
                </a:solidFill>
                <a:ea typeface="Tahoma" panose="020B0604030504040204" pitchFamily="34" charset="0"/>
                <a:cs typeface="Tahoma" panose="020B0604030504040204" pitchFamily="34" charset="0"/>
              </a:rPr>
              <a:t>to purchase data</a:t>
            </a:r>
          </a:p>
          <a:p>
            <a:pPr>
              <a:spcBef>
                <a:spcPts val="600"/>
              </a:spcBef>
              <a:buClr>
                <a:schemeClr val="tx2"/>
              </a:buClr>
              <a:buSzPct val="100000"/>
              <a:defRPr/>
            </a:pPr>
            <a:endParaRPr lang="en-US" sz="1600">
              <a:latin typeface="Tahoma" panose="020B0604030504040204" pitchFamily="34" charset="0"/>
              <a:ea typeface="Tahoma" panose="020B0604030504040204" pitchFamily="34" charset="0"/>
              <a:cs typeface="Tahoma" panose="020B0604030504040204" pitchFamily="34" charset="0"/>
            </a:endParaRPr>
          </a:p>
          <a:p>
            <a:pPr marL="0" lvl="1">
              <a:spcBef>
                <a:spcPts val="600"/>
              </a:spcBef>
              <a:buClr>
                <a:srgbClr val="000000"/>
              </a:buClr>
              <a:buSzPct val="100000"/>
              <a:defRPr/>
            </a:pPr>
            <a:endParaRPr lang="en-US" sz="1600">
              <a:latin typeface="Tahoma" panose="020B0604030504040204" pitchFamily="34" charset="0"/>
              <a:ea typeface="Tahoma" panose="020B0604030504040204" pitchFamily="34" charset="0"/>
              <a:cs typeface="Tahoma" panose="020B0604030504040204" pitchFamily="34" charset="0"/>
            </a:endParaRPr>
          </a:p>
          <a:p>
            <a:pPr marL="0" lvl="1">
              <a:spcBef>
                <a:spcPct val="20000"/>
              </a:spcBef>
              <a:buClr>
                <a:srgbClr val="000000"/>
              </a:buClr>
              <a:buSzPct val="100000"/>
              <a:defRPr/>
            </a:pPr>
            <a:r>
              <a:rPr lang="en-US" sz="600">
                <a:latin typeface="Tahoma" panose="020B0604030504040204" pitchFamily="34" charset="0"/>
                <a:ea typeface="Tahoma" panose="020B0604030504040204" pitchFamily="34" charset="0"/>
                <a:cs typeface="Tahoma" panose="020B0604030504040204" pitchFamily="34" charset="0"/>
              </a:rPr>
              <a:t>*Targeted Email Marketing for New Customers is not the same as measuring existing customer delivery industry metrics</a:t>
            </a:r>
            <a:endParaRPr lang="en-US" sz="90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AFC6EDB9-758B-481F-936F-2EB0D19E2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grpSp>
        <p:nvGrpSpPr>
          <p:cNvPr id="20" name="Group 19">
            <a:extLst>
              <a:ext uri="{FF2B5EF4-FFF2-40B4-BE49-F238E27FC236}">
                <a16:creationId xmlns:a16="http://schemas.microsoft.com/office/drawing/2014/main" id="{2C60D106-8BCF-FF4F-B854-00A8A083AA8F}"/>
              </a:ext>
            </a:extLst>
          </p:cNvPr>
          <p:cNvGrpSpPr/>
          <p:nvPr/>
        </p:nvGrpSpPr>
        <p:grpSpPr>
          <a:xfrm>
            <a:off x="7204912" y="1250415"/>
            <a:ext cx="4618705" cy="4901536"/>
            <a:chOff x="4583107" y="1646720"/>
            <a:chExt cx="4618705" cy="4901536"/>
          </a:xfrm>
        </p:grpSpPr>
        <p:pic>
          <p:nvPicPr>
            <p:cNvPr id="21" name="Picture 13">
              <a:extLst>
                <a:ext uri="{FF2B5EF4-FFF2-40B4-BE49-F238E27FC236}">
                  <a16:creationId xmlns:a16="http://schemas.microsoft.com/office/drawing/2014/main" id="{AE45B221-7B53-1A43-B5A3-3DFDAEBCF3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93771" y="2616234"/>
              <a:ext cx="2605835" cy="209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a:extLst>
                <a:ext uri="{FF2B5EF4-FFF2-40B4-BE49-F238E27FC236}">
                  <a16:creationId xmlns:a16="http://schemas.microsoft.com/office/drawing/2014/main" id="{053FCD30-519D-0146-B811-4E86F4F6025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83107" y="1646720"/>
              <a:ext cx="2950331" cy="196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a:extLst>
                <a:ext uri="{FF2B5EF4-FFF2-40B4-BE49-F238E27FC236}">
                  <a16:creationId xmlns:a16="http://schemas.microsoft.com/office/drawing/2014/main" id="{12DB1FD4-4FBE-1740-8E82-D7D6E35A369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36371" y="4596645"/>
              <a:ext cx="2765441" cy="195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a:extLst>
                <a:ext uri="{FF2B5EF4-FFF2-40B4-BE49-F238E27FC236}">
                  <a16:creationId xmlns:a16="http://schemas.microsoft.com/office/drawing/2014/main" id="{38668820-095E-E440-8EB5-79D415EB346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16945" y="3626444"/>
              <a:ext cx="2316650" cy="20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5392DDEA-2440-1C47-AC3C-C7533186F9D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84002" y="4700444"/>
              <a:ext cx="640782" cy="6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a:extLst>
                <a:ext uri="{FF2B5EF4-FFF2-40B4-BE49-F238E27FC236}">
                  <a16:creationId xmlns:a16="http://schemas.microsoft.com/office/drawing/2014/main" id="{9ABE4EC7-179F-C542-94E7-C692F3E3531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45211" y="2797688"/>
              <a:ext cx="640782" cy="6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a:extLst>
                <a:ext uri="{FF2B5EF4-FFF2-40B4-BE49-F238E27FC236}">
                  <a16:creationId xmlns:a16="http://schemas.microsoft.com/office/drawing/2014/main" id="{649F04E6-8123-CF4E-8E98-BDF68116170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983133" y="3573507"/>
              <a:ext cx="640783" cy="6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a:extLst>
                <a:ext uri="{FF2B5EF4-FFF2-40B4-BE49-F238E27FC236}">
                  <a16:creationId xmlns:a16="http://schemas.microsoft.com/office/drawing/2014/main" id="{9893C460-6EC6-0346-A6D8-9FD9949C9E0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055892" y="5620324"/>
              <a:ext cx="640782" cy="6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9" name="Straight Connector 28">
            <a:extLst>
              <a:ext uri="{FF2B5EF4-FFF2-40B4-BE49-F238E27FC236}">
                <a16:creationId xmlns:a16="http://schemas.microsoft.com/office/drawing/2014/main" id="{67C9D6CC-153D-054D-9E74-9F1CE6F16B76}"/>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78286FA-8A8E-EA4B-8A5C-A0DF77D813E9}"/>
              </a:ext>
            </a:extLst>
          </p:cNvPr>
          <p:cNvSpPr txBox="1"/>
          <p:nvPr/>
        </p:nvSpPr>
        <p:spPr>
          <a:xfrm>
            <a:off x="421589" y="378580"/>
            <a:ext cx="108241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EMAIL WITH MULTI-CHANNEL DISPLAY </a:t>
            </a:r>
          </a:p>
        </p:txBody>
      </p:sp>
    </p:spTree>
    <p:extLst>
      <p:ext uri="{BB962C8B-B14F-4D97-AF65-F5344CB8AC3E}">
        <p14:creationId xmlns:p14="http://schemas.microsoft.com/office/powerpoint/2010/main" val="3861877279"/>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D4C1AC-97D8-024A-BFA9-6AFCFDD03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9318443C-E1C6-4742-9F0E-CBEE10915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064" y="2903"/>
            <a:ext cx="5142857" cy="6855097"/>
          </a:xfrm>
          <a:prstGeom prst="rect">
            <a:avLst/>
          </a:prstGeom>
        </p:spPr>
      </p:pic>
      <p:pic>
        <p:nvPicPr>
          <p:cNvPr id="14" name="Picture 13">
            <a:extLst>
              <a:ext uri="{FF2B5EF4-FFF2-40B4-BE49-F238E27FC236}">
                <a16:creationId xmlns:a16="http://schemas.microsoft.com/office/drawing/2014/main" id="{6E5471E4-5CDF-4BB3-A55F-ABB2E910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8956" y="6245462"/>
            <a:ext cx="877084" cy="526250"/>
          </a:xfrm>
          <a:prstGeom prst="rect">
            <a:avLst/>
          </a:prstGeom>
        </p:spPr>
      </p:pic>
      <p:pic>
        <p:nvPicPr>
          <p:cNvPr id="15" name="Picture 14">
            <a:extLst>
              <a:ext uri="{FF2B5EF4-FFF2-40B4-BE49-F238E27FC236}">
                <a16:creationId xmlns:a16="http://schemas.microsoft.com/office/drawing/2014/main" id="{0A323F35-006E-4C09-A635-E79DD88965C0}"/>
              </a:ext>
            </a:extLst>
          </p:cNvPr>
          <p:cNvPicPr>
            <a:picLocks noChangeAspect="1"/>
          </p:cNvPicPr>
          <p:nvPr/>
        </p:nvPicPr>
        <p:blipFill rotWithShape="1">
          <a:blip r:embed="rId6">
            <a:extLst>
              <a:ext uri="{28A0092B-C50C-407E-A947-70E740481C1C}">
                <a14:useLocalDpi xmlns:a14="http://schemas.microsoft.com/office/drawing/2010/main" val="0"/>
              </a:ext>
            </a:extLst>
          </a:blip>
          <a:srcRect l="22706" t="5440" r="22745" b="26528"/>
          <a:stretch/>
        </p:blipFill>
        <p:spPr>
          <a:xfrm>
            <a:off x="6994639" y="1420245"/>
            <a:ext cx="3979763" cy="4790227"/>
          </a:xfrm>
          <a:prstGeom prst="rect">
            <a:avLst/>
          </a:prstGeom>
        </p:spPr>
      </p:pic>
      <p:sp>
        <p:nvSpPr>
          <p:cNvPr id="5" name="TextBox 4">
            <a:extLst>
              <a:ext uri="{FF2B5EF4-FFF2-40B4-BE49-F238E27FC236}">
                <a16:creationId xmlns:a16="http://schemas.microsoft.com/office/drawing/2014/main" id="{A1D108EA-D19B-4E4D-AB56-4ECCF552027E}"/>
              </a:ext>
            </a:extLst>
          </p:cNvPr>
          <p:cNvSpPr txBox="1"/>
          <p:nvPr/>
        </p:nvSpPr>
        <p:spPr>
          <a:xfrm>
            <a:off x="325253" y="1976866"/>
            <a:ext cx="6344133" cy="1200329"/>
          </a:xfrm>
          <a:prstGeom prst="rect">
            <a:avLst/>
          </a:prstGeom>
          <a:noFill/>
        </p:spPr>
        <p:txBody>
          <a:bodyPr wrap="square" rtlCol="0" anchor="t">
            <a:spAutoFit/>
          </a:bodyPr>
          <a:lstStyle/>
          <a:p>
            <a:r>
              <a:rPr lang="en-US" sz="2400" b="1">
                <a:ea typeface="Tahoma"/>
                <a:cs typeface="Tahoma"/>
              </a:rPr>
              <a:t>Engage with </a:t>
            </a:r>
            <a:r>
              <a:rPr lang="en-US" sz="2400" b="1" err="1">
                <a:ea typeface="Tahoma"/>
                <a:cs typeface="Tahoma"/>
              </a:rPr>
              <a:t>MassLive’s</a:t>
            </a:r>
            <a:r>
              <a:rPr lang="en-US" sz="2400" b="1">
                <a:ea typeface="Tahoma"/>
                <a:cs typeface="Tahoma"/>
              </a:rPr>
              <a:t> email database of subscribers that opt-in to receive deals on products, services, events, and more.</a:t>
            </a:r>
          </a:p>
        </p:txBody>
      </p:sp>
      <p:sp>
        <p:nvSpPr>
          <p:cNvPr id="6" name="Rectangle 5">
            <a:extLst>
              <a:ext uri="{FF2B5EF4-FFF2-40B4-BE49-F238E27FC236}">
                <a16:creationId xmlns:a16="http://schemas.microsoft.com/office/drawing/2014/main" id="{B8BB08EC-BF00-4C04-A448-726F2EF968BE}"/>
              </a:ext>
            </a:extLst>
          </p:cNvPr>
          <p:cNvSpPr/>
          <p:nvPr/>
        </p:nvSpPr>
        <p:spPr>
          <a:xfrm>
            <a:off x="364824" y="3429000"/>
            <a:ext cx="6628894" cy="1935723"/>
          </a:xfrm>
          <a:prstGeom prst="rect">
            <a:avLst/>
          </a:prstGeom>
        </p:spPr>
        <p:txBody>
          <a:bodyPr wrap="square" anchor="t">
            <a:spAutoFit/>
          </a:bodyPr>
          <a:lstStyle/>
          <a:p>
            <a:pPr marL="285750" indent="-285750">
              <a:lnSpc>
                <a:spcPct val="110000"/>
              </a:lnSpc>
              <a:buFont typeface="Arial" panose="020B0604020202020204" pitchFamily="34" charset="0"/>
              <a:buChar char="•"/>
            </a:pPr>
            <a:r>
              <a:rPr lang="en-US" sz="2200" dirty="0">
                <a:ea typeface="Tahoma"/>
                <a:cs typeface="Tahoma"/>
              </a:rPr>
              <a:t>Over 95,000 subscribers</a:t>
            </a:r>
          </a:p>
          <a:p>
            <a:pPr marL="285750" indent="-285750">
              <a:lnSpc>
                <a:spcPct val="110000"/>
              </a:lnSpc>
              <a:buFont typeface="Arial" panose="020B0604020202020204" pitchFamily="34" charset="0"/>
              <a:buChar char="•"/>
            </a:pPr>
            <a:r>
              <a:rPr lang="en-US" sz="2200" dirty="0">
                <a:ea typeface="Tahoma"/>
                <a:cs typeface="Tahoma"/>
              </a:rPr>
              <a:t>99.7% average delivery rate</a:t>
            </a:r>
          </a:p>
          <a:p>
            <a:pPr marL="285750" indent="-285750">
              <a:lnSpc>
                <a:spcPct val="110000"/>
              </a:lnSpc>
              <a:buFont typeface="Arial" panose="020B0604020202020204" pitchFamily="34" charset="0"/>
              <a:buChar char="•"/>
            </a:pPr>
            <a:r>
              <a:rPr lang="en-US" sz="2200" dirty="0">
                <a:ea typeface="Tahoma"/>
                <a:cs typeface="Tahoma"/>
              </a:rPr>
              <a:t>Share special deals or promote contests</a:t>
            </a:r>
          </a:p>
          <a:p>
            <a:pPr marL="285750" indent="-285750">
              <a:lnSpc>
                <a:spcPct val="110000"/>
              </a:lnSpc>
              <a:buFont typeface="Arial" panose="020B0604020202020204" pitchFamily="34" charset="0"/>
              <a:buChar char="•"/>
            </a:pPr>
            <a:r>
              <a:rPr lang="en-US" sz="2200" dirty="0">
                <a:ea typeface="Tahoma"/>
                <a:cs typeface="Tahoma"/>
              </a:rPr>
              <a:t>Deliver your brand message through a trusted source</a:t>
            </a:r>
          </a:p>
          <a:p>
            <a:pPr marL="285750" indent="-285750">
              <a:lnSpc>
                <a:spcPct val="110000"/>
              </a:lnSpc>
              <a:buFont typeface="Arial" panose="020B0604020202020204" pitchFamily="34" charset="0"/>
              <a:buChar char="•"/>
            </a:pPr>
            <a:r>
              <a:rPr lang="en-US" sz="2200" dirty="0">
                <a:ea typeface="Tahoma"/>
                <a:cs typeface="Tahoma"/>
              </a:rPr>
              <a:t>100% share of voice</a:t>
            </a:r>
          </a:p>
        </p:txBody>
      </p:sp>
      <p:cxnSp>
        <p:nvCxnSpPr>
          <p:cNvPr id="12" name="Straight Connector 11">
            <a:extLst>
              <a:ext uri="{FF2B5EF4-FFF2-40B4-BE49-F238E27FC236}">
                <a16:creationId xmlns:a16="http://schemas.microsoft.com/office/drawing/2014/main" id="{F27929C4-9F2C-0A4D-8422-AAA19DB875F5}"/>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3B2C1B-8EF2-6E46-A7F7-39F62E109E6C}"/>
              </a:ext>
            </a:extLst>
          </p:cNvPr>
          <p:cNvSpPr txBox="1"/>
          <p:nvPr/>
        </p:nvSpPr>
        <p:spPr>
          <a:xfrm>
            <a:off x="364824" y="357631"/>
            <a:ext cx="108241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MASSLIVE REAL DEALS EMAIL </a:t>
            </a:r>
          </a:p>
        </p:txBody>
      </p:sp>
    </p:spTree>
    <p:extLst>
      <p:ext uri="{BB962C8B-B14F-4D97-AF65-F5344CB8AC3E}">
        <p14:creationId xmlns:p14="http://schemas.microsoft.com/office/powerpoint/2010/main" val="2213175575"/>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CREATIVE SERVICES</a:t>
            </a:r>
            <a:endParaRPr kumimoji="0" lang="en-US" u="none" strike="noStrike" kern="1200" cap="none" spc="0" normalizeH="0" baseline="0" noProof="0">
              <a:ln>
                <a:noFill/>
              </a:ln>
              <a:solidFill>
                <a:prstClr val="white"/>
              </a:solidFill>
              <a:effectLst/>
              <a:uLnTx/>
              <a:uFillTx/>
              <a:latin typeface="+mn-lt"/>
              <a:cs typeface="Helvetica"/>
            </a:endParaRPr>
          </a:p>
        </p:txBody>
      </p:sp>
      <p:sp>
        <p:nvSpPr>
          <p:cNvPr id="8" name="TextBox 4">
            <a:extLst>
              <a:ext uri="{FF2B5EF4-FFF2-40B4-BE49-F238E27FC236}">
                <a16:creationId xmlns:a16="http://schemas.microsoft.com/office/drawing/2014/main" id="{BDADE395-D418-5549-A855-C50986D8FA1B}"/>
              </a:ext>
            </a:extLst>
          </p:cNvPr>
          <p:cNvSpPr txBox="1">
            <a:spLocks noChangeArrowheads="1"/>
          </p:cNvSpPr>
          <p:nvPr/>
        </p:nvSpPr>
        <p:spPr bwMode="auto">
          <a:xfrm>
            <a:off x="2223535" y="4569993"/>
            <a:ext cx="422806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marL="0" indent="0">
              <a:spcBef>
                <a:spcPts val="600"/>
              </a:spcBef>
              <a:spcAft>
                <a:spcPts val="600"/>
              </a:spcAft>
              <a:buClr>
                <a:srgbClr val="ADD31A"/>
              </a:buClr>
            </a:pPr>
            <a:r>
              <a:rPr lang="en-US" altLang="en-US" sz="1800">
                <a:solidFill>
                  <a:schemeClr val="bg1"/>
                </a:solidFill>
                <a:latin typeface="+mn-lt"/>
                <a:ea typeface="Tahoma" charset="0"/>
                <a:cs typeface="Tahoma" charset="0"/>
              </a:rPr>
              <a:t>Benefits:</a:t>
            </a:r>
          </a:p>
          <a:p>
            <a:pPr>
              <a:buFont typeface="Arial" panose="020B0604020202020204" pitchFamily="34" charset="0"/>
              <a:buChar char="•"/>
            </a:pPr>
            <a:r>
              <a:rPr lang="en-US" sz="1800">
                <a:solidFill>
                  <a:schemeClr val="bg1"/>
                </a:solidFill>
                <a:cs typeface="Calibri"/>
              </a:rPr>
              <a:t>Multi-platform, digital forward designers</a:t>
            </a:r>
          </a:p>
          <a:p>
            <a:pPr>
              <a:buFont typeface="Arial" panose="020B0604020202020204" pitchFamily="34" charset="0"/>
              <a:buChar char="•"/>
            </a:pPr>
            <a:r>
              <a:rPr lang="en-US" sz="1800">
                <a:solidFill>
                  <a:schemeClr val="bg1"/>
                </a:solidFill>
                <a:cs typeface="Calibri"/>
              </a:rPr>
              <a:t>Branding; positioning</a:t>
            </a:r>
          </a:p>
          <a:p>
            <a:pPr>
              <a:buFont typeface="Arial" panose="020B0604020202020204" pitchFamily="34" charset="0"/>
              <a:buChar char="•"/>
            </a:pPr>
            <a:r>
              <a:rPr lang="en-US" sz="1800">
                <a:solidFill>
                  <a:schemeClr val="bg1"/>
                </a:solidFill>
                <a:cs typeface="Calibri"/>
              </a:rPr>
              <a:t>Compelling visuals</a:t>
            </a:r>
          </a:p>
          <a:p>
            <a:pPr>
              <a:spcBef>
                <a:spcPts val="600"/>
              </a:spcBef>
              <a:spcAft>
                <a:spcPts val="200"/>
              </a:spcAft>
              <a:buClr>
                <a:srgbClr val="4E4D4D"/>
              </a:buClr>
              <a:buFont typeface="Courier New" panose="02070309020205020404" pitchFamily="49" charset="0"/>
              <a:buChar char="o"/>
            </a:pPr>
            <a:endParaRPr lang="en-US" altLang="en-US" sz="1400">
              <a:solidFill>
                <a:schemeClr val="bg1"/>
              </a:solidFill>
              <a:latin typeface="Tahoma" charset="0"/>
              <a:ea typeface="Tahoma" charset="0"/>
              <a:cs typeface="Tahoma" charset="0"/>
            </a:endParaRPr>
          </a:p>
        </p:txBody>
      </p:sp>
      <p:pic>
        <p:nvPicPr>
          <p:cNvPr id="10" name="Picture 9" descr="Text&#10;&#10;Description automatically generated">
            <a:extLst>
              <a:ext uri="{FF2B5EF4-FFF2-40B4-BE49-F238E27FC236}">
                <a16:creationId xmlns:a16="http://schemas.microsoft.com/office/drawing/2014/main" id="{699AC547-6BC3-804C-9CF1-E94F8AB69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277687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287845-7A07-C546-8CBC-98F35F291B51}"/>
              </a:ext>
            </a:extLst>
          </p:cNvPr>
          <p:cNvSpPr txBox="1"/>
          <p:nvPr/>
        </p:nvSpPr>
        <p:spPr>
          <a:xfrm>
            <a:off x="2029646" y="555543"/>
            <a:ext cx="78319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CAPABILITIES</a:t>
            </a:r>
          </a:p>
        </p:txBody>
      </p:sp>
      <p:cxnSp>
        <p:nvCxnSpPr>
          <p:cNvPr id="8" name="Straight Connector 7">
            <a:extLst>
              <a:ext uri="{FF2B5EF4-FFF2-40B4-BE49-F238E27FC236}">
                <a16:creationId xmlns:a16="http://schemas.microsoft.com/office/drawing/2014/main" id="{911D0DB8-361C-524F-AC5C-4E2C48D0752E}"/>
              </a:ext>
            </a:extLst>
          </p:cNvPr>
          <p:cNvCxnSpPr>
            <a:cxnSpLocks/>
          </p:cNvCxnSpPr>
          <p:nvPr/>
        </p:nvCxnSpPr>
        <p:spPr>
          <a:xfrm>
            <a:off x="4641448" y="1518561"/>
            <a:ext cx="2500131"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9" name="Text Placeholder 4">
            <a:extLst>
              <a:ext uri="{FF2B5EF4-FFF2-40B4-BE49-F238E27FC236}">
                <a16:creationId xmlns:a16="http://schemas.microsoft.com/office/drawing/2014/main" id="{8AFE7A48-5B0D-054D-B540-4D5156B8F082}"/>
              </a:ext>
            </a:extLst>
          </p:cNvPr>
          <p:cNvSpPr txBox="1">
            <a:spLocks/>
          </p:cNvSpPr>
          <p:nvPr/>
        </p:nvSpPr>
        <p:spPr>
          <a:xfrm>
            <a:off x="512461" y="4341331"/>
            <a:ext cx="3011835" cy="507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u="none" strike="noStrike" kern="1200" cap="none" spc="0" normalizeH="0" baseline="0" noProof="0">
                <a:ln>
                  <a:noFill/>
                </a:ln>
                <a:solidFill>
                  <a:prstClr val="black">
                    <a:lumMod val="75000"/>
                    <a:lumOff val="25000"/>
                  </a:prstClr>
                </a:solidFill>
                <a:effectLst/>
                <a:uLnTx/>
                <a:uFillTx/>
              </a:rPr>
              <a:t>Videography &amp;</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u="none" strike="noStrike" kern="1200" cap="none" spc="0" normalizeH="0" baseline="0" noProof="0">
                <a:ln>
                  <a:noFill/>
                </a:ln>
                <a:solidFill>
                  <a:prstClr val="black">
                    <a:lumMod val="75000"/>
                    <a:lumOff val="25000"/>
                  </a:prstClr>
                </a:solidFill>
                <a:effectLst/>
                <a:uLnTx/>
                <a:uFillTx/>
              </a:rPr>
              <a:t>Photography</a:t>
            </a:r>
          </a:p>
        </p:txBody>
      </p:sp>
      <p:sp>
        <p:nvSpPr>
          <p:cNvPr id="10" name="Text Placeholder 4">
            <a:extLst>
              <a:ext uri="{FF2B5EF4-FFF2-40B4-BE49-F238E27FC236}">
                <a16:creationId xmlns:a16="http://schemas.microsoft.com/office/drawing/2014/main" id="{246F7839-1836-4B4A-89F8-0E643E5D98E0}"/>
              </a:ext>
            </a:extLst>
          </p:cNvPr>
          <p:cNvSpPr txBox="1">
            <a:spLocks/>
          </p:cNvSpPr>
          <p:nvPr/>
        </p:nvSpPr>
        <p:spPr>
          <a:xfrm>
            <a:off x="3703720" y="4341330"/>
            <a:ext cx="1782989" cy="507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u="none" strike="noStrike" kern="1200" cap="none" spc="0" normalizeH="0" baseline="0" noProof="0">
                <a:ln>
                  <a:noFill/>
                </a:ln>
                <a:solidFill>
                  <a:prstClr val="black">
                    <a:lumMod val="75000"/>
                    <a:lumOff val="25000"/>
                  </a:prstClr>
                </a:solidFill>
                <a:effectLst/>
                <a:uLnTx/>
                <a:uFillTx/>
              </a:rPr>
              <a:t>Video editing</a:t>
            </a:r>
          </a:p>
        </p:txBody>
      </p:sp>
      <p:sp>
        <p:nvSpPr>
          <p:cNvPr id="11" name="Text Placeholder 4">
            <a:extLst>
              <a:ext uri="{FF2B5EF4-FFF2-40B4-BE49-F238E27FC236}">
                <a16:creationId xmlns:a16="http://schemas.microsoft.com/office/drawing/2014/main" id="{6F23FE56-F56E-E548-8BE5-1D94886DE7B4}"/>
              </a:ext>
            </a:extLst>
          </p:cNvPr>
          <p:cNvSpPr txBox="1">
            <a:spLocks/>
          </p:cNvSpPr>
          <p:nvPr/>
        </p:nvSpPr>
        <p:spPr>
          <a:xfrm>
            <a:off x="6509954" y="4341330"/>
            <a:ext cx="1782989" cy="507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u="none" strike="noStrike" kern="1200" cap="none" spc="0" normalizeH="0" baseline="0" noProof="0">
                <a:ln>
                  <a:noFill/>
                </a:ln>
                <a:solidFill>
                  <a:prstClr val="black">
                    <a:lumMod val="75000"/>
                    <a:lumOff val="25000"/>
                  </a:prstClr>
                </a:solidFill>
                <a:effectLst/>
                <a:uLnTx/>
                <a:uFillTx/>
              </a:rPr>
              <a:t>Landing page creation</a:t>
            </a:r>
          </a:p>
        </p:txBody>
      </p:sp>
      <p:sp>
        <p:nvSpPr>
          <p:cNvPr id="12" name="Text Placeholder 4">
            <a:extLst>
              <a:ext uri="{FF2B5EF4-FFF2-40B4-BE49-F238E27FC236}">
                <a16:creationId xmlns:a16="http://schemas.microsoft.com/office/drawing/2014/main" id="{4E480461-48D1-0E41-836A-944668F09AC0}"/>
              </a:ext>
            </a:extLst>
          </p:cNvPr>
          <p:cNvSpPr txBox="1">
            <a:spLocks/>
          </p:cNvSpPr>
          <p:nvPr/>
        </p:nvSpPr>
        <p:spPr>
          <a:xfrm>
            <a:off x="9306110" y="4341330"/>
            <a:ext cx="1986601" cy="50785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u="none" strike="noStrike" kern="1200" cap="none" spc="0" normalizeH="0" baseline="0" noProof="0">
                <a:ln>
                  <a:noFill/>
                </a:ln>
                <a:effectLst/>
                <a:uLnTx/>
                <a:uFillTx/>
              </a:rPr>
              <a:t>Graphic design for </a:t>
            </a:r>
            <a:r>
              <a:rPr lang="en-US" sz="1800"/>
              <a:t>all</a:t>
            </a:r>
            <a:r>
              <a:rPr kumimoji="0" lang="en-US" sz="1800" u="none" strike="noStrike" kern="1200" cap="none" spc="0" normalizeH="0" baseline="0" noProof="0">
                <a:ln>
                  <a:noFill/>
                </a:ln>
                <a:effectLst/>
                <a:uLnTx/>
                <a:uFillTx/>
              </a:rPr>
              <a:t> digital and social platforms</a:t>
            </a:r>
          </a:p>
        </p:txBody>
      </p:sp>
      <p:pic>
        <p:nvPicPr>
          <p:cNvPr id="2" name="Picture 1">
            <a:extLst>
              <a:ext uri="{FF2B5EF4-FFF2-40B4-BE49-F238E27FC236}">
                <a16:creationId xmlns:a16="http://schemas.microsoft.com/office/drawing/2014/main" id="{5F08DED1-4CF1-B945-A602-08D84B56F914}"/>
              </a:ext>
            </a:extLst>
          </p:cNvPr>
          <p:cNvPicPr>
            <a:picLocks noChangeAspect="1"/>
          </p:cNvPicPr>
          <p:nvPr/>
        </p:nvPicPr>
        <p:blipFill>
          <a:blip r:embed="rId3">
            <a:duotone>
              <a:prstClr val="black"/>
              <a:srgbClr val="D9C3A5">
                <a:tint val="50000"/>
                <a:satMod val="180000"/>
              </a:srgbClr>
            </a:duotone>
          </a:blip>
          <a:stretch>
            <a:fillRect/>
          </a:stretch>
        </p:blipFill>
        <p:spPr>
          <a:xfrm>
            <a:off x="1389284" y="2349771"/>
            <a:ext cx="1258187" cy="1759352"/>
          </a:xfrm>
          <a:prstGeom prst="rect">
            <a:avLst/>
          </a:prstGeom>
        </p:spPr>
      </p:pic>
      <p:pic>
        <p:nvPicPr>
          <p:cNvPr id="3" name="Picture 2">
            <a:extLst>
              <a:ext uri="{FF2B5EF4-FFF2-40B4-BE49-F238E27FC236}">
                <a16:creationId xmlns:a16="http://schemas.microsoft.com/office/drawing/2014/main" id="{9314565E-4F20-874B-AE36-C52588D5A476}"/>
              </a:ext>
            </a:extLst>
          </p:cNvPr>
          <p:cNvPicPr>
            <a:picLocks noChangeAspect="1"/>
          </p:cNvPicPr>
          <p:nvPr/>
        </p:nvPicPr>
        <p:blipFill>
          <a:blip r:embed="rId4"/>
          <a:stretch>
            <a:fillRect/>
          </a:stretch>
        </p:blipFill>
        <p:spPr>
          <a:xfrm>
            <a:off x="3807894" y="2338195"/>
            <a:ext cx="1612502" cy="1612502"/>
          </a:xfrm>
          <a:prstGeom prst="rect">
            <a:avLst/>
          </a:prstGeom>
        </p:spPr>
      </p:pic>
      <p:pic>
        <p:nvPicPr>
          <p:cNvPr id="4" name="Picture 3">
            <a:extLst>
              <a:ext uri="{FF2B5EF4-FFF2-40B4-BE49-F238E27FC236}">
                <a16:creationId xmlns:a16="http://schemas.microsoft.com/office/drawing/2014/main" id="{97232206-964D-A14F-B4F7-FE60CD9AC50B}"/>
              </a:ext>
            </a:extLst>
          </p:cNvPr>
          <p:cNvPicPr>
            <a:picLocks noChangeAspect="1"/>
          </p:cNvPicPr>
          <p:nvPr/>
        </p:nvPicPr>
        <p:blipFill>
          <a:blip r:embed="rId5"/>
          <a:stretch>
            <a:fillRect/>
          </a:stretch>
        </p:blipFill>
        <p:spPr>
          <a:xfrm>
            <a:off x="6351126" y="2621325"/>
            <a:ext cx="2100644" cy="1221803"/>
          </a:xfrm>
          <a:prstGeom prst="rect">
            <a:avLst/>
          </a:prstGeom>
        </p:spPr>
      </p:pic>
      <p:pic>
        <p:nvPicPr>
          <p:cNvPr id="5" name="Picture 4">
            <a:extLst>
              <a:ext uri="{FF2B5EF4-FFF2-40B4-BE49-F238E27FC236}">
                <a16:creationId xmlns:a16="http://schemas.microsoft.com/office/drawing/2014/main" id="{27AAA023-48F5-504A-B310-15BBD7644CE8}"/>
              </a:ext>
            </a:extLst>
          </p:cNvPr>
          <p:cNvPicPr>
            <a:picLocks noChangeAspect="1"/>
          </p:cNvPicPr>
          <p:nvPr/>
        </p:nvPicPr>
        <p:blipFill>
          <a:blip r:embed="rId6"/>
          <a:stretch>
            <a:fillRect/>
          </a:stretch>
        </p:blipFill>
        <p:spPr>
          <a:xfrm>
            <a:off x="9275244" y="2241016"/>
            <a:ext cx="1779129" cy="1779129"/>
          </a:xfrm>
          <a:prstGeom prst="rect">
            <a:avLst/>
          </a:prstGeom>
        </p:spPr>
      </p:pic>
      <p:grpSp>
        <p:nvGrpSpPr>
          <p:cNvPr id="22" name="Group 21">
            <a:extLst>
              <a:ext uri="{FF2B5EF4-FFF2-40B4-BE49-F238E27FC236}">
                <a16:creationId xmlns:a16="http://schemas.microsoft.com/office/drawing/2014/main" id="{F40729B2-8ADB-5A40-8803-B93B1190A605}"/>
              </a:ext>
            </a:extLst>
          </p:cNvPr>
          <p:cNvGrpSpPr/>
          <p:nvPr/>
        </p:nvGrpSpPr>
        <p:grpSpPr>
          <a:xfrm>
            <a:off x="3320443" y="2187014"/>
            <a:ext cx="5513407" cy="2996460"/>
            <a:chOff x="3227534" y="2407534"/>
            <a:chExt cx="5513407" cy="3337671"/>
          </a:xfrm>
        </p:grpSpPr>
        <p:cxnSp>
          <p:nvCxnSpPr>
            <p:cNvPr id="13" name="Straight Connector 12">
              <a:extLst>
                <a:ext uri="{FF2B5EF4-FFF2-40B4-BE49-F238E27FC236}">
                  <a16:creationId xmlns:a16="http://schemas.microsoft.com/office/drawing/2014/main" id="{AD03A33D-6EA0-F54E-BBA2-6DCC29E2B718}"/>
                </a:ext>
              </a:extLst>
            </p:cNvPr>
            <p:cNvCxnSpPr>
              <a:cxnSpLocks/>
            </p:cNvCxnSpPr>
            <p:nvPr/>
          </p:nvCxnSpPr>
          <p:spPr>
            <a:xfrm flipV="1">
              <a:off x="3227534" y="2407534"/>
              <a:ext cx="0" cy="3337671"/>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4E6DF1DB-9738-4E43-BF46-44D7D61B4CBB}"/>
                </a:ext>
              </a:extLst>
            </p:cNvPr>
            <p:cNvCxnSpPr>
              <a:cxnSpLocks/>
            </p:cNvCxnSpPr>
            <p:nvPr/>
          </p:nvCxnSpPr>
          <p:spPr>
            <a:xfrm flipV="1">
              <a:off x="5741167" y="2407534"/>
              <a:ext cx="0" cy="3337671"/>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4E7BD581-8991-8545-9EA7-50B5E2C97EA7}"/>
                </a:ext>
              </a:extLst>
            </p:cNvPr>
            <p:cNvCxnSpPr>
              <a:cxnSpLocks/>
            </p:cNvCxnSpPr>
            <p:nvPr/>
          </p:nvCxnSpPr>
          <p:spPr>
            <a:xfrm flipV="1">
              <a:off x="8740941" y="2407534"/>
              <a:ext cx="0" cy="3337671"/>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grpSp>
      <p:sp>
        <p:nvSpPr>
          <p:cNvPr id="18" name="Text Placeholder 4">
            <a:extLst>
              <a:ext uri="{FF2B5EF4-FFF2-40B4-BE49-F238E27FC236}">
                <a16:creationId xmlns:a16="http://schemas.microsoft.com/office/drawing/2014/main" id="{0834220B-D1F1-324B-931F-15BC148812D7}"/>
              </a:ext>
            </a:extLst>
          </p:cNvPr>
          <p:cNvSpPr txBox="1">
            <a:spLocks/>
          </p:cNvSpPr>
          <p:nvPr/>
        </p:nvSpPr>
        <p:spPr>
          <a:xfrm>
            <a:off x="402687" y="5515182"/>
            <a:ext cx="11386625" cy="507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300" u="none" strike="noStrike" kern="1200" cap="none" spc="0" normalizeH="0" baseline="0" noProof="0">
                <a:ln>
                  <a:noFill/>
                </a:ln>
                <a:solidFill>
                  <a:schemeClr val="tx1">
                    <a:lumMod val="75000"/>
                    <a:lumOff val="25000"/>
                  </a:schemeClr>
                </a:solidFill>
                <a:effectLst/>
                <a:uLnTx/>
                <a:uFillTx/>
              </a:rPr>
              <a:t>If you’re going to hire a team to assist you with marketing, don’t skimp on the creative</a:t>
            </a:r>
          </a:p>
        </p:txBody>
      </p:sp>
      <p:pic>
        <p:nvPicPr>
          <p:cNvPr id="17" name="Picture 16">
            <a:extLst>
              <a:ext uri="{FF2B5EF4-FFF2-40B4-BE49-F238E27FC236}">
                <a16:creationId xmlns:a16="http://schemas.microsoft.com/office/drawing/2014/main" id="{7A178DC0-6896-3B4A-A8B9-973D0ECAC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540" y="5943503"/>
            <a:ext cx="1821453" cy="993520"/>
          </a:xfrm>
          <a:prstGeom prst="rect">
            <a:avLst/>
          </a:prstGeom>
        </p:spPr>
      </p:pic>
    </p:spTree>
    <p:extLst>
      <p:ext uri="{BB962C8B-B14F-4D97-AF65-F5344CB8AC3E}">
        <p14:creationId xmlns:p14="http://schemas.microsoft.com/office/powerpoint/2010/main" val="195816370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287845-7A07-C546-8CBC-98F35F291B51}"/>
              </a:ext>
            </a:extLst>
          </p:cNvPr>
          <p:cNvSpPr txBox="1"/>
          <p:nvPr/>
        </p:nvSpPr>
        <p:spPr>
          <a:xfrm>
            <a:off x="798655" y="555543"/>
            <a:ext cx="10579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VIDEO CREATION</a:t>
            </a:r>
          </a:p>
        </p:txBody>
      </p:sp>
      <p:cxnSp>
        <p:nvCxnSpPr>
          <p:cNvPr id="8" name="Straight Connector 7">
            <a:extLst>
              <a:ext uri="{FF2B5EF4-FFF2-40B4-BE49-F238E27FC236}">
                <a16:creationId xmlns:a16="http://schemas.microsoft.com/office/drawing/2014/main" id="{911D0DB8-361C-524F-AC5C-4E2C48D0752E}"/>
              </a:ext>
            </a:extLst>
          </p:cNvPr>
          <p:cNvCxnSpPr>
            <a:cxnSpLocks/>
          </p:cNvCxnSpPr>
          <p:nvPr/>
        </p:nvCxnSpPr>
        <p:spPr>
          <a:xfrm>
            <a:off x="4373380" y="1564860"/>
            <a:ext cx="2907095"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pic>
        <p:nvPicPr>
          <p:cNvPr id="2" name="Online Media 1" descr="RomanoCars.com.mp4">
            <a:hlinkClick r:id="" action="ppaction://media"/>
            <a:extLst>
              <a:ext uri="{FF2B5EF4-FFF2-40B4-BE49-F238E27FC236}">
                <a16:creationId xmlns:a16="http://schemas.microsoft.com/office/drawing/2014/main" id="{C077C469-C302-FC4F-AAEE-ABEF33E705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940" y="2526049"/>
            <a:ext cx="5374727" cy="3023284"/>
          </a:xfrm>
          <a:prstGeom prst="rect">
            <a:avLst/>
          </a:prstGeom>
        </p:spPr>
      </p:pic>
      <p:pic>
        <p:nvPicPr>
          <p:cNvPr id="3" name="Online Media 2" descr="Fly_Bing.mov">
            <a:hlinkClick r:id="" action="ppaction://media"/>
            <a:extLst>
              <a:ext uri="{FF2B5EF4-FFF2-40B4-BE49-F238E27FC236}">
                <a16:creationId xmlns:a16="http://schemas.microsoft.com/office/drawing/2014/main" id="{241EB066-8056-4440-934A-1A396D36BA0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60612" y="2526049"/>
            <a:ext cx="5374709" cy="3023274"/>
          </a:xfrm>
          <a:prstGeom prst="rect">
            <a:avLst/>
          </a:prstGeom>
        </p:spPr>
      </p:pic>
      <p:cxnSp>
        <p:nvCxnSpPr>
          <p:cNvPr id="10" name="Straight Connector 9">
            <a:extLst>
              <a:ext uri="{FF2B5EF4-FFF2-40B4-BE49-F238E27FC236}">
                <a16:creationId xmlns:a16="http://schemas.microsoft.com/office/drawing/2014/main" id="{411F5919-EAF5-F74B-A253-179D7E952F36}"/>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32FF99-ACE2-1040-A4D5-F63F66314261}"/>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858499-0FF6-9E4F-BEA3-5D39C7CC4F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540" y="5943503"/>
            <a:ext cx="1821453" cy="993520"/>
          </a:xfrm>
          <a:prstGeom prst="rect">
            <a:avLst/>
          </a:prstGeom>
        </p:spPr>
      </p:pic>
    </p:spTree>
    <p:extLst>
      <p:ext uri="{BB962C8B-B14F-4D97-AF65-F5344CB8AC3E}">
        <p14:creationId xmlns:p14="http://schemas.microsoft.com/office/powerpoint/2010/main" val="812608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287845-7A07-C546-8CBC-98F35F291B51}"/>
              </a:ext>
            </a:extLst>
          </p:cNvPr>
          <p:cNvSpPr txBox="1"/>
          <p:nvPr/>
        </p:nvSpPr>
        <p:spPr>
          <a:xfrm>
            <a:off x="541593" y="451370"/>
            <a:ext cx="46877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rgbClr val="FF0000"/>
                </a:solidFill>
                <a:effectLst/>
                <a:uLnTx/>
                <a:uFillTx/>
              </a:rPr>
              <a:t>LANDING PAGES</a:t>
            </a:r>
          </a:p>
        </p:txBody>
      </p:sp>
      <p:cxnSp>
        <p:nvCxnSpPr>
          <p:cNvPr id="8" name="Straight Connector 7">
            <a:extLst>
              <a:ext uri="{FF2B5EF4-FFF2-40B4-BE49-F238E27FC236}">
                <a16:creationId xmlns:a16="http://schemas.microsoft.com/office/drawing/2014/main" id="{911D0DB8-361C-524F-AC5C-4E2C48D0752E}"/>
              </a:ext>
            </a:extLst>
          </p:cNvPr>
          <p:cNvCxnSpPr>
            <a:cxnSpLocks/>
          </p:cNvCxnSpPr>
          <p:nvPr/>
        </p:nvCxnSpPr>
        <p:spPr>
          <a:xfrm>
            <a:off x="688170" y="141132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5" name="Text Placeholder 4">
            <a:extLst>
              <a:ext uri="{FF2B5EF4-FFF2-40B4-BE49-F238E27FC236}">
                <a16:creationId xmlns:a16="http://schemas.microsoft.com/office/drawing/2014/main" id="{08C903FE-83EB-EF4D-B678-3823F3445268}"/>
              </a:ext>
            </a:extLst>
          </p:cNvPr>
          <p:cNvSpPr txBox="1">
            <a:spLocks/>
          </p:cNvSpPr>
          <p:nvPr/>
        </p:nvSpPr>
        <p:spPr>
          <a:xfrm>
            <a:off x="541593" y="1879940"/>
            <a:ext cx="3640442" cy="4311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u="none" strike="noStrike" kern="1200" cap="none" spc="0" normalizeH="0" baseline="0" noProof="0">
                <a:ln>
                  <a:noFill/>
                </a:ln>
                <a:solidFill>
                  <a:prstClr val="black">
                    <a:lumMod val="75000"/>
                    <a:lumOff val="25000"/>
                  </a:prstClr>
                </a:solidFill>
                <a:effectLst/>
                <a:uLnTx/>
                <a:uFillTx/>
                <a:cs typeface="Arial" panose="020B0604020202020204" pitchFamily="34" charset="0"/>
              </a:rPr>
              <a:t>Landing pages increase conversions. They provide a simple, frictionless experience for potential customers and an environment where you can focus your visitor’s attention exclusively on the action you want them to take.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000" u="none" strike="noStrike" kern="1200" cap="none" spc="0" normalizeH="0" baseline="0" noProof="0">
              <a:ln>
                <a:noFill/>
              </a:ln>
              <a:solidFill>
                <a:prstClr val="black">
                  <a:lumMod val="75000"/>
                  <a:lumOff val="25000"/>
                </a:prstClr>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u="none" strike="noStrike" kern="1200" cap="none" spc="0" normalizeH="0" baseline="0" noProof="0">
                <a:ln>
                  <a:noFill/>
                </a:ln>
                <a:solidFill>
                  <a:prstClr val="black">
                    <a:lumMod val="75000"/>
                    <a:lumOff val="25000"/>
                  </a:prstClr>
                </a:solidFill>
                <a:effectLst/>
                <a:uLnTx/>
                <a:uFillTx/>
                <a:cs typeface="Arial" panose="020B0604020202020204" pitchFamily="34" charset="0"/>
              </a:rPr>
              <a:t>Why are they effective?</a:t>
            </a:r>
          </a:p>
          <a:p>
            <a:pPr marL="342900" marR="0" lvl="0" indent="-34290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800" u="none" strike="noStrike" kern="1200" cap="none" spc="0" normalizeH="0" baseline="0" noProof="0">
                <a:ln>
                  <a:noFill/>
                </a:ln>
                <a:solidFill>
                  <a:prstClr val="black">
                    <a:lumMod val="75000"/>
                    <a:lumOff val="25000"/>
                  </a:prstClr>
                </a:solidFill>
                <a:effectLst/>
                <a:uLnTx/>
                <a:uFillTx/>
                <a:cs typeface="Arial" panose="020B0604020202020204" pitchFamily="34" charset="0"/>
              </a:rPr>
              <a:t>Match marketing messages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800" u="none" strike="noStrike" kern="1200" cap="none" spc="0" normalizeH="0" baseline="0" noProof="0">
                <a:ln>
                  <a:noFill/>
                </a:ln>
                <a:solidFill>
                  <a:prstClr val="black">
                    <a:lumMod val="75000"/>
                    <a:lumOff val="25000"/>
                  </a:prstClr>
                </a:solidFill>
                <a:effectLst/>
                <a:uLnTx/>
                <a:uFillTx/>
                <a:cs typeface="Arial" panose="020B0604020202020204" pitchFamily="34" charset="0"/>
              </a:rPr>
              <a:t>Generate leads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800" u="none" strike="noStrike" kern="1200" cap="none" spc="0" normalizeH="0" baseline="0" noProof="0">
                <a:ln>
                  <a:noFill/>
                </a:ln>
                <a:solidFill>
                  <a:prstClr val="black">
                    <a:lumMod val="75000"/>
                    <a:lumOff val="25000"/>
                  </a:prstClr>
                </a:solidFill>
                <a:effectLst/>
                <a:uLnTx/>
                <a:uFillTx/>
                <a:cs typeface="Arial" panose="020B0604020202020204" pitchFamily="34" charset="0"/>
              </a:rPr>
              <a:t>Eliminate distractions</a:t>
            </a:r>
          </a:p>
        </p:txBody>
      </p:sp>
      <p:cxnSp>
        <p:nvCxnSpPr>
          <p:cNvPr id="10" name="Straight Connector 9">
            <a:extLst>
              <a:ext uri="{FF2B5EF4-FFF2-40B4-BE49-F238E27FC236}">
                <a16:creationId xmlns:a16="http://schemas.microsoft.com/office/drawing/2014/main" id="{6EC163AC-6AB3-B545-9499-D0E1AB73EB11}"/>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14FB0-6661-F04C-8279-62C08FE33FA1}"/>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2550A8-BFF5-B44B-8220-C1ACEB665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40" y="5943503"/>
            <a:ext cx="1821453" cy="993520"/>
          </a:xfrm>
          <a:prstGeom prst="rect">
            <a:avLst/>
          </a:prstGeom>
        </p:spPr>
      </p:pic>
      <p:grpSp>
        <p:nvGrpSpPr>
          <p:cNvPr id="14" name="Group 13">
            <a:extLst>
              <a:ext uri="{FF2B5EF4-FFF2-40B4-BE49-F238E27FC236}">
                <a16:creationId xmlns:a16="http://schemas.microsoft.com/office/drawing/2014/main" id="{A711D9EC-9FFF-6A44-9232-52ECE11CA6AA}"/>
              </a:ext>
            </a:extLst>
          </p:cNvPr>
          <p:cNvGrpSpPr/>
          <p:nvPr/>
        </p:nvGrpSpPr>
        <p:grpSpPr>
          <a:xfrm>
            <a:off x="4182035" y="1631826"/>
            <a:ext cx="7123032" cy="3968515"/>
            <a:chOff x="-457200" y="1698072"/>
            <a:chExt cx="8305800" cy="4283098"/>
          </a:xfrm>
        </p:grpSpPr>
        <p:grpSp>
          <p:nvGrpSpPr>
            <p:cNvPr id="15" name="Group 14">
              <a:extLst>
                <a:ext uri="{FF2B5EF4-FFF2-40B4-BE49-F238E27FC236}">
                  <a16:creationId xmlns:a16="http://schemas.microsoft.com/office/drawing/2014/main" id="{F1B593B7-E81E-874E-837A-A44717FEC451}"/>
                </a:ext>
              </a:extLst>
            </p:cNvPr>
            <p:cNvGrpSpPr/>
            <p:nvPr/>
          </p:nvGrpSpPr>
          <p:grpSpPr>
            <a:xfrm>
              <a:off x="-457200" y="1698072"/>
              <a:ext cx="7467193" cy="4093128"/>
              <a:chOff x="28574" y="1676400"/>
              <a:chExt cx="6394621" cy="3505200"/>
            </a:xfrm>
          </p:grpSpPr>
          <p:pic>
            <p:nvPicPr>
              <p:cNvPr id="22" name="Picture 21" descr="Screen Clipping">
                <a:extLst>
                  <a:ext uri="{FF2B5EF4-FFF2-40B4-BE49-F238E27FC236}">
                    <a16:creationId xmlns:a16="http://schemas.microsoft.com/office/drawing/2014/main" id="{37ED0AAC-3F5D-B940-81E5-8D7FCD25118E}"/>
                  </a:ext>
                </a:extLst>
              </p:cNvPr>
              <p:cNvPicPr>
                <a:picLocks noChangeAspect="1"/>
              </p:cNvPicPr>
              <p:nvPr/>
            </p:nvPicPr>
            <p:blipFill rotWithShape="1">
              <a:blip r:embed="rId4">
                <a:extLst>
                  <a:ext uri="{28A0092B-C50C-407E-A947-70E740481C1C}">
                    <a14:useLocalDpi xmlns:a14="http://schemas.microsoft.com/office/drawing/2010/main" val="0"/>
                  </a:ext>
                </a:extLst>
              </a:blip>
              <a:srcRect b="5152"/>
              <a:stretch/>
            </p:blipFill>
            <p:spPr>
              <a:xfrm>
                <a:off x="1193800" y="2020004"/>
                <a:ext cx="4051299" cy="2923471"/>
              </a:xfrm>
              <a:prstGeom prst="rect">
                <a:avLst/>
              </a:prstGeom>
            </p:spPr>
          </p:pic>
          <p:pic>
            <p:nvPicPr>
              <p:cNvPr id="23" name="Picture 22">
                <a:extLst>
                  <a:ext uri="{FF2B5EF4-FFF2-40B4-BE49-F238E27FC236}">
                    <a16:creationId xmlns:a16="http://schemas.microsoft.com/office/drawing/2014/main" id="{7D952138-9DE4-A04E-8FAD-B8107A5EC31E}"/>
                  </a:ext>
                </a:extLst>
              </p:cNvPr>
              <p:cNvPicPr>
                <a:picLocks noChangeAspect="1"/>
              </p:cNvPicPr>
              <p:nvPr/>
            </p:nvPicPr>
            <p:blipFill rotWithShape="1">
              <a:blip r:embed="rId5">
                <a:extLst>
                  <a:ext uri="{28A0092B-C50C-407E-A947-70E740481C1C}">
                    <a14:useLocalDpi xmlns:a14="http://schemas.microsoft.com/office/drawing/2010/main" val="0"/>
                  </a:ext>
                </a:extLst>
              </a:blip>
              <a:srcRect t="13704" b="17777"/>
              <a:stretch/>
            </p:blipFill>
            <p:spPr>
              <a:xfrm>
                <a:off x="28574" y="1676400"/>
                <a:ext cx="6394621" cy="3505200"/>
              </a:xfrm>
              <a:prstGeom prst="rect">
                <a:avLst/>
              </a:prstGeom>
            </p:spPr>
          </p:pic>
        </p:grpSp>
        <p:grpSp>
          <p:nvGrpSpPr>
            <p:cNvPr id="16" name="Group 15">
              <a:extLst>
                <a:ext uri="{FF2B5EF4-FFF2-40B4-BE49-F238E27FC236}">
                  <a16:creationId xmlns:a16="http://schemas.microsoft.com/office/drawing/2014/main" id="{550DCA86-C054-6741-9325-EB5BF6F126CF}"/>
                </a:ext>
              </a:extLst>
            </p:cNvPr>
            <p:cNvGrpSpPr/>
            <p:nvPr/>
          </p:nvGrpSpPr>
          <p:grpSpPr>
            <a:xfrm>
              <a:off x="5188692" y="2357807"/>
              <a:ext cx="2659908" cy="3593092"/>
              <a:chOff x="4251739" y="2520950"/>
              <a:chExt cx="2277844" cy="3076988"/>
            </a:xfrm>
          </p:grpSpPr>
          <p:pic>
            <p:nvPicPr>
              <p:cNvPr id="20" name="Picture 19" descr="Screen Clipping">
                <a:extLst>
                  <a:ext uri="{FF2B5EF4-FFF2-40B4-BE49-F238E27FC236}">
                    <a16:creationId xmlns:a16="http://schemas.microsoft.com/office/drawing/2014/main" id="{80D008F2-3579-204E-897B-C5FC66EA2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156" y="2755984"/>
                <a:ext cx="1920240" cy="2606040"/>
              </a:xfrm>
              <a:prstGeom prst="rect">
                <a:avLst/>
              </a:prstGeom>
            </p:spPr>
          </p:pic>
          <p:pic>
            <p:nvPicPr>
              <p:cNvPr id="21" name="Picture 20">
                <a:extLst>
                  <a:ext uri="{FF2B5EF4-FFF2-40B4-BE49-F238E27FC236}">
                    <a16:creationId xmlns:a16="http://schemas.microsoft.com/office/drawing/2014/main" id="{00D7D5CA-D0EA-9748-B5C5-58C2A72FBF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739" y="2520950"/>
                <a:ext cx="2277844" cy="3076988"/>
              </a:xfrm>
              <a:prstGeom prst="rect">
                <a:avLst/>
              </a:prstGeom>
            </p:spPr>
          </p:pic>
        </p:grpSp>
        <p:grpSp>
          <p:nvGrpSpPr>
            <p:cNvPr id="17" name="Group 16">
              <a:extLst>
                <a:ext uri="{FF2B5EF4-FFF2-40B4-BE49-F238E27FC236}">
                  <a16:creationId xmlns:a16="http://schemas.microsoft.com/office/drawing/2014/main" id="{120F7923-6992-4D42-8C9D-3E4163191E6B}"/>
                </a:ext>
              </a:extLst>
            </p:cNvPr>
            <p:cNvGrpSpPr/>
            <p:nvPr/>
          </p:nvGrpSpPr>
          <p:grpSpPr>
            <a:xfrm>
              <a:off x="4288274" y="3809999"/>
              <a:ext cx="1189639" cy="2171171"/>
              <a:chOff x="237087" y="2583744"/>
              <a:chExt cx="914400" cy="1668841"/>
            </a:xfrm>
          </p:grpSpPr>
          <p:pic>
            <p:nvPicPr>
              <p:cNvPr id="18" name="Picture 17" descr="Screen Clipping">
                <a:extLst>
                  <a:ext uri="{FF2B5EF4-FFF2-40B4-BE49-F238E27FC236}">
                    <a16:creationId xmlns:a16="http://schemas.microsoft.com/office/drawing/2014/main" id="{8031EDF2-F5D7-E94E-9C43-D8574BC6A1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550" y="2895600"/>
                <a:ext cx="709448" cy="1066800"/>
              </a:xfrm>
              <a:prstGeom prst="rect">
                <a:avLst/>
              </a:prstGeom>
            </p:spPr>
          </p:pic>
          <p:pic>
            <p:nvPicPr>
              <p:cNvPr id="19" name="Picture 18">
                <a:extLst>
                  <a:ext uri="{FF2B5EF4-FFF2-40B4-BE49-F238E27FC236}">
                    <a16:creationId xmlns:a16="http://schemas.microsoft.com/office/drawing/2014/main" id="{2D348874-8990-7145-B14B-B1D16FF3A2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087" y="2583744"/>
                <a:ext cx="914400" cy="1668841"/>
              </a:xfrm>
              <a:prstGeom prst="rect">
                <a:avLst/>
              </a:prstGeom>
            </p:spPr>
          </p:pic>
        </p:grpSp>
      </p:grpSp>
    </p:spTree>
    <p:extLst>
      <p:ext uri="{BB962C8B-B14F-4D97-AF65-F5344CB8AC3E}">
        <p14:creationId xmlns:p14="http://schemas.microsoft.com/office/powerpoint/2010/main" val="266933117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2C675CB-8AF4-754B-A94E-5E60A6AB0AB1}"/>
              </a:ext>
            </a:extLst>
          </p:cNvPr>
          <p:cNvSpPr txBox="1"/>
          <p:nvPr/>
        </p:nvSpPr>
        <p:spPr>
          <a:xfrm>
            <a:off x="433922" y="536725"/>
            <a:ext cx="7682559" cy="646331"/>
          </a:xfrm>
          <a:prstGeom prst="rect">
            <a:avLst/>
          </a:prstGeom>
          <a:noFill/>
        </p:spPr>
        <p:txBody>
          <a:bodyPr wrap="square" rtlCol="0">
            <a:spAutoFit/>
          </a:bodyPr>
          <a:lstStyle/>
          <a:p>
            <a:pPr marL="0" marR="0" lvl="0" indent="0" algn="l" defTabSz="975783"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rPr>
              <a:t>CREATIVE CONCEPT &amp; DESIGN</a:t>
            </a:r>
          </a:p>
        </p:txBody>
      </p:sp>
      <p:pic>
        <p:nvPicPr>
          <p:cNvPr id="3" name="Picture 2">
            <a:extLst>
              <a:ext uri="{FF2B5EF4-FFF2-40B4-BE49-F238E27FC236}">
                <a16:creationId xmlns:a16="http://schemas.microsoft.com/office/drawing/2014/main" id="{D9FBB3FB-9095-8945-B208-BEBC7A6669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5444" y="4198674"/>
            <a:ext cx="2676920" cy="2227189"/>
          </a:xfrm>
          <a:prstGeom prst="rect">
            <a:avLst/>
          </a:prstGeom>
        </p:spPr>
      </p:pic>
      <p:pic>
        <p:nvPicPr>
          <p:cNvPr id="4" name="Picture 3">
            <a:extLst>
              <a:ext uri="{FF2B5EF4-FFF2-40B4-BE49-F238E27FC236}">
                <a16:creationId xmlns:a16="http://schemas.microsoft.com/office/drawing/2014/main" id="{BDF91224-4967-4B4B-8867-90DB7B2805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8717" y="1791678"/>
            <a:ext cx="2680716" cy="2198155"/>
          </a:xfrm>
          <a:prstGeom prst="rect">
            <a:avLst/>
          </a:prstGeom>
        </p:spPr>
      </p:pic>
      <p:pic>
        <p:nvPicPr>
          <p:cNvPr id="14" name="Picture 14" descr="A close up of a person&#10;&#10;Description generated with very high confidence">
            <a:extLst>
              <a:ext uri="{FF2B5EF4-FFF2-40B4-BE49-F238E27FC236}">
                <a16:creationId xmlns:a16="http://schemas.microsoft.com/office/drawing/2014/main" id="{96E1BE34-3376-496E-9841-8ED69B3AAFFE}"/>
              </a:ext>
            </a:extLst>
          </p:cNvPr>
          <p:cNvPicPr>
            <a:picLocks noChangeAspect="1"/>
          </p:cNvPicPr>
          <p:nvPr/>
        </p:nvPicPr>
        <p:blipFill>
          <a:blip r:embed="rId5"/>
          <a:stretch>
            <a:fillRect/>
          </a:stretch>
        </p:blipFill>
        <p:spPr>
          <a:xfrm>
            <a:off x="3017949" y="4196365"/>
            <a:ext cx="2668074" cy="2232339"/>
          </a:xfrm>
          <a:prstGeom prst="rect">
            <a:avLst/>
          </a:prstGeom>
        </p:spPr>
      </p:pic>
      <p:pic>
        <p:nvPicPr>
          <p:cNvPr id="16" name="Picture 16" descr="A person holding a sign&#10;&#10;Description generated with very high confidence">
            <a:extLst>
              <a:ext uri="{FF2B5EF4-FFF2-40B4-BE49-F238E27FC236}">
                <a16:creationId xmlns:a16="http://schemas.microsoft.com/office/drawing/2014/main" id="{3170C628-6DCD-4BE3-9C1A-48FF792C6CC8}"/>
              </a:ext>
            </a:extLst>
          </p:cNvPr>
          <p:cNvPicPr>
            <a:picLocks noChangeAspect="1"/>
          </p:cNvPicPr>
          <p:nvPr/>
        </p:nvPicPr>
        <p:blipFill>
          <a:blip r:embed="rId6"/>
          <a:stretch>
            <a:fillRect/>
          </a:stretch>
        </p:blipFill>
        <p:spPr>
          <a:xfrm>
            <a:off x="3017950" y="1770844"/>
            <a:ext cx="2668074" cy="2232339"/>
          </a:xfrm>
          <a:prstGeom prst="rect">
            <a:avLst/>
          </a:prstGeom>
        </p:spPr>
      </p:pic>
      <p:pic>
        <p:nvPicPr>
          <p:cNvPr id="18" name="Picture 18" descr="A close up of a sign&#10;&#10;Description generated with high confidence">
            <a:extLst>
              <a:ext uri="{FF2B5EF4-FFF2-40B4-BE49-F238E27FC236}">
                <a16:creationId xmlns:a16="http://schemas.microsoft.com/office/drawing/2014/main" id="{F25D5793-C0D2-49C7-A70E-0B966B9F832E}"/>
              </a:ext>
            </a:extLst>
          </p:cNvPr>
          <p:cNvPicPr>
            <a:picLocks noChangeAspect="1"/>
          </p:cNvPicPr>
          <p:nvPr/>
        </p:nvPicPr>
        <p:blipFill>
          <a:blip r:embed="rId7"/>
          <a:stretch>
            <a:fillRect/>
          </a:stretch>
        </p:blipFill>
        <p:spPr>
          <a:xfrm>
            <a:off x="667018" y="1897485"/>
            <a:ext cx="2164724" cy="4340180"/>
          </a:xfrm>
          <a:prstGeom prst="rect">
            <a:avLst/>
          </a:prstGeom>
        </p:spPr>
      </p:pic>
      <p:pic>
        <p:nvPicPr>
          <p:cNvPr id="20" name="Picture 20" descr="A close up of a sign&#10;&#10;Description generated with high confidence">
            <a:extLst>
              <a:ext uri="{FF2B5EF4-FFF2-40B4-BE49-F238E27FC236}">
                <a16:creationId xmlns:a16="http://schemas.microsoft.com/office/drawing/2014/main" id="{BA6E6157-4998-4247-84A7-7561A65E56B9}"/>
              </a:ext>
            </a:extLst>
          </p:cNvPr>
          <p:cNvPicPr>
            <a:picLocks noChangeAspect="1"/>
          </p:cNvPicPr>
          <p:nvPr/>
        </p:nvPicPr>
        <p:blipFill>
          <a:blip r:embed="rId8"/>
          <a:stretch>
            <a:fillRect/>
          </a:stretch>
        </p:blipFill>
        <p:spPr>
          <a:xfrm>
            <a:off x="8920229" y="1897487"/>
            <a:ext cx="2164723" cy="4340180"/>
          </a:xfrm>
          <a:prstGeom prst="rect">
            <a:avLst/>
          </a:prstGeom>
        </p:spPr>
      </p:pic>
    </p:spTree>
    <p:extLst>
      <p:ext uri="{BB962C8B-B14F-4D97-AF65-F5344CB8AC3E}">
        <p14:creationId xmlns:p14="http://schemas.microsoft.com/office/powerpoint/2010/main" val="20337437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E674890-6F6B-0C4E-8CC5-0EC88015F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C2528DF-3CB9-4F29-993D-318005621FA3}"/>
              </a:ext>
            </a:extLst>
          </p:cNvPr>
          <p:cNvSpPr>
            <a:spLocks noGrp="1"/>
          </p:cNvSpPr>
          <p:nvPr>
            <p:ph idx="1"/>
          </p:nvPr>
        </p:nvSpPr>
        <p:spPr>
          <a:xfrm>
            <a:off x="232742" y="1922279"/>
            <a:ext cx="7409341" cy="5332630"/>
          </a:xfrm>
        </p:spPr>
        <p:txBody>
          <a:bodyPr vert="horz" lIns="0" tIns="0" rIns="0" bIns="0" rtlCol="0" anchor="t">
            <a:normAutofit/>
          </a:bodyPr>
          <a:lstStyle/>
          <a:p>
            <a:pPr marL="342900" indent="-342900">
              <a:buChar char="•"/>
            </a:pPr>
            <a:r>
              <a:rPr lang="en-US" sz="2800">
                <a:solidFill>
                  <a:schemeClr val="tx1">
                    <a:lumMod val="75000"/>
                    <a:lumOff val="25000"/>
                  </a:schemeClr>
                </a:solidFill>
                <a:latin typeface="+mn-lt"/>
                <a:ea typeface="Tahoma"/>
              </a:rPr>
              <a:t>When we serve ads on our </a:t>
            </a:r>
            <a:r>
              <a:rPr lang="en-US" sz="2800" b="1">
                <a:solidFill>
                  <a:schemeClr val="tx1">
                    <a:lumMod val="75000"/>
                    <a:lumOff val="25000"/>
                  </a:schemeClr>
                </a:solidFill>
                <a:latin typeface="+mn-lt"/>
                <a:ea typeface="Tahoma"/>
              </a:rPr>
              <a:t>extended network </a:t>
            </a:r>
            <a:r>
              <a:rPr lang="en-US" sz="2800">
                <a:solidFill>
                  <a:schemeClr val="tx1">
                    <a:lumMod val="75000"/>
                    <a:lumOff val="25000"/>
                  </a:schemeClr>
                </a:solidFill>
                <a:latin typeface="+mn-lt"/>
                <a:ea typeface="Tahoma"/>
              </a:rPr>
              <a:t>you are still using our valuable data</a:t>
            </a:r>
            <a:endParaRPr lang="en-US" sz="2800">
              <a:solidFill>
                <a:schemeClr val="tx1">
                  <a:lumMod val="75000"/>
                  <a:lumOff val="25000"/>
                </a:schemeClr>
              </a:solidFill>
              <a:latin typeface="+mn-lt"/>
            </a:endParaRPr>
          </a:p>
          <a:p>
            <a:pPr marL="342900" indent="-342900">
              <a:buChar char="•"/>
            </a:pPr>
            <a:r>
              <a:rPr lang="en-US" sz="2800">
                <a:solidFill>
                  <a:schemeClr val="tx1">
                    <a:lumMod val="75000"/>
                    <a:lumOff val="25000"/>
                  </a:schemeClr>
                </a:solidFill>
                <a:latin typeface="+mn-lt"/>
                <a:ea typeface="Tahoma"/>
              </a:rPr>
              <a:t>This tactic works</a:t>
            </a:r>
            <a:r>
              <a:rPr lang="en-US" sz="2800" b="1">
                <a:solidFill>
                  <a:schemeClr val="tx1">
                    <a:lumMod val="75000"/>
                    <a:lumOff val="25000"/>
                  </a:schemeClr>
                </a:solidFill>
                <a:latin typeface="+mn-lt"/>
                <a:ea typeface="Tahoma"/>
              </a:rPr>
              <a:t> better</a:t>
            </a:r>
            <a:r>
              <a:rPr lang="en-US" sz="2800">
                <a:solidFill>
                  <a:schemeClr val="tx1">
                    <a:lumMod val="75000"/>
                    <a:lumOff val="25000"/>
                  </a:schemeClr>
                </a:solidFill>
                <a:latin typeface="+mn-lt"/>
                <a:ea typeface="Tahoma"/>
              </a:rPr>
              <a:t> than programmatic ads and Google ads</a:t>
            </a:r>
            <a:r>
              <a:rPr lang="en-US" sz="2800">
                <a:solidFill>
                  <a:schemeClr val="tx1">
                    <a:lumMod val="75000"/>
                    <a:lumOff val="25000"/>
                  </a:schemeClr>
                </a:solidFill>
                <a:latin typeface="+mn-lt"/>
              </a:rPr>
              <a:t> </a:t>
            </a:r>
          </a:p>
          <a:p>
            <a:pPr marL="342900" indent="-342900">
              <a:buChar char="•"/>
            </a:pPr>
            <a:r>
              <a:rPr lang="en-US" sz="2800">
                <a:solidFill>
                  <a:schemeClr val="tx1">
                    <a:lumMod val="75000"/>
                    <a:lumOff val="25000"/>
                  </a:schemeClr>
                </a:solidFill>
                <a:latin typeface="+mn-lt"/>
                <a:ea typeface="Tahoma"/>
                <a:cs typeface="Tahoma"/>
              </a:rPr>
              <a:t>Ads can appear on </a:t>
            </a:r>
            <a:r>
              <a:rPr lang="en-US" sz="2800" b="1">
                <a:solidFill>
                  <a:schemeClr val="tx1">
                    <a:lumMod val="75000"/>
                    <a:lumOff val="25000"/>
                  </a:schemeClr>
                </a:solidFill>
                <a:latin typeface="+mn-lt"/>
                <a:ea typeface="Tahoma"/>
                <a:cs typeface="Tahoma"/>
              </a:rPr>
              <a:t>thousands </a:t>
            </a:r>
            <a:r>
              <a:rPr lang="en-US" sz="2800">
                <a:solidFill>
                  <a:schemeClr val="tx1">
                    <a:lumMod val="75000"/>
                    <a:lumOff val="25000"/>
                  </a:schemeClr>
                </a:solidFill>
                <a:latin typeface="+mn-lt"/>
                <a:ea typeface="Tahoma"/>
                <a:cs typeface="Tahoma"/>
              </a:rPr>
              <a:t>of brand-safe sites – and on any device</a:t>
            </a:r>
          </a:p>
          <a:p>
            <a:pPr marL="342900" indent="-342900">
              <a:buChar char="•"/>
            </a:pPr>
            <a:r>
              <a:rPr lang="en-US" sz="2800" b="1">
                <a:solidFill>
                  <a:schemeClr val="tx1">
                    <a:lumMod val="75000"/>
                    <a:lumOff val="25000"/>
                  </a:schemeClr>
                </a:solidFill>
                <a:latin typeface="+mn-lt"/>
                <a:ea typeface="Tahoma"/>
                <a:cs typeface="Tahoma"/>
              </a:rPr>
              <a:t>10B+ </a:t>
            </a:r>
            <a:r>
              <a:rPr lang="en-US" sz="2800">
                <a:solidFill>
                  <a:schemeClr val="tx1">
                    <a:lumMod val="75000"/>
                    <a:lumOff val="25000"/>
                  </a:schemeClr>
                </a:solidFill>
                <a:latin typeface="+mn-lt"/>
                <a:ea typeface="Tahoma"/>
                <a:cs typeface="Tahoma"/>
              </a:rPr>
              <a:t>ads per month delivered across our partnered network</a:t>
            </a:r>
            <a:endParaRPr lang="en-US" sz="2800">
              <a:solidFill>
                <a:schemeClr val="tx1">
                  <a:lumMod val="75000"/>
                  <a:lumOff val="25000"/>
                </a:schemeClr>
              </a:solidFill>
              <a:latin typeface="+mn-lt"/>
            </a:endParaRPr>
          </a:p>
          <a:p>
            <a:pPr marL="342900" indent="-342900">
              <a:buChar char="•"/>
            </a:pPr>
            <a:endParaRPr lang="en-US" sz="2400"/>
          </a:p>
        </p:txBody>
      </p:sp>
      <p:sp>
        <p:nvSpPr>
          <p:cNvPr id="4" name="Slide Number Placeholder 3">
            <a:extLst>
              <a:ext uri="{FF2B5EF4-FFF2-40B4-BE49-F238E27FC236}">
                <a16:creationId xmlns:a16="http://schemas.microsoft.com/office/drawing/2014/main" id="{260F123D-F80F-437A-9E07-F255D436029A}"/>
              </a:ext>
            </a:extLst>
          </p:cNvPr>
          <p:cNvSpPr>
            <a:spLocks noGrp="1"/>
          </p:cNvSpPr>
          <p:nvPr>
            <p:ph type="sldNum" sz="quarter" idx="4"/>
          </p:nvPr>
        </p:nvSpPr>
        <p:spPr/>
        <p:txBody>
          <a:bodyPr/>
          <a:lstStyle/>
          <a:p>
            <a:fld id="{EFB51A30-15CA-344C-8A5C-EC3C7C72E970}" type="slidenum">
              <a:rPr lang="en-US" altLang="x-none" smtClean="0"/>
              <a:pPr/>
              <a:t>7</a:t>
            </a:fld>
            <a:endParaRPr lang="en-US" altLang="x-none"/>
          </a:p>
        </p:txBody>
      </p:sp>
      <p:pic>
        <p:nvPicPr>
          <p:cNvPr id="8" name="Picture 7" descr="A close up of a computer&#10;&#10;Description generated with very high confidence">
            <a:extLst>
              <a:ext uri="{FF2B5EF4-FFF2-40B4-BE49-F238E27FC236}">
                <a16:creationId xmlns:a16="http://schemas.microsoft.com/office/drawing/2014/main" id="{3089CE71-1974-4632-B911-F73BAC137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480" y="0"/>
            <a:ext cx="5142857" cy="6855097"/>
          </a:xfrm>
          <a:prstGeom prst="rect">
            <a:avLst/>
          </a:prstGeom>
        </p:spPr>
      </p:pic>
      <p:pic>
        <p:nvPicPr>
          <p:cNvPr id="14" name="Picture 13" descr="A hand holding a cell phone&#10;&#10;Description generated with very high confidence">
            <a:extLst>
              <a:ext uri="{FF2B5EF4-FFF2-40B4-BE49-F238E27FC236}">
                <a16:creationId xmlns:a16="http://schemas.microsoft.com/office/drawing/2014/main" id="{9BCECC30-A6E3-4C7A-9D6D-8A0EB9538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0105" y="643468"/>
            <a:ext cx="5125643" cy="6189132"/>
          </a:xfrm>
          <a:prstGeom prst="rect">
            <a:avLst/>
          </a:prstGeom>
        </p:spPr>
      </p:pic>
      <p:sp>
        <p:nvSpPr>
          <p:cNvPr id="16" name="Rectangle 15">
            <a:extLst>
              <a:ext uri="{FF2B5EF4-FFF2-40B4-BE49-F238E27FC236}">
                <a16:creationId xmlns:a16="http://schemas.microsoft.com/office/drawing/2014/main" id="{126650F3-07A5-4E32-B4BD-7CCBE056CFE3}"/>
              </a:ext>
            </a:extLst>
          </p:cNvPr>
          <p:cNvSpPr/>
          <p:nvPr/>
        </p:nvSpPr>
        <p:spPr>
          <a:xfrm>
            <a:off x="8025450" y="1453100"/>
            <a:ext cx="2089527" cy="35180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3" descr="A picture containing clipart&#10;&#10;Description generated with very high confidence">
            <a:extLst>
              <a:ext uri="{FF2B5EF4-FFF2-40B4-BE49-F238E27FC236}">
                <a16:creationId xmlns:a16="http://schemas.microsoft.com/office/drawing/2014/main" id="{36014C6B-8FDF-4575-9057-145D1B0702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845" b="32097"/>
          <a:stretch/>
        </p:blipFill>
        <p:spPr bwMode="auto">
          <a:xfrm>
            <a:off x="8168170" y="1681901"/>
            <a:ext cx="715835" cy="4713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3" descr="A close up of a sign&#10;&#10;Description generated with high confidence">
            <a:extLst>
              <a:ext uri="{FF2B5EF4-FFF2-40B4-BE49-F238E27FC236}">
                <a16:creationId xmlns:a16="http://schemas.microsoft.com/office/drawing/2014/main" id="{19EBC54B-37E4-445C-AD85-217022F980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65" t="19714" r="10759" b="28832"/>
          <a:stretch/>
        </p:blipFill>
        <p:spPr bwMode="auto">
          <a:xfrm>
            <a:off x="8313014" y="4379479"/>
            <a:ext cx="1535916" cy="5214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39">
            <a:extLst>
              <a:ext uri="{FF2B5EF4-FFF2-40B4-BE49-F238E27FC236}">
                <a16:creationId xmlns:a16="http://schemas.microsoft.com/office/drawing/2014/main" id="{F96C9062-F037-4E24-9B5F-1C2EAD0F565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773" t="18530" r="18206" b="22663"/>
          <a:stretch/>
        </p:blipFill>
        <p:spPr bwMode="auto">
          <a:xfrm>
            <a:off x="8149282" y="3424084"/>
            <a:ext cx="676753" cy="565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23" descr="Screen Clipping">
            <a:extLst>
              <a:ext uri="{FF2B5EF4-FFF2-40B4-BE49-F238E27FC236}">
                <a16:creationId xmlns:a16="http://schemas.microsoft.com/office/drawing/2014/main" id="{A147D4EB-C211-49E0-94D2-5E09E95C45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2071" y="2821202"/>
            <a:ext cx="2013763" cy="249657"/>
          </a:xfrm>
          <a:prstGeom prst="rect">
            <a:avLst/>
          </a:prstGeom>
        </p:spPr>
      </p:pic>
      <p:pic>
        <p:nvPicPr>
          <p:cNvPr id="26" name="Picture 25" descr="Screen Clipping">
            <a:extLst>
              <a:ext uri="{FF2B5EF4-FFF2-40B4-BE49-F238E27FC236}">
                <a16:creationId xmlns:a16="http://schemas.microsoft.com/office/drawing/2014/main" id="{FD41D430-F441-446B-BC82-F7A92BABDE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3381" y="3050896"/>
            <a:ext cx="1351597" cy="535815"/>
          </a:xfrm>
          <a:prstGeom prst="rect">
            <a:avLst/>
          </a:prstGeom>
        </p:spPr>
      </p:pic>
      <p:pic>
        <p:nvPicPr>
          <p:cNvPr id="28" name="Picture 6" descr="http://bingblogwest.azurewebsites.net/search/wp-content/uploads/sites/23/2013/09/4682.Bing-logo-orange-RGB.jpg">
            <a:extLst>
              <a:ext uri="{FF2B5EF4-FFF2-40B4-BE49-F238E27FC236}">
                <a16:creationId xmlns:a16="http://schemas.microsoft.com/office/drawing/2014/main" id="{DA7E1EBC-898C-4855-9051-CDC4D561B8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75465" y="3790924"/>
            <a:ext cx="827462" cy="424968"/>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12" descr="http://www.youtube.com/yt/brand/media/image/YouTube-logo-full_color.png">
            <a:extLst>
              <a:ext uri="{FF2B5EF4-FFF2-40B4-BE49-F238E27FC236}">
                <a16:creationId xmlns:a16="http://schemas.microsoft.com/office/drawing/2014/main" id="{0B049D08-BA03-4CCD-BC8D-0C313826C56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86867" y="1179190"/>
            <a:ext cx="1827920" cy="152037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4" descr="https://encrypted-tbn2.gstatic.com/images?q=tbn:ANd9GcQQeHOS4ke_kANA7ECnVxFn53o-WdwvqvcbffD2aO8ZmJoXP2w4">
            <a:extLst>
              <a:ext uri="{FF2B5EF4-FFF2-40B4-BE49-F238E27FC236}">
                <a16:creationId xmlns:a16="http://schemas.microsoft.com/office/drawing/2014/main" id="{B33905C5-A410-4C79-BA65-218475AB3EA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69430" y="2200100"/>
            <a:ext cx="1084719" cy="46383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A close up of a sign&#10;&#10;Description generated with very high confidence">
            <a:extLst>
              <a:ext uri="{FF2B5EF4-FFF2-40B4-BE49-F238E27FC236}">
                <a16:creationId xmlns:a16="http://schemas.microsoft.com/office/drawing/2014/main" id="{8DB1F5B1-EA24-42B7-8E26-FE6A79A99F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7909" y="6248272"/>
            <a:ext cx="877084" cy="526250"/>
          </a:xfrm>
          <a:prstGeom prst="rect">
            <a:avLst/>
          </a:prstGeom>
        </p:spPr>
      </p:pic>
      <p:sp>
        <p:nvSpPr>
          <p:cNvPr id="23" name="TextBox 22">
            <a:extLst>
              <a:ext uri="{FF2B5EF4-FFF2-40B4-BE49-F238E27FC236}">
                <a16:creationId xmlns:a16="http://schemas.microsoft.com/office/drawing/2014/main" id="{6420255B-58D8-FE45-B73C-79AFC8367526}"/>
              </a:ext>
            </a:extLst>
          </p:cNvPr>
          <p:cNvSpPr txBox="1"/>
          <p:nvPr/>
        </p:nvSpPr>
        <p:spPr>
          <a:xfrm>
            <a:off x="541593" y="451370"/>
            <a:ext cx="48854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latin typeface="+mj-lt"/>
              </a:rPr>
              <a:t>NETWORK DISPLAY</a:t>
            </a:r>
          </a:p>
        </p:txBody>
      </p:sp>
      <p:cxnSp>
        <p:nvCxnSpPr>
          <p:cNvPr id="25" name="Straight Connector 24">
            <a:extLst>
              <a:ext uri="{FF2B5EF4-FFF2-40B4-BE49-F238E27FC236}">
                <a16:creationId xmlns:a16="http://schemas.microsoft.com/office/drawing/2014/main" id="{9C9D5BC9-4C28-E74F-AC3B-C399B04073BD}"/>
              </a:ext>
            </a:extLst>
          </p:cNvPr>
          <p:cNvCxnSpPr>
            <a:cxnSpLocks/>
          </p:cNvCxnSpPr>
          <p:nvPr/>
        </p:nvCxnSpPr>
        <p:spPr>
          <a:xfrm>
            <a:off x="688170" y="141132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03754722"/>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solidFill>
                  <a:prstClr val="white"/>
                </a:solidFill>
                <a:latin typeface="+mn-lt"/>
                <a:cs typeface="Helvetica"/>
              </a:rPr>
              <a:t>CASE STUDIES</a:t>
            </a:r>
            <a:endParaRPr kumimoji="0" lang="en-US" u="none" strike="noStrike" kern="1200" cap="none" spc="0" normalizeH="0" baseline="0" noProof="0">
              <a:ln>
                <a:noFill/>
              </a:ln>
              <a:solidFill>
                <a:prstClr val="white"/>
              </a:solidFill>
              <a:effectLst/>
              <a:uLnTx/>
              <a:uFillTx/>
              <a:latin typeface="+mn-lt"/>
              <a:cs typeface="Helvetica"/>
            </a:endParaRPr>
          </a:p>
        </p:txBody>
      </p:sp>
      <p:pic>
        <p:nvPicPr>
          <p:cNvPr id="8" name="Picture 7" descr="Text&#10;&#10;Description automatically generated">
            <a:extLst>
              <a:ext uri="{FF2B5EF4-FFF2-40B4-BE49-F238E27FC236}">
                <a16:creationId xmlns:a16="http://schemas.microsoft.com/office/drawing/2014/main" id="{BD598839-8A8C-CE4E-B3E8-8855010B2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087" y="2384040"/>
            <a:ext cx="3620569" cy="2641124"/>
          </a:xfrm>
          <a:prstGeom prst="rect">
            <a:avLst/>
          </a:prstGeom>
        </p:spPr>
      </p:pic>
    </p:spTree>
    <p:extLst>
      <p:ext uri="{BB962C8B-B14F-4D97-AF65-F5344CB8AC3E}">
        <p14:creationId xmlns:p14="http://schemas.microsoft.com/office/powerpoint/2010/main" val="161546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F6FE-2CCB-FC49-B127-1B9BD7AF7E49}"/>
              </a:ext>
            </a:extLst>
          </p:cNvPr>
          <p:cNvSpPr>
            <a:spLocks noGrp="1"/>
          </p:cNvSpPr>
          <p:nvPr>
            <p:ph type="title"/>
          </p:nvPr>
        </p:nvSpPr>
        <p:spPr/>
        <p:txBody>
          <a:bodyPr/>
          <a:lstStyle/>
          <a:p>
            <a:endParaRPr lang="en-US"/>
          </a:p>
        </p:txBody>
      </p:sp>
      <p:pic>
        <p:nvPicPr>
          <p:cNvPr id="14" name="Content Placeholder 13">
            <a:extLst>
              <a:ext uri="{FF2B5EF4-FFF2-40B4-BE49-F238E27FC236}">
                <a16:creationId xmlns:a16="http://schemas.microsoft.com/office/drawing/2014/main" id="{6FD729EE-7DC9-B24D-B0EF-9199F7AF0E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0235" y="1600200"/>
            <a:ext cx="6791530" cy="4525963"/>
          </a:xfrm>
        </p:spPr>
      </p:pic>
      <p:sp>
        <p:nvSpPr>
          <p:cNvPr id="4" name="Slide Number Placeholder 3">
            <a:extLst>
              <a:ext uri="{FF2B5EF4-FFF2-40B4-BE49-F238E27FC236}">
                <a16:creationId xmlns:a16="http://schemas.microsoft.com/office/drawing/2014/main" id="{55E9A838-F2D6-2B4C-8C15-BB1AAA52B206}"/>
              </a:ext>
            </a:extLst>
          </p:cNvPr>
          <p:cNvSpPr>
            <a:spLocks noGrp="1"/>
          </p:cNvSpPr>
          <p:nvPr>
            <p:ph type="sldNum" sz="quarter" idx="12"/>
          </p:nvPr>
        </p:nvSpPr>
        <p:spPr/>
        <p:txBody>
          <a:bodyPr/>
          <a:lstStyle/>
          <a:p>
            <a:fld id="{88CAEFF8-3C3F-3C42-8151-6AFD38962202}" type="slidenum">
              <a:rPr lang="en-US" smtClean="0"/>
              <a:t>71</a:t>
            </a:fld>
            <a:endParaRPr lang="en-US"/>
          </a:p>
        </p:txBody>
      </p:sp>
      <p:pic>
        <p:nvPicPr>
          <p:cNvPr id="5" name="Picture 4">
            <a:extLst>
              <a:ext uri="{FF2B5EF4-FFF2-40B4-BE49-F238E27FC236}">
                <a16:creationId xmlns:a16="http://schemas.microsoft.com/office/drawing/2014/main" id="{A56E624B-39EE-1142-A575-46CB4BCBB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4E76F8C-AFBA-6745-A91D-8B5E3083C4C3}"/>
              </a:ext>
            </a:extLst>
          </p:cNvPr>
          <p:cNvSpPr txBox="1">
            <a:spLocks/>
          </p:cNvSpPr>
          <p:nvPr/>
        </p:nvSpPr>
        <p:spPr>
          <a:xfrm>
            <a:off x="213359" y="400164"/>
            <a:ext cx="8087362" cy="600260"/>
          </a:xfrm>
          <a:prstGeom prst="rect">
            <a:avLst/>
          </a:prstGeom>
        </p:spPr>
        <p:txBody>
          <a:bodyPr vert="horz" lIns="91440" tIns="45720" rIns="91440" bIns="45720" rtlCol="0" anchor="ctr">
            <a:noAutofit/>
          </a:bodyPr>
          <a:lstStyle>
            <a:lvl1pPr algn="l" defTabSz="457128" rtl="0" eaLnBrk="1" latinLnBrk="0" hangingPunct="1">
              <a:lnSpc>
                <a:spcPts val="3578"/>
              </a:lnSpc>
              <a:spcBef>
                <a:spcPct val="0"/>
              </a:spcBef>
              <a:buNone/>
              <a:defRPr sz="3398" kern="1200" cap="all">
                <a:solidFill>
                  <a:schemeClr val="bg1">
                    <a:lumMod val="50000"/>
                  </a:schemeClr>
                </a:solidFill>
                <a:latin typeface="Helvetica"/>
                <a:ea typeface="+mj-ea"/>
                <a:cs typeface="Helvetica"/>
              </a:defRPr>
            </a:lvl1pPr>
          </a:lstStyle>
          <a:p>
            <a:r>
              <a:rPr lang="en-US" sz="3600" b="1">
                <a:solidFill>
                  <a:schemeClr val="tx2"/>
                </a:solidFill>
                <a:latin typeface="+mn-lt"/>
                <a:ea typeface="Arial Narrow" charset="0"/>
                <a:cs typeface="Arial Narrow" charset="0"/>
              </a:rPr>
              <a:t>CLIENT RESULTS</a:t>
            </a:r>
          </a:p>
        </p:txBody>
      </p:sp>
      <p:pic>
        <p:nvPicPr>
          <p:cNvPr id="20" name="Picture 19">
            <a:extLst>
              <a:ext uri="{FF2B5EF4-FFF2-40B4-BE49-F238E27FC236}">
                <a16:creationId xmlns:a16="http://schemas.microsoft.com/office/drawing/2014/main" id="{3A717445-8ABC-8848-BA1C-0CD42642AC2D}"/>
              </a:ext>
            </a:extLst>
          </p:cNvPr>
          <p:cNvPicPr>
            <a:picLocks noChangeAspect="1"/>
          </p:cNvPicPr>
          <p:nvPr/>
        </p:nvPicPr>
        <p:blipFill rotWithShape="1">
          <a:blip r:embed="rId5">
            <a:extLst>
              <a:ext uri="{28A0092B-C50C-407E-A947-70E740481C1C}">
                <a14:useLocalDpi xmlns:a14="http://schemas.microsoft.com/office/drawing/2010/main" val="0"/>
              </a:ext>
            </a:extLst>
          </a:blip>
          <a:srcRect t="15788" r="8637" b="18606"/>
          <a:stretch/>
        </p:blipFill>
        <p:spPr>
          <a:xfrm>
            <a:off x="6274756" y="1107519"/>
            <a:ext cx="5917244" cy="2831650"/>
          </a:xfrm>
          <a:prstGeom prst="rect">
            <a:avLst/>
          </a:prstGeom>
        </p:spPr>
      </p:pic>
      <p:sp>
        <p:nvSpPr>
          <p:cNvPr id="16" name="Rectangle 15">
            <a:extLst>
              <a:ext uri="{FF2B5EF4-FFF2-40B4-BE49-F238E27FC236}">
                <a16:creationId xmlns:a16="http://schemas.microsoft.com/office/drawing/2014/main" id="{0F05B11C-8276-994B-B90A-9E8D5528F829}"/>
              </a:ext>
            </a:extLst>
          </p:cNvPr>
          <p:cNvSpPr/>
          <p:nvPr/>
        </p:nvSpPr>
        <p:spPr>
          <a:xfrm>
            <a:off x="1778956" y="1107518"/>
            <a:ext cx="4495800" cy="2806268"/>
          </a:xfrm>
          <a:prstGeom prst="rect">
            <a:avLst/>
          </a:prstGeom>
          <a:gradFill flip="none" rotWithShape="1">
            <a:gsLst>
              <a:gs pos="100000">
                <a:schemeClr val="tx2"/>
              </a:gs>
              <a:gs pos="100000">
                <a:schemeClr val="accent1">
                  <a:tint val="50000"/>
                  <a:shade val="100000"/>
                  <a:satMod val="350000"/>
                </a:scheme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DECE89-6240-2840-89E5-209A61A37CE3}"/>
              </a:ext>
            </a:extLst>
          </p:cNvPr>
          <p:cNvSpPr/>
          <p:nvPr/>
        </p:nvSpPr>
        <p:spPr>
          <a:xfrm>
            <a:off x="0" y="1088651"/>
            <a:ext cx="12404558" cy="2850517"/>
          </a:xfrm>
          <a:prstGeom prst="rect">
            <a:avLst/>
          </a:prstGeom>
          <a:gradFill flip="none" rotWithShape="1">
            <a:gsLst>
              <a:gs pos="49000">
                <a:schemeClr val="tx2"/>
              </a:gs>
              <a:gs pos="0">
                <a:schemeClr val="bg1">
                  <a:alpha val="0"/>
                </a:schemeClr>
              </a:gs>
            </a:gsLst>
            <a:lin ang="112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153969-9441-6546-B2AA-77BF8A7FCBEE}"/>
              </a:ext>
            </a:extLst>
          </p:cNvPr>
          <p:cNvSpPr txBox="1"/>
          <p:nvPr/>
        </p:nvSpPr>
        <p:spPr>
          <a:xfrm>
            <a:off x="306418" y="1436596"/>
            <a:ext cx="6202665" cy="2308324"/>
          </a:xfrm>
          <a:prstGeom prst="rect">
            <a:avLst/>
          </a:prstGeom>
          <a:noFill/>
        </p:spPr>
        <p:txBody>
          <a:bodyPr wrap="square" rtlCol="0">
            <a:spAutoFit/>
          </a:bodyPr>
          <a:lstStyle/>
          <a:p>
            <a:r>
              <a:rPr lang="en-US" sz="3600" b="1">
                <a:solidFill>
                  <a:schemeClr val="bg1"/>
                </a:solidFill>
                <a:ea typeface="Arial Narrow" charset="0"/>
                <a:cs typeface="Arial Narrow" charset="0"/>
              </a:rPr>
              <a:t>MOTORSPORTS COMPANY INCREASES KEY PRODUCT SALES BY </a:t>
            </a:r>
            <a:r>
              <a:rPr lang="en-US" sz="3600" b="1">
                <a:solidFill>
                  <a:srgbClr val="00B0F0"/>
                </a:solidFill>
                <a:ea typeface="Arial Narrow" charset="0"/>
                <a:cs typeface="Arial Narrow" charset="0"/>
              </a:rPr>
              <a:t>50%</a:t>
            </a:r>
            <a:r>
              <a:rPr lang="en-US" sz="3600" b="1">
                <a:solidFill>
                  <a:schemeClr val="accent1"/>
                </a:solidFill>
                <a:ea typeface="Arial Narrow" charset="0"/>
                <a:cs typeface="Arial Narrow" charset="0"/>
              </a:rPr>
              <a:t> </a:t>
            </a:r>
            <a:r>
              <a:rPr lang="en-US" sz="3600" b="1">
                <a:solidFill>
                  <a:schemeClr val="bg1"/>
                </a:solidFill>
                <a:ea typeface="Arial Narrow" charset="0"/>
                <a:cs typeface="Arial Narrow" charset="0"/>
              </a:rPr>
              <a:t>WITH STRATEGIC SEM PLAN</a:t>
            </a:r>
          </a:p>
        </p:txBody>
      </p:sp>
      <p:sp>
        <p:nvSpPr>
          <p:cNvPr id="10" name="TextBox 9">
            <a:extLst>
              <a:ext uri="{FF2B5EF4-FFF2-40B4-BE49-F238E27FC236}">
                <a16:creationId xmlns:a16="http://schemas.microsoft.com/office/drawing/2014/main" id="{24C91F2F-C368-9143-8301-29DE8911BD37}"/>
              </a:ext>
            </a:extLst>
          </p:cNvPr>
          <p:cNvSpPr txBox="1"/>
          <p:nvPr/>
        </p:nvSpPr>
        <p:spPr>
          <a:xfrm>
            <a:off x="231543" y="4059492"/>
            <a:ext cx="11038140" cy="2723823"/>
          </a:xfrm>
          <a:prstGeom prst="rect">
            <a:avLst/>
          </a:prstGeom>
          <a:noFill/>
        </p:spPr>
        <p:txBody>
          <a:bodyPr wrap="square" rtlCol="0">
            <a:spAutoFit/>
          </a:bodyPr>
          <a:lstStyle/>
          <a:p>
            <a:r>
              <a:rPr lang="en-US" sz="1900">
                <a:solidFill>
                  <a:schemeClr val="tx1">
                    <a:lumMod val="65000"/>
                    <a:lumOff val="35000"/>
                  </a:schemeClr>
                </a:solidFill>
              </a:rPr>
              <a:t>CHALLENGE: Lack of a high search ranking, lost amongst their competitors</a:t>
            </a:r>
          </a:p>
          <a:p>
            <a:endParaRPr lang="en-US" sz="1900">
              <a:solidFill>
                <a:schemeClr val="tx1">
                  <a:lumMod val="65000"/>
                  <a:lumOff val="35000"/>
                </a:schemeClr>
              </a:solidFill>
            </a:endParaRPr>
          </a:p>
          <a:p>
            <a:r>
              <a:rPr lang="en-US" sz="1900">
                <a:solidFill>
                  <a:schemeClr val="tx1">
                    <a:lumMod val="65000"/>
                    <a:lumOff val="35000"/>
                  </a:schemeClr>
                </a:solidFill>
              </a:rPr>
              <a:t>SOLUTION: Crafted an SEM plan focusing on key products for new client acquisition</a:t>
            </a:r>
          </a:p>
          <a:p>
            <a:endParaRPr lang="en-US" sz="1900">
              <a:solidFill>
                <a:schemeClr val="tx1">
                  <a:lumMod val="65000"/>
                  <a:lumOff val="35000"/>
                </a:schemeClr>
              </a:solidFill>
            </a:endParaRPr>
          </a:p>
          <a:p>
            <a:r>
              <a:rPr lang="en-US" sz="1900">
                <a:solidFill>
                  <a:schemeClr val="tx1">
                    <a:lumMod val="65000"/>
                    <a:lumOff val="35000"/>
                  </a:schemeClr>
                </a:solidFill>
              </a:rPr>
              <a:t>RESULTS: 58% year over year increase in website traffic</a:t>
            </a:r>
          </a:p>
          <a:p>
            <a:r>
              <a:rPr lang="en-US" sz="1900">
                <a:solidFill>
                  <a:schemeClr val="tx1">
                    <a:lumMod val="65000"/>
                    <a:lumOff val="35000"/>
                  </a:schemeClr>
                </a:solidFill>
              </a:rPr>
              <a:t>	30% of their website traffic attributed to paid search</a:t>
            </a:r>
          </a:p>
          <a:p>
            <a:r>
              <a:rPr lang="en-US" sz="1900">
                <a:solidFill>
                  <a:schemeClr val="tx1">
                    <a:lumMod val="65000"/>
                    <a:lumOff val="35000"/>
                  </a:schemeClr>
                </a:solidFill>
              </a:rPr>
              <a:t>	50% increase in sales for key products.</a:t>
            </a:r>
          </a:p>
          <a:p>
            <a:r>
              <a:rPr lang="en-US" sz="1900">
                <a:solidFill>
                  <a:schemeClr val="tx1">
                    <a:lumMod val="65000"/>
                    <a:lumOff val="35000"/>
                  </a:schemeClr>
                </a:solidFill>
              </a:rPr>
              <a:t>	150% increase in sales of leading brand’s product line</a:t>
            </a:r>
          </a:p>
          <a:p>
            <a:r>
              <a:rPr lang="en-US" sz="1900">
                <a:solidFill>
                  <a:schemeClr val="tx1">
                    <a:lumMod val="65000"/>
                    <a:lumOff val="35000"/>
                  </a:schemeClr>
                </a:solidFill>
              </a:rPr>
              <a:t>	Overall quality lead activity has increased by 25%</a:t>
            </a:r>
          </a:p>
        </p:txBody>
      </p:sp>
      <p:pic>
        <p:nvPicPr>
          <p:cNvPr id="23" name="Picture 22">
            <a:extLst>
              <a:ext uri="{FF2B5EF4-FFF2-40B4-BE49-F238E27FC236}">
                <a16:creationId xmlns:a16="http://schemas.microsoft.com/office/drawing/2014/main" id="{BE4CDB4B-338A-734E-9EAB-4E31EF575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Tree>
    <p:extLst>
      <p:ext uri="{BB962C8B-B14F-4D97-AF65-F5344CB8AC3E}">
        <p14:creationId xmlns:p14="http://schemas.microsoft.com/office/powerpoint/2010/main" val="283726468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F6FE-2CCB-FC49-B127-1B9BD7AF7E4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5E9A838-F2D6-2B4C-8C15-BB1AAA52B206}"/>
              </a:ext>
            </a:extLst>
          </p:cNvPr>
          <p:cNvSpPr>
            <a:spLocks noGrp="1"/>
          </p:cNvSpPr>
          <p:nvPr>
            <p:ph type="sldNum" sz="quarter" idx="12"/>
          </p:nvPr>
        </p:nvSpPr>
        <p:spPr/>
        <p:txBody>
          <a:bodyPr/>
          <a:lstStyle/>
          <a:p>
            <a:fld id="{88CAEFF8-3C3F-3C42-8151-6AFD38962202}" type="slidenum">
              <a:rPr lang="en-US" smtClean="0"/>
              <a:t>72</a:t>
            </a:fld>
            <a:endParaRPr lang="en-US"/>
          </a:p>
        </p:txBody>
      </p:sp>
      <p:pic>
        <p:nvPicPr>
          <p:cNvPr id="5" name="Picture 4">
            <a:extLst>
              <a:ext uri="{FF2B5EF4-FFF2-40B4-BE49-F238E27FC236}">
                <a16:creationId xmlns:a16="http://schemas.microsoft.com/office/drawing/2014/main" id="{A56E624B-39EE-1142-A575-46CB4BCBB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4E76F8C-AFBA-6745-A91D-8B5E3083C4C3}"/>
              </a:ext>
            </a:extLst>
          </p:cNvPr>
          <p:cNvSpPr txBox="1">
            <a:spLocks/>
          </p:cNvSpPr>
          <p:nvPr/>
        </p:nvSpPr>
        <p:spPr>
          <a:xfrm>
            <a:off x="213359" y="400164"/>
            <a:ext cx="8087362" cy="600260"/>
          </a:xfrm>
          <a:prstGeom prst="rect">
            <a:avLst/>
          </a:prstGeom>
        </p:spPr>
        <p:txBody>
          <a:bodyPr vert="horz" lIns="91440" tIns="45720" rIns="91440" bIns="45720" rtlCol="0" anchor="ctr">
            <a:noAutofit/>
          </a:bodyPr>
          <a:lstStyle>
            <a:lvl1pPr algn="l" defTabSz="457128" rtl="0" eaLnBrk="1" latinLnBrk="0" hangingPunct="1">
              <a:lnSpc>
                <a:spcPts val="3578"/>
              </a:lnSpc>
              <a:spcBef>
                <a:spcPct val="0"/>
              </a:spcBef>
              <a:buNone/>
              <a:defRPr sz="3398" kern="1200" cap="all">
                <a:solidFill>
                  <a:schemeClr val="bg1">
                    <a:lumMod val="50000"/>
                  </a:schemeClr>
                </a:solidFill>
                <a:latin typeface="Helvetica"/>
                <a:ea typeface="+mj-ea"/>
                <a:cs typeface="Helvetica"/>
              </a:defRPr>
            </a:lvl1pPr>
          </a:lstStyle>
          <a:p>
            <a:r>
              <a:rPr lang="en-US" sz="3600" b="1">
                <a:solidFill>
                  <a:schemeClr val="tx2"/>
                </a:solidFill>
                <a:latin typeface="+mn-lt"/>
                <a:ea typeface="Arial Narrow" charset="0"/>
                <a:cs typeface="Arial Narrow" charset="0"/>
              </a:rPr>
              <a:t>CLIENT RESULTS</a:t>
            </a:r>
          </a:p>
        </p:txBody>
      </p:sp>
      <p:pic>
        <p:nvPicPr>
          <p:cNvPr id="20" name="Picture 19">
            <a:extLst>
              <a:ext uri="{FF2B5EF4-FFF2-40B4-BE49-F238E27FC236}">
                <a16:creationId xmlns:a16="http://schemas.microsoft.com/office/drawing/2014/main" id="{3A717445-8ABC-8848-BA1C-0CD42642AC2D}"/>
              </a:ext>
            </a:extLst>
          </p:cNvPr>
          <p:cNvPicPr>
            <a:picLocks noChangeAspect="1"/>
          </p:cNvPicPr>
          <p:nvPr/>
        </p:nvPicPr>
        <p:blipFill rotWithShape="1">
          <a:blip r:embed="rId4">
            <a:extLst>
              <a:ext uri="{28A0092B-C50C-407E-A947-70E740481C1C}">
                <a14:useLocalDpi xmlns:a14="http://schemas.microsoft.com/office/drawing/2010/main" val="0"/>
              </a:ext>
            </a:extLst>
          </a:blip>
          <a:srcRect t="15788" r="8637" b="18606"/>
          <a:stretch/>
        </p:blipFill>
        <p:spPr>
          <a:xfrm>
            <a:off x="6274756" y="1107519"/>
            <a:ext cx="5917244" cy="2831650"/>
          </a:xfrm>
          <a:prstGeom prst="rect">
            <a:avLst/>
          </a:prstGeom>
        </p:spPr>
      </p:pic>
      <p:pic>
        <p:nvPicPr>
          <p:cNvPr id="6" name="Picture 5">
            <a:extLst>
              <a:ext uri="{FF2B5EF4-FFF2-40B4-BE49-F238E27FC236}">
                <a16:creationId xmlns:a16="http://schemas.microsoft.com/office/drawing/2014/main" id="{5D0BD2BB-E3F5-0D42-BF37-BD05A3980089}"/>
              </a:ext>
            </a:extLst>
          </p:cNvPr>
          <p:cNvPicPr>
            <a:picLocks noChangeAspect="1"/>
          </p:cNvPicPr>
          <p:nvPr/>
        </p:nvPicPr>
        <p:blipFill rotWithShape="1">
          <a:blip r:embed="rId5">
            <a:extLst>
              <a:ext uri="{28A0092B-C50C-407E-A947-70E740481C1C}">
                <a14:useLocalDpi xmlns:a14="http://schemas.microsoft.com/office/drawing/2010/main" val="0"/>
              </a:ext>
            </a:extLst>
          </a:blip>
          <a:srcRect t="6443" b="28049"/>
          <a:stretch/>
        </p:blipFill>
        <p:spPr>
          <a:xfrm>
            <a:off x="5727700" y="1093485"/>
            <a:ext cx="6464300" cy="2845683"/>
          </a:xfrm>
          <a:prstGeom prst="rect">
            <a:avLst/>
          </a:prstGeom>
        </p:spPr>
      </p:pic>
      <p:sp>
        <p:nvSpPr>
          <p:cNvPr id="16" name="Rectangle 15">
            <a:extLst>
              <a:ext uri="{FF2B5EF4-FFF2-40B4-BE49-F238E27FC236}">
                <a16:creationId xmlns:a16="http://schemas.microsoft.com/office/drawing/2014/main" id="{0F05B11C-8276-994B-B90A-9E8D5528F829}"/>
              </a:ext>
            </a:extLst>
          </p:cNvPr>
          <p:cNvSpPr/>
          <p:nvPr/>
        </p:nvSpPr>
        <p:spPr>
          <a:xfrm>
            <a:off x="1778956" y="1107518"/>
            <a:ext cx="4495800" cy="2806268"/>
          </a:xfrm>
          <a:prstGeom prst="rect">
            <a:avLst/>
          </a:prstGeom>
          <a:gradFill flip="none" rotWithShape="1">
            <a:gsLst>
              <a:gs pos="100000">
                <a:schemeClr val="tx2"/>
              </a:gs>
              <a:gs pos="100000">
                <a:schemeClr val="accent1">
                  <a:tint val="50000"/>
                  <a:shade val="100000"/>
                  <a:satMod val="350000"/>
                </a:scheme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DECE89-6240-2840-89E5-209A61A37CE3}"/>
              </a:ext>
            </a:extLst>
          </p:cNvPr>
          <p:cNvSpPr/>
          <p:nvPr/>
        </p:nvSpPr>
        <p:spPr>
          <a:xfrm>
            <a:off x="0" y="1088651"/>
            <a:ext cx="12404558" cy="2850517"/>
          </a:xfrm>
          <a:prstGeom prst="rect">
            <a:avLst/>
          </a:prstGeom>
          <a:gradFill flip="none" rotWithShape="1">
            <a:gsLst>
              <a:gs pos="49000">
                <a:schemeClr val="tx2"/>
              </a:gs>
              <a:gs pos="0">
                <a:schemeClr val="bg1">
                  <a:alpha val="0"/>
                </a:schemeClr>
              </a:gs>
            </a:gsLst>
            <a:lin ang="112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153969-9441-6546-B2AA-77BF8A7FCBEE}"/>
              </a:ext>
            </a:extLst>
          </p:cNvPr>
          <p:cNvSpPr txBox="1"/>
          <p:nvPr/>
        </p:nvSpPr>
        <p:spPr>
          <a:xfrm>
            <a:off x="306418" y="1646181"/>
            <a:ext cx="7626299" cy="1754326"/>
          </a:xfrm>
          <a:prstGeom prst="rect">
            <a:avLst/>
          </a:prstGeom>
          <a:noFill/>
        </p:spPr>
        <p:txBody>
          <a:bodyPr wrap="square" rtlCol="0">
            <a:spAutoFit/>
          </a:bodyPr>
          <a:lstStyle/>
          <a:p>
            <a:r>
              <a:rPr lang="en-US" sz="3600" b="1">
                <a:solidFill>
                  <a:schemeClr val="bg1"/>
                </a:solidFill>
                <a:ea typeface="Arial Narrow" charset="0"/>
                <a:cs typeface="Arial Narrow" charset="0"/>
              </a:rPr>
              <a:t>INDUSTRIAL AND COMMERCIAL MFTR INCREASES SITE TRAFFIC </a:t>
            </a:r>
            <a:r>
              <a:rPr lang="en-US" sz="3600" b="1">
                <a:solidFill>
                  <a:srgbClr val="00B0F0"/>
                </a:solidFill>
                <a:ea typeface="Arial Narrow" charset="0"/>
                <a:cs typeface="Arial Narrow" charset="0"/>
              </a:rPr>
              <a:t>48% </a:t>
            </a:r>
            <a:r>
              <a:rPr lang="en-US" sz="3600" b="1">
                <a:solidFill>
                  <a:schemeClr val="bg1"/>
                </a:solidFill>
                <a:ea typeface="Arial Narrow" charset="0"/>
                <a:cs typeface="Arial Narrow" charset="0"/>
              </a:rPr>
              <a:t>DUE TO OPTIMIZED SEM CAMPAIGN</a:t>
            </a:r>
            <a:endParaRPr lang="en-US" sz="3200" b="1">
              <a:solidFill>
                <a:schemeClr val="bg1"/>
              </a:solidFill>
              <a:ea typeface="Arial Narrow" charset="0"/>
              <a:cs typeface="Arial Narrow" charset="0"/>
            </a:endParaRPr>
          </a:p>
        </p:txBody>
      </p:sp>
      <p:sp>
        <p:nvSpPr>
          <p:cNvPr id="10" name="TextBox 9">
            <a:extLst>
              <a:ext uri="{FF2B5EF4-FFF2-40B4-BE49-F238E27FC236}">
                <a16:creationId xmlns:a16="http://schemas.microsoft.com/office/drawing/2014/main" id="{24C91F2F-C368-9143-8301-29DE8911BD37}"/>
              </a:ext>
            </a:extLst>
          </p:cNvPr>
          <p:cNvSpPr txBox="1"/>
          <p:nvPr/>
        </p:nvSpPr>
        <p:spPr>
          <a:xfrm>
            <a:off x="213358" y="4000849"/>
            <a:ext cx="11978642" cy="2877711"/>
          </a:xfrm>
          <a:prstGeom prst="rect">
            <a:avLst/>
          </a:prstGeom>
          <a:noFill/>
        </p:spPr>
        <p:txBody>
          <a:bodyPr wrap="square" rtlCol="0">
            <a:spAutoFit/>
          </a:bodyPr>
          <a:lstStyle/>
          <a:p>
            <a:r>
              <a:rPr lang="en-US">
                <a:solidFill>
                  <a:schemeClr val="tx1">
                    <a:lumMod val="65000"/>
                    <a:lumOff val="35000"/>
                  </a:schemeClr>
                </a:solidFill>
              </a:rPr>
              <a:t>CHALLENGE: Capitalize on full potential of the search market for their industry</a:t>
            </a:r>
          </a:p>
          <a:p>
            <a:endParaRPr lang="en-US">
              <a:solidFill>
                <a:schemeClr val="tx1">
                  <a:lumMod val="65000"/>
                  <a:lumOff val="35000"/>
                </a:schemeClr>
              </a:solidFill>
            </a:endParaRPr>
          </a:p>
          <a:p>
            <a:r>
              <a:rPr lang="en-US">
                <a:solidFill>
                  <a:schemeClr val="tx1">
                    <a:lumMod val="65000"/>
                    <a:lumOff val="35000"/>
                  </a:schemeClr>
                </a:solidFill>
              </a:rPr>
              <a:t>SOLUTION: Launched an SEM plan to drive site traffic to 4 key site sections to increase consumer engagement and education of products</a:t>
            </a:r>
          </a:p>
          <a:p>
            <a:endParaRPr lang="en-US">
              <a:solidFill>
                <a:schemeClr val="tx1">
                  <a:lumMod val="65000"/>
                  <a:lumOff val="35000"/>
                </a:schemeClr>
              </a:solidFill>
            </a:endParaRPr>
          </a:p>
          <a:p>
            <a:r>
              <a:rPr lang="en-US">
                <a:solidFill>
                  <a:schemeClr val="tx1">
                    <a:lumMod val="65000"/>
                    <a:lumOff val="35000"/>
                  </a:schemeClr>
                </a:solidFill>
              </a:rPr>
              <a:t>RESULTS: Over 43% search impression share of targeted keywords</a:t>
            </a:r>
          </a:p>
          <a:p>
            <a:r>
              <a:rPr lang="en-US">
                <a:solidFill>
                  <a:schemeClr val="tx1">
                    <a:lumMod val="65000"/>
                    <a:lumOff val="35000"/>
                  </a:schemeClr>
                </a:solidFill>
              </a:rPr>
              <a:t>	Notable increase in click-throughs</a:t>
            </a:r>
          </a:p>
          <a:p>
            <a:r>
              <a:rPr lang="en-US">
                <a:solidFill>
                  <a:schemeClr val="tx1">
                    <a:lumMod val="65000"/>
                    <a:lumOff val="35000"/>
                  </a:schemeClr>
                </a:solidFill>
              </a:rPr>
              <a:t>	48% increase in overall site traffic with substantial improvements to key sections</a:t>
            </a:r>
          </a:p>
          <a:p>
            <a:r>
              <a:rPr lang="en-US">
                <a:solidFill>
                  <a:schemeClr val="tx1">
                    <a:lumMod val="65000"/>
                    <a:lumOff val="35000"/>
                  </a:schemeClr>
                </a:solidFill>
              </a:rPr>
              <a:t>	Overall quality lead activity increased by 25%</a:t>
            </a:r>
          </a:p>
          <a:p>
            <a:r>
              <a:rPr lang="en-US">
                <a:solidFill>
                  <a:schemeClr val="tx1">
                    <a:lumMod val="65000"/>
                    <a:lumOff val="35000"/>
                  </a:schemeClr>
                </a:solidFill>
              </a:rPr>
              <a:t>	Maintained low bounce rate of 52%</a:t>
            </a:r>
          </a:p>
        </p:txBody>
      </p:sp>
      <p:pic>
        <p:nvPicPr>
          <p:cNvPr id="19" name="Picture 18">
            <a:extLst>
              <a:ext uri="{FF2B5EF4-FFF2-40B4-BE49-F238E27FC236}">
                <a16:creationId xmlns:a16="http://schemas.microsoft.com/office/drawing/2014/main" id="{9500161B-BCED-A040-9840-D57D438B9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Tree>
    <p:extLst>
      <p:ext uri="{BB962C8B-B14F-4D97-AF65-F5344CB8AC3E}">
        <p14:creationId xmlns:p14="http://schemas.microsoft.com/office/powerpoint/2010/main" val="2173385268"/>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1242A7-0EDE-3E4A-BBAB-45056C0EB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p:cNvSpPr>
            <a:spLocks noGrp="1"/>
          </p:cNvSpPr>
          <p:nvPr>
            <p:ph idx="1"/>
          </p:nvPr>
        </p:nvSpPr>
        <p:spPr>
          <a:xfrm>
            <a:off x="1943099" y="1327979"/>
            <a:ext cx="10071894" cy="4525963"/>
          </a:xfrm>
          <a:prstGeom prst="rect">
            <a:avLst/>
          </a:prstGeom>
        </p:spPr>
        <p:txBody>
          <a:bodyPr vert="horz" lIns="91440" tIns="45720" rIns="91440" bIns="45720" rtlCol="0" anchor="t">
            <a:normAutofit/>
          </a:bodyPr>
          <a:lstStyle/>
          <a:p>
            <a:pPr marL="0" indent="0">
              <a:buNone/>
            </a:pPr>
            <a:r>
              <a:rPr lang="en-US" sz="2000" i="1">
                <a:solidFill>
                  <a:schemeClr val="bg1"/>
                </a:solidFill>
                <a:latin typeface="+mn-lt"/>
              </a:rPr>
              <a:t>“</a:t>
            </a:r>
            <a:r>
              <a:rPr lang="en-US" sz="2000" err="1">
                <a:latin typeface="+mn-lt"/>
              </a:rPr>
              <a:t>MassLive</a:t>
            </a:r>
            <a:r>
              <a:rPr lang="en-US" sz="2000">
                <a:latin typeface="+mn-lt"/>
              </a:rPr>
              <a:t> Media is a true partner. I am very impressed with the ongoing support and attention given to our account. I am so pleased with the overall experience even recommended their service to a customer for their SEM needs.”</a:t>
            </a:r>
          </a:p>
          <a:p>
            <a:pPr marL="0" indent="0">
              <a:buNone/>
            </a:pPr>
            <a:r>
              <a:rPr lang="en-US" sz="2000">
                <a:latin typeface="+mn-lt"/>
              </a:rPr>
              <a:t>-</a:t>
            </a:r>
            <a:r>
              <a:rPr lang="en-US" sz="2000" b="1">
                <a:latin typeface="+mn-lt"/>
              </a:rPr>
              <a:t>Marketing Director, Industrial and Commercial Manufacturer</a:t>
            </a:r>
          </a:p>
        </p:txBody>
      </p:sp>
      <p:sp>
        <p:nvSpPr>
          <p:cNvPr id="16" name="Text Placeholder 5"/>
          <p:cNvSpPr txBox="1">
            <a:spLocks/>
          </p:cNvSpPr>
          <p:nvPr/>
        </p:nvSpPr>
        <p:spPr>
          <a:xfrm>
            <a:off x="-206478" y="3202057"/>
            <a:ext cx="11599514" cy="2855913"/>
          </a:xfrm>
          <a:prstGeom prst="rect">
            <a:avLst/>
          </a:prstGeom>
        </p:spPr>
        <p:txBody>
          <a:bodyPr anchor="t"/>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MS PGothic" panose="020B0600070205080204"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000"/>
              <a:t>“</a:t>
            </a:r>
            <a:r>
              <a:rPr lang="en-US" sz="2000" err="1"/>
              <a:t>MassLive</a:t>
            </a:r>
            <a:r>
              <a:rPr lang="en-US" sz="2000"/>
              <a:t> Media’s experience and knowledge has been imperative to growing our website traffic and driving our sales goals. We recommend </a:t>
            </a:r>
            <a:r>
              <a:rPr lang="en-US" sz="2000" err="1"/>
              <a:t>MassLive</a:t>
            </a:r>
            <a:r>
              <a:rPr lang="en-US" sz="2000"/>
              <a:t> Media to any business looking for a robust digital marketing plan that is customized for your needs and comes with the personal support of local professionals.”</a:t>
            </a:r>
          </a:p>
          <a:p>
            <a:pPr marL="0" indent="0" algn="r">
              <a:buNone/>
            </a:pPr>
            <a:r>
              <a:rPr lang="en-US" sz="2000">
                <a:latin typeface="BentonSans Medium"/>
                <a:ea typeface="Helvetica" charset="0"/>
                <a:cs typeface="Helvetica"/>
              </a:rPr>
              <a:t>-</a:t>
            </a:r>
            <a:r>
              <a:rPr lang="en-US" sz="2000" b="1">
                <a:ea typeface="Helvetica" charset="0"/>
                <a:cs typeface="Helvetica"/>
              </a:rPr>
              <a:t>General Manager, Outdoor Recreation Retailer</a:t>
            </a:r>
          </a:p>
        </p:txBody>
      </p:sp>
      <p:sp>
        <p:nvSpPr>
          <p:cNvPr id="19" name="Text Placeholder 5"/>
          <p:cNvSpPr txBox="1">
            <a:spLocks/>
          </p:cNvSpPr>
          <p:nvPr/>
        </p:nvSpPr>
        <p:spPr>
          <a:xfrm>
            <a:off x="1392749" y="4880114"/>
            <a:ext cx="10672414" cy="2855913"/>
          </a:xfrm>
          <a:prstGeom prst="rect">
            <a:avLst/>
          </a:prstGeom>
        </p:spPr>
        <p:txBody>
          <a:bodyPr anchor="t"/>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MS PGothic" panose="020B0600070205080204"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solidFill>
                  <a:schemeClr val="bg1"/>
                </a:solidFill>
              </a:rPr>
              <a:t>“</a:t>
            </a:r>
            <a:r>
              <a:rPr lang="en-US" sz="2000" err="1"/>
              <a:t>MassLive</a:t>
            </a:r>
            <a:r>
              <a:rPr lang="en-US" sz="2000"/>
              <a:t> Media was an ideal partner for us as we dipped our toes into the waters of digital display and optimization. They recommended fitting solutions for our specific needs and budget and provided us with an ongoing education as we progressed through our 2016 campaign.”</a:t>
            </a:r>
          </a:p>
          <a:p>
            <a:pPr marL="0" indent="0">
              <a:buNone/>
            </a:pPr>
            <a:r>
              <a:rPr lang="en-US" sz="2000" b="1">
                <a:ea typeface="Helvetica" charset="0"/>
                <a:cs typeface="Helvetica"/>
              </a:rPr>
              <a:t>-Chief Branding and Communications Officer</a:t>
            </a:r>
          </a:p>
        </p:txBody>
      </p:sp>
      <p:sp>
        <p:nvSpPr>
          <p:cNvPr id="8" name="Title 4"/>
          <p:cNvSpPr>
            <a:spLocks noGrp="1"/>
          </p:cNvSpPr>
          <p:nvPr>
            <p:ph type="title"/>
          </p:nvPr>
        </p:nvSpPr>
        <p:spPr>
          <a:xfrm>
            <a:off x="662704" y="426222"/>
            <a:ext cx="8087362" cy="600260"/>
          </a:xfrm>
        </p:spPr>
        <p:txBody>
          <a:bodyPr/>
          <a:lstStyle/>
          <a:p>
            <a:r>
              <a:rPr lang="en-US" sz="3600" b="1">
                <a:solidFill>
                  <a:srgbClr val="FF0000"/>
                </a:solidFill>
                <a:latin typeface="+mn-lt"/>
                <a:ea typeface="Arial Narrow" charset="0"/>
                <a:cs typeface="Arial Narrow" charset="0"/>
              </a:rPr>
              <a:t>CLIENT FEEDBACK</a:t>
            </a:r>
          </a:p>
        </p:txBody>
      </p:sp>
      <p:sp>
        <p:nvSpPr>
          <p:cNvPr id="9" name="Rounded Rectangular Callout 8"/>
          <p:cNvSpPr/>
          <p:nvPr/>
        </p:nvSpPr>
        <p:spPr>
          <a:xfrm>
            <a:off x="1076959" y="1625601"/>
            <a:ext cx="624841" cy="419169"/>
          </a:xfrm>
          <a:prstGeom prst="wedgeRoundRectCallout">
            <a:avLst>
              <a:gd name="adj1" fmla="val 55767"/>
              <a:gd name="adj2" fmla="val 79639"/>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2800">
                <a:solidFill>
                  <a:schemeClr val="tx1">
                    <a:lumMod val="65000"/>
                    <a:lumOff val="35000"/>
                  </a:schemeClr>
                </a:solidFill>
              </a:rPr>
              <a:t>…</a:t>
            </a:r>
            <a:endParaRPr lang="en-US" sz="2800">
              <a:solidFill>
                <a:schemeClr val="tx1">
                  <a:lumMod val="65000"/>
                  <a:lumOff val="35000"/>
                </a:schemeClr>
              </a:solidFill>
            </a:endParaRPr>
          </a:p>
        </p:txBody>
      </p:sp>
      <p:sp>
        <p:nvSpPr>
          <p:cNvPr id="12" name="Rounded Rectangular Callout 11"/>
          <p:cNvSpPr/>
          <p:nvPr/>
        </p:nvSpPr>
        <p:spPr>
          <a:xfrm>
            <a:off x="357904" y="5435601"/>
            <a:ext cx="624841" cy="419169"/>
          </a:xfrm>
          <a:prstGeom prst="wedgeRoundRectCallout">
            <a:avLst>
              <a:gd name="adj1" fmla="val 55767"/>
              <a:gd name="adj2" fmla="val 79639"/>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2800">
                <a:solidFill>
                  <a:schemeClr val="tx1">
                    <a:lumMod val="65000"/>
                    <a:lumOff val="35000"/>
                  </a:schemeClr>
                </a:solidFill>
              </a:rPr>
              <a:t>…</a:t>
            </a:r>
            <a:endParaRPr lang="en-US" sz="2800">
              <a:solidFill>
                <a:schemeClr val="tx1">
                  <a:lumMod val="65000"/>
                  <a:lumOff val="35000"/>
                </a:schemeClr>
              </a:solidFill>
            </a:endParaRPr>
          </a:p>
        </p:txBody>
      </p:sp>
      <p:sp>
        <p:nvSpPr>
          <p:cNvPr id="13" name="Rounded Rectangular Callout 12"/>
          <p:cNvSpPr/>
          <p:nvPr/>
        </p:nvSpPr>
        <p:spPr>
          <a:xfrm>
            <a:off x="11506543" y="3430518"/>
            <a:ext cx="624841" cy="419169"/>
          </a:xfrm>
          <a:prstGeom prst="wedgeRoundRectCallout">
            <a:avLst>
              <a:gd name="adj1" fmla="val -52398"/>
              <a:gd name="adj2" fmla="val 79639"/>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2800">
                <a:solidFill>
                  <a:schemeClr val="tx1">
                    <a:lumMod val="65000"/>
                    <a:lumOff val="35000"/>
                  </a:schemeClr>
                </a:solidFill>
              </a:rPr>
              <a:t>…</a:t>
            </a:r>
            <a:endParaRPr lang="en-US" sz="2800">
              <a:solidFill>
                <a:schemeClr val="tx1">
                  <a:lumMod val="65000"/>
                  <a:lumOff val="35000"/>
                </a:schemeClr>
              </a:solidFill>
            </a:endParaRPr>
          </a:p>
        </p:txBody>
      </p:sp>
      <p:pic>
        <p:nvPicPr>
          <p:cNvPr id="3" name="Picture 2" descr="A close up of a sign&#10;&#10;Description generated with very high confidence">
            <a:extLst>
              <a:ext uri="{FF2B5EF4-FFF2-40B4-BE49-F238E27FC236}">
                <a16:creationId xmlns:a16="http://schemas.microsoft.com/office/drawing/2014/main" id="{CD9CF908-8412-408D-87BA-37C5B2883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112" y="6001251"/>
            <a:ext cx="1821453" cy="993520"/>
          </a:xfrm>
          <a:prstGeom prst="rect">
            <a:avLst/>
          </a:prstGeom>
        </p:spPr>
      </p:pic>
    </p:spTree>
    <p:extLst>
      <p:ext uri="{BB962C8B-B14F-4D97-AF65-F5344CB8AC3E}">
        <p14:creationId xmlns:p14="http://schemas.microsoft.com/office/powerpoint/2010/main" val="36112132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6C7B7894-32D3-A044-AFFA-4931D16C0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Oval 38">
            <a:extLst>
              <a:ext uri="{FF2B5EF4-FFF2-40B4-BE49-F238E27FC236}">
                <a16:creationId xmlns:a16="http://schemas.microsoft.com/office/drawing/2014/main" id="{38F4910C-639D-9843-B287-D3ACC1CF2EC2}"/>
              </a:ext>
            </a:extLst>
          </p:cNvPr>
          <p:cNvSpPr>
            <a:spLocks noChangeArrowheads="1"/>
          </p:cNvSpPr>
          <p:nvPr/>
        </p:nvSpPr>
        <p:spPr bwMode="auto">
          <a:xfrm>
            <a:off x="9511986" y="1171179"/>
            <a:ext cx="1918946" cy="191894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endParaRPr>
          </a:p>
        </p:txBody>
      </p:sp>
      <p:pic>
        <p:nvPicPr>
          <p:cNvPr id="7170" name="Picture 2" descr="Image result for ma map picture">
            <a:extLst>
              <a:ext uri="{FF2B5EF4-FFF2-40B4-BE49-F238E27FC236}">
                <a16:creationId xmlns:a16="http://schemas.microsoft.com/office/drawing/2014/main" id="{4644D943-7A4A-4F01-AB36-13D9D3747C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l="41661" t="24877" r="40520" b="43740"/>
          <a:stretch/>
        </p:blipFill>
        <p:spPr bwMode="auto">
          <a:xfrm>
            <a:off x="6036143" y="2261327"/>
            <a:ext cx="3099580" cy="3079464"/>
          </a:xfrm>
          <a:prstGeom prst="ellipse">
            <a:avLst/>
          </a:prstGeom>
          <a:ln>
            <a:noFill/>
          </a:ln>
          <a:effectLst>
            <a:outerShdw blurRad="50800" dist="38100" dir="5400000" algn="t"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61912" y="6159500"/>
            <a:ext cx="12369800" cy="723900"/>
          </a:xfrm>
          <a:prstGeom prst="rect">
            <a:avLst/>
          </a:prstGeom>
          <a:solidFill>
            <a:srgbClr val="4E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2175176" y="1613411"/>
            <a:ext cx="6645818" cy="923330"/>
          </a:xfrm>
          <a:prstGeom prst="rect">
            <a:avLst/>
          </a:prstGeom>
        </p:spPr>
        <p:txBody>
          <a:bodyPr wrap="square" anchor="t">
            <a:spAutoFit/>
          </a:bodyPr>
          <a:lstStyle/>
          <a:p>
            <a:r>
              <a:rPr lang="en-US" altLang="x-none" b="1">
                <a:solidFill>
                  <a:srgbClr val="FF0000"/>
                </a:solidFill>
                <a:ea typeface="Arial Narrow" charset="0"/>
                <a:cs typeface="Tahoma"/>
              </a:rPr>
              <a:t>Proximity-based targeting + mobile intelligence to target those most likely to take action, then deliver more relevant ads and experiences.</a:t>
            </a:r>
            <a:endParaRPr lang="en-US" b="1">
              <a:solidFill>
                <a:srgbClr val="FF0000"/>
              </a:solidFill>
              <a:ea typeface="Arial Narrow" charset="0"/>
              <a:cs typeface="Tahoma"/>
            </a:endParaRPr>
          </a:p>
        </p:txBody>
      </p:sp>
      <p:pic>
        <p:nvPicPr>
          <p:cNvPr id="40" name="Picture 2" descr="Image result for ma map picture">
            <a:extLst>
              <a:ext uri="{FF2B5EF4-FFF2-40B4-BE49-F238E27FC236}">
                <a16:creationId xmlns:a16="http://schemas.microsoft.com/office/drawing/2014/main" id="{F362A696-767D-4480-A1DB-6D829EF0B6A9}"/>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l="66717" t="35788" r="14280" b="30700"/>
          <a:stretch/>
        </p:blipFill>
        <p:spPr bwMode="auto">
          <a:xfrm>
            <a:off x="9192210" y="3428944"/>
            <a:ext cx="2722486" cy="2683348"/>
          </a:xfrm>
          <a:prstGeom prst="ellipse">
            <a:avLst/>
          </a:prstGeom>
          <a:ln>
            <a:noFill/>
          </a:ln>
          <a:effectLst>
            <a:outerShdw blurRad="50800" dist="38100" dir="5400000" algn="t"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35" name="Picture 1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48814" y="3884917"/>
            <a:ext cx="348044" cy="3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93189" y="3036430"/>
            <a:ext cx="348044" cy="3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71113" y="4201386"/>
            <a:ext cx="349925" cy="3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61347" y="3240553"/>
            <a:ext cx="348044" cy="38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65243" y="4718330"/>
            <a:ext cx="348044" cy="3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81172" y="4807643"/>
            <a:ext cx="348044" cy="38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Elbow Connector 26"/>
          <p:cNvCxnSpPr>
            <a:cxnSpLocks noChangeShapeType="1"/>
            <a:stCxn id="38" idx="3"/>
          </p:cNvCxnSpPr>
          <p:nvPr/>
        </p:nvCxnSpPr>
        <p:spPr bwMode="auto">
          <a:xfrm flipV="1">
            <a:off x="7809391" y="1999067"/>
            <a:ext cx="1990435" cy="1434322"/>
          </a:xfrm>
          <a:prstGeom prst="bentConnector3">
            <a:avLst>
              <a:gd name="adj1" fmla="val 50000"/>
            </a:avLst>
          </a:prstGeom>
          <a:noFill/>
          <a:ln w="12700">
            <a:solidFill>
              <a:srgbClr val="ED1C24"/>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73" name="Elbow Connector 26"/>
          <p:cNvCxnSpPr>
            <a:cxnSpLocks noChangeShapeType="1"/>
          </p:cNvCxnSpPr>
          <p:nvPr/>
        </p:nvCxnSpPr>
        <p:spPr bwMode="auto">
          <a:xfrm flipV="1">
            <a:off x="7305197" y="2475797"/>
            <a:ext cx="2637610" cy="767579"/>
          </a:xfrm>
          <a:prstGeom prst="bentConnector3">
            <a:avLst>
              <a:gd name="adj1" fmla="val 64565"/>
            </a:avLst>
          </a:prstGeom>
          <a:noFill/>
          <a:ln w="12700">
            <a:solidFill>
              <a:srgbClr val="ED1C24"/>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74" name="Elbow Connector 26"/>
          <p:cNvCxnSpPr>
            <a:cxnSpLocks noChangeShapeType="1"/>
          </p:cNvCxnSpPr>
          <p:nvPr/>
        </p:nvCxnSpPr>
        <p:spPr bwMode="auto">
          <a:xfrm rot="5400000" flipH="1" flipV="1">
            <a:off x="9249543" y="2839831"/>
            <a:ext cx="2108959" cy="1531394"/>
          </a:xfrm>
          <a:prstGeom prst="bentConnector3">
            <a:avLst>
              <a:gd name="adj1" fmla="val 61148"/>
            </a:avLst>
          </a:prstGeom>
          <a:noFill/>
          <a:ln w="12700">
            <a:solidFill>
              <a:srgbClr val="ED1C24"/>
            </a:solidFill>
            <a:prstDash val="sysDot"/>
            <a:miter lim="800000"/>
            <a:headEnd/>
            <a:tailEnd type="triangle" w="med" len="med"/>
          </a:ln>
          <a:extLst>
            <a:ext uri="{909E8E84-426E-40DD-AFC4-6F175D3DCCD1}">
              <a14:hiddenFill xmlns:a14="http://schemas.microsoft.com/office/drawing/2010/main">
                <a:noFill/>
              </a14:hiddenFill>
            </a:ext>
          </a:extLst>
        </p:spPr>
      </p:cxnSp>
      <p:pic>
        <p:nvPicPr>
          <p:cNvPr id="75" name="Picture 4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17191" y="2584914"/>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Elbow Connector 26"/>
          <p:cNvCxnSpPr>
            <a:cxnSpLocks noChangeShapeType="1"/>
          </p:cNvCxnSpPr>
          <p:nvPr/>
        </p:nvCxnSpPr>
        <p:spPr bwMode="auto">
          <a:xfrm flipV="1">
            <a:off x="8452803" y="2833247"/>
            <a:ext cx="1796661" cy="1283060"/>
          </a:xfrm>
          <a:prstGeom prst="bentConnector3">
            <a:avLst>
              <a:gd name="adj1" fmla="val 42347"/>
            </a:avLst>
          </a:prstGeom>
          <a:noFill/>
          <a:ln w="12700">
            <a:solidFill>
              <a:srgbClr val="ED1C24"/>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77" name="Elbow Connector 26"/>
          <p:cNvCxnSpPr>
            <a:cxnSpLocks noChangeShapeType="1"/>
          </p:cNvCxnSpPr>
          <p:nvPr/>
        </p:nvCxnSpPr>
        <p:spPr bwMode="auto">
          <a:xfrm flipV="1">
            <a:off x="8046438" y="1742082"/>
            <a:ext cx="2748609" cy="2652661"/>
          </a:xfrm>
          <a:prstGeom prst="bentConnector3">
            <a:avLst>
              <a:gd name="adj1" fmla="val 50000"/>
            </a:avLst>
          </a:prstGeom>
          <a:noFill/>
          <a:ln w="12700">
            <a:solidFill>
              <a:srgbClr val="ED1C24"/>
            </a:solidFill>
            <a:prstDash val="sysDot"/>
            <a:miter lim="800000"/>
            <a:headEnd/>
            <a:tailEnd type="triangle" w="med" len="med"/>
          </a:ln>
          <a:extLst>
            <a:ext uri="{909E8E84-426E-40DD-AFC4-6F175D3DCCD1}">
              <a14:hiddenFill xmlns:a14="http://schemas.microsoft.com/office/drawing/2010/main">
                <a:noFill/>
              </a14:hiddenFill>
            </a:ext>
          </a:extLst>
        </p:spPr>
      </p:cxnSp>
      <p:pic>
        <p:nvPicPr>
          <p:cNvPr id="78" name="Picture 6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7622" y="1520087"/>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Elbow Connector 26"/>
          <p:cNvCxnSpPr>
            <a:cxnSpLocks noChangeShapeType="1"/>
            <a:stCxn id="42" idx="0"/>
          </p:cNvCxnSpPr>
          <p:nvPr/>
        </p:nvCxnSpPr>
        <p:spPr bwMode="auto">
          <a:xfrm rot="16200000" flipV="1">
            <a:off x="9850587" y="3503035"/>
            <a:ext cx="2079750" cy="529465"/>
          </a:xfrm>
          <a:prstGeom prst="bentConnector3">
            <a:avLst>
              <a:gd name="adj1" fmla="val 50000"/>
            </a:avLst>
          </a:prstGeom>
          <a:noFill/>
          <a:ln w="12700">
            <a:solidFill>
              <a:srgbClr val="ED1C24"/>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81" name="Rectangle 80"/>
          <p:cNvSpPr/>
          <p:nvPr/>
        </p:nvSpPr>
        <p:spPr>
          <a:xfrm>
            <a:off x="2566079" y="4471210"/>
            <a:ext cx="3582309" cy="1118255"/>
          </a:xfrm>
          <a:prstGeom prst="rect">
            <a:avLst/>
          </a:prstGeom>
        </p:spPr>
        <p:txBody>
          <a:bodyPr wrap="square" lIns="0" rIns="0">
            <a:spAutoFit/>
          </a:bodyPr>
          <a:lstStyle/>
          <a:p>
            <a:pPr>
              <a:lnSpc>
                <a:spcPts val="1760"/>
              </a:lnSpc>
              <a:spcBef>
                <a:spcPts val="800"/>
              </a:spcBef>
              <a:defRPr/>
            </a:pPr>
            <a:r>
              <a:rPr lang="en-US" sz="1600" b="1">
                <a:solidFill>
                  <a:schemeClr val="tx1">
                    <a:lumMod val="65000"/>
                    <a:lumOff val="35000"/>
                  </a:schemeClr>
                </a:solidFill>
                <a:ea typeface="Arial Narrow" charset="0"/>
                <a:cs typeface="Tahoma"/>
              </a:rPr>
              <a:t>Geo-retargeting based on location profile:</a:t>
            </a:r>
          </a:p>
          <a:p>
            <a:pPr marL="230188" lvl="1" indent="-230188">
              <a:lnSpc>
                <a:spcPts val="1760"/>
              </a:lnSpc>
              <a:spcBef>
                <a:spcPts val="800"/>
              </a:spcBef>
              <a:buFont typeface="Arial" charset="0"/>
              <a:buChar char="•"/>
              <a:defRPr/>
            </a:pPr>
            <a:r>
              <a:rPr lang="en-US" sz="1600">
                <a:solidFill>
                  <a:schemeClr val="tx1">
                    <a:lumMod val="65000"/>
                    <a:lumOff val="35000"/>
                  </a:schemeClr>
                </a:solidFill>
                <a:ea typeface="Arial Narrow" charset="0"/>
                <a:cs typeface="Tahoma"/>
              </a:rPr>
              <a:t>Capture device ID’s and message users based on their past location, no matter where they happen to be next. </a:t>
            </a:r>
          </a:p>
        </p:txBody>
      </p:sp>
      <p:sp>
        <p:nvSpPr>
          <p:cNvPr id="82" name="Rectangle 81"/>
          <p:cNvSpPr/>
          <p:nvPr/>
        </p:nvSpPr>
        <p:spPr>
          <a:xfrm>
            <a:off x="2564836" y="2804066"/>
            <a:ext cx="3608952" cy="1118255"/>
          </a:xfrm>
          <a:prstGeom prst="rect">
            <a:avLst/>
          </a:prstGeom>
        </p:spPr>
        <p:txBody>
          <a:bodyPr wrap="square" lIns="0" rIns="0">
            <a:spAutoFit/>
          </a:bodyPr>
          <a:lstStyle/>
          <a:p>
            <a:pPr>
              <a:lnSpc>
                <a:spcPts val="1760"/>
              </a:lnSpc>
              <a:spcBef>
                <a:spcPts val="800"/>
              </a:spcBef>
              <a:defRPr/>
            </a:pPr>
            <a:r>
              <a:rPr lang="en-US" sz="1600" b="1">
                <a:solidFill>
                  <a:schemeClr val="tx1">
                    <a:lumMod val="65000"/>
                    <a:lumOff val="35000"/>
                  </a:schemeClr>
                </a:solidFill>
                <a:ea typeface="Arial Narrow" charset="0"/>
                <a:cs typeface="Tahoma"/>
              </a:rPr>
              <a:t>Real-time targeting based on location:</a:t>
            </a:r>
          </a:p>
          <a:p>
            <a:pPr marL="271463" lvl="1" indent="-271463">
              <a:lnSpc>
                <a:spcPts val="1760"/>
              </a:lnSpc>
              <a:spcBef>
                <a:spcPts val="800"/>
              </a:spcBef>
              <a:buFont typeface="Arial" charset="0"/>
              <a:buChar char="•"/>
              <a:defRPr/>
            </a:pPr>
            <a:r>
              <a:rPr lang="en-US" sz="1600">
                <a:solidFill>
                  <a:schemeClr val="tx1">
                    <a:lumMod val="65000"/>
                    <a:lumOff val="35000"/>
                  </a:schemeClr>
                </a:solidFill>
                <a:ea typeface="Arial Narrow" charset="0"/>
                <a:cs typeface="Tahoma"/>
              </a:rPr>
              <a:t>Deliver messaging in real-time to consumers within a specific location relevant to your business.</a:t>
            </a:r>
            <a:endParaRPr lang="en-US" sz="1600">
              <a:solidFill>
                <a:schemeClr val="tx1">
                  <a:lumMod val="65000"/>
                  <a:lumOff val="35000"/>
                </a:schemeClr>
              </a:solidFill>
              <a:ea typeface="Arial" charset="0"/>
              <a:cs typeface="Tahoma"/>
            </a:endParaRPr>
          </a:p>
        </p:txBody>
      </p:sp>
      <p:sp>
        <p:nvSpPr>
          <p:cNvPr id="30" name="Slide Number Placeholder 3"/>
          <p:cNvSpPr txBox="1">
            <a:spLocks/>
          </p:cNvSpPr>
          <p:nvPr/>
        </p:nvSpPr>
        <p:spPr>
          <a:xfrm>
            <a:off x="11820220" y="6433840"/>
            <a:ext cx="638787" cy="42416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rgbClr val="4E4D4D"/>
              </a:solidFill>
              <a:latin typeface="Arial" charset="0"/>
              <a:ea typeface="Arial" charset="0"/>
              <a:cs typeface="Arial" charset="0"/>
            </a:endParaRPr>
          </a:p>
        </p:txBody>
      </p:sp>
      <p:pic>
        <p:nvPicPr>
          <p:cNvPr id="33" name="Picture 32">
            <a:extLst>
              <a:ext uri="{FF2B5EF4-FFF2-40B4-BE49-F238E27FC236}">
                <a16:creationId xmlns:a16="http://schemas.microsoft.com/office/drawing/2014/main" id="{79A82879-023B-421F-8411-B020AEDAC5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7909" y="6248272"/>
            <a:ext cx="877084" cy="526250"/>
          </a:xfrm>
          <a:prstGeom prst="rect">
            <a:avLst/>
          </a:prstGeom>
        </p:spPr>
      </p:pic>
      <p:pic>
        <p:nvPicPr>
          <p:cNvPr id="34" name="Picture 33" descr="standout B&amp;W.png">
            <a:extLst>
              <a:ext uri="{FF2B5EF4-FFF2-40B4-BE49-F238E27FC236}">
                <a16:creationId xmlns:a16="http://schemas.microsoft.com/office/drawing/2014/main" id="{16F38E6C-D9F0-2F40-A0B4-8C860C48AF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834138">
            <a:off x="-421815" y="1790625"/>
            <a:ext cx="3083933" cy="5676900"/>
          </a:xfrm>
          <a:prstGeom prst="rect">
            <a:avLst/>
          </a:prstGeom>
        </p:spPr>
      </p:pic>
      <p:pic>
        <p:nvPicPr>
          <p:cNvPr id="43" name="Picture 60">
            <a:extLst>
              <a:ext uri="{FF2B5EF4-FFF2-40B4-BE49-F238E27FC236}">
                <a16:creationId xmlns:a16="http://schemas.microsoft.com/office/drawing/2014/main" id="{407BD51A-469F-6D49-8BAC-9B49BCD061B6}"/>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93166" y="1579175"/>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0">
            <a:extLst>
              <a:ext uri="{FF2B5EF4-FFF2-40B4-BE49-F238E27FC236}">
                <a16:creationId xmlns:a16="http://schemas.microsoft.com/office/drawing/2014/main" id="{EAE40BA0-D7B6-6F4E-BE23-3F6376E21451}"/>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810173" y="1826145"/>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0">
            <a:extLst>
              <a:ext uri="{FF2B5EF4-FFF2-40B4-BE49-F238E27FC236}">
                <a16:creationId xmlns:a16="http://schemas.microsoft.com/office/drawing/2014/main" id="{57F97B3F-5DC7-454F-A10E-74D9117AB3C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37042" y="2270008"/>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0">
            <a:extLst>
              <a:ext uri="{FF2B5EF4-FFF2-40B4-BE49-F238E27FC236}">
                <a16:creationId xmlns:a16="http://schemas.microsoft.com/office/drawing/2014/main" id="{50B6FF7C-B1A2-844D-BF71-D6920683099A}"/>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258870" y="2655167"/>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0">
            <a:extLst>
              <a:ext uri="{FF2B5EF4-FFF2-40B4-BE49-F238E27FC236}">
                <a16:creationId xmlns:a16="http://schemas.microsoft.com/office/drawing/2014/main" id="{3ABD29BA-6973-5A43-933C-C0A274087175}"/>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949386" y="2246801"/>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0">
            <a:extLst>
              <a:ext uri="{FF2B5EF4-FFF2-40B4-BE49-F238E27FC236}">
                <a16:creationId xmlns:a16="http://schemas.microsoft.com/office/drawing/2014/main" id="{9A5F7917-D3A0-4841-A558-2D2C9CEDE115}"/>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480865" y="2423118"/>
            <a:ext cx="308536" cy="28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D18E5259-BA61-884E-8FF0-DA850658F75D}"/>
              </a:ext>
            </a:extLst>
          </p:cNvPr>
          <p:cNvSpPr txBox="1"/>
          <p:nvPr/>
        </p:nvSpPr>
        <p:spPr>
          <a:xfrm>
            <a:off x="541593" y="451370"/>
            <a:ext cx="95771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a:ln>
                  <a:noFill/>
                </a:ln>
                <a:solidFill>
                  <a:srgbClr val="FF0000"/>
                </a:solidFill>
                <a:effectLst/>
                <a:uLnTx/>
                <a:uFillTx/>
              </a:rPr>
              <a:t>PINPOINT AUDIENCES (GEOFENCING</a:t>
            </a:r>
            <a:r>
              <a:rPr kumimoji="0" lang="en-US" sz="3600" u="none" strike="noStrike" kern="1200" cap="none" spc="0" normalizeH="0" baseline="0" noProof="0">
                <a:ln>
                  <a:noFill/>
                </a:ln>
                <a:solidFill>
                  <a:srgbClr val="FF0000"/>
                </a:solidFill>
                <a:effectLst/>
                <a:uLnTx/>
                <a:uFillTx/>
                <a:latin typeface="BentonSans Medium" panose="02000503000000020004" pitchFamily="2" charset="77"/>
              </a:rPr>
              <a:t>) </a:t>
            </a:r>
          </a:p>
        </p:txBody>
      </p:sp>
      <p:cxnSp>
        <p:nvCxnSpPr>
          <p:cNvPr id="51" name="Straight Connector 50">
            <a:extLst>
              <a:ext uri="{FF2B5EF4-FFF2-40B4-BE49-F238E27FC236}">
                <a16:creationId xmlns:a16="http://schemas.microsoft.com/office/drawing/2014/main" id="{ED61D341-CF10-3D4E-9E5F-CB8E5D2EE61F}"/>
              </a:ext>
            </a:extLst>
          </p:cNvPr>
          <p:cNvCxnSpPr>
            <a:cxnSpLocks/>
          </p:cNvCxnSpPr>
          <p:nvPr/>
        </p:nvCxnSpPr>
        <p:spPr>
          <a:xfrm>
            <a:off x="688170" y="1411326"/>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588841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ACEE1-9CE3-8D4F-A5BC-7574729E1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DC1A83-9CB2-DE42-A76B-B60E24790888}"/>
              </a:ext>
            </a:extLst>
          </p:cNvPr>
          <p:cNvSpPr/>
          <p:nvPr/>
        </p:nvSpPr>
        <p:spPr>
          <a:xfrm>
            <a:off x="396766" y="1914206"/>
            <a:ext cx="5863724" cy="4832092"/>
          </a:xfrm>
          <a:prstGeom prst="rect">
            <a:avLst/>
          </a:prstGeom>
        </p:spPr>
        <p:txBody>
          <a:bodyPr wrap="square">
            <a:spAutoFit/>
          </a:bodyPr>
          <a:lstStyle/>
          <a:p>
            <a:r>
              <a:rPr lang="en-US" sz="2400" b="1" dirty="0"/>
              <a:t>Exclusive opportunities for your brand</a:t>
            </a:r>
          </a:p>
          <a:p>
            <a:endParaRPr lang="en-US" sz="2400" dirty="0"/>
          </a:p>
          <a:p>
            <a:r>
              <a:rPr lang="en-US" sz="2000" dirty="0"/>
              <a:t>Article level sponsorships include a text call-out of the single sponsoring brand on all news content within that category. </a:t>
            </a:r>
          </a:p>
          <a:p>
            <a:endParaRPr lang="en-US" sz="2000" dirty="0"/>
          </a:p>
          <a:p>
            <a:r>
              <a:rPr lang="en-US" sz="2000" dirty="0"/>
              <a:t>The text links to your web page or social and receives 100% share of voice and 100% viewability on that content category. </a:t>
            </a:r>
          </a:p>
          <a:p>
            <a:endParaRPr lang="en-US" sz="2000" dirty="0"/>
          </a:p>
          <a:p>
            <a:r>
              <a:rPr lang="en-US" sz="2000" dirty="0"/>
              <a:t>Content sponsorships include MassLive’s coverage of the </a:t>
            </a:r>
            <a:r>
              <a:rPr lang="en-US" sz="2000" b="1" dirty="0"/>
              <a:t>Celtics</a:t>
            </a:r>
            <a:r>
              <a:rPr lang="en-US" sz="2000" dirty="0"/>
              <a:t>, </a:t>
            </a:r>
            <a:r>
              <a:rPr lang="en-US" sz="2000" b="1" dirty="0"/>
              <a:t>Red Sox</a:t>
            </a:r>
            <a:r>
              <a:rPr lang="en-US" sz="2000" dirty="0"/>
              <a:t>, </a:t>
            </a:r>
            <a:r>
              <a:rPr lang="en-US" sz="2000" b="1" dirty="0"/>
              <a:t>Patriots</a:t>
            </a:r>
            <a:r>
              <a:rPr lang="en-US" sz="2000" dirty="0"/>
              <a:t>, news categories such as </a:t>
            </a:r>
            <a:r>
              <a:rPr lang="en-US" sz="2000" b="1" dirty="0"/>
              <a:t>Marijuana</a:t>
            </a:r>
            <a:r>
              <a:rPr lang="en-US" sz="2000" dirty="0"/>
              <a:t> or </a:t>
            </a:r>
            <a:r>
              <a:rPr lang="en-US" sz="2000" b="1" dirty="0"/>
              <a:t>Casinos</a:t>
            </a:r>
            <a:r>
              <a:rPr lang="en-US" sz="2000" dirty="0"/>
              <a:t>, High School Sports, and many more! Let readers know your brand is making this coverage possible. </a:t>
            </a:r>
          </a:p>
        </p:txBody>
      </p:sp>
      <p:pic>
        <p:nvPicPr>
          <p:cNvPr id="6" name="Picture 5" descr="Graphical user interface, text, application, Word&#10;&#10;Description automatically generated">
            <a:extLst>
              <a:ext uri="{FF2B5EF4-FFF2-40B4-BE49-F238E27FC236}">
                <a16:creationId xmlns:a16="http://schemas.microsoft.com/office/drawing/2014/main" id="{091C15DE-2C36-1044-BF6D-F9FCE75EBDFE}"/>
              </a:ext>
            </a:extLst>
          </p:cNvPr>
          <p:cNvPicPr>
            <a:picLocks noChangeAspect="1"/>
          </p:cNvPicPr>
          <p:nvPr/>
        </p:nvPicPr>
        <p:blipFill rotWithShape="1">
          <a:blip r:embed="rId3">
            <a:extLst>
              <a:ext uri="{28A0092B-C50C-407E-A947-70E740481C1C}">
                <a14:useLocalDpi xmlns:a14="http://schemas.microsoft.com/office/drawing/2010/main" val="0"/>
              </a:ext>
            </a:extLst>
          </a:blip>
          <a:srcRect l="1153" r="2118" b="97666"/>
          <a:stretch/>
        </p:blipFill>
        <p:spPr>
          <a:xfrm>
            <a:off x="6260490" y="451370"/>
            <a:ext cx="5861630" cy="590504"/>
          </a:xfrm>
          <a:prstGeom prst="rect">
            <a:avLst/>
          </a:prstGeom>
        </p:spPr>
      </p:pic>
      <p:pic>
        <p:nvPicPr>
          <p:cNvPr id="7" name="Picture 6" descr="Graphical user interface, text, application, Word&#10;&#10;Description automatically generated">
            <a:extLst>
              <a:ext uri="{FF2B5EF4-FFF2-40B4-BE49-F238E27FC236}">
                <a16:creationId xmlns:a16="http://schemas.microsoft.com/office/drawing/2014/main" id="{96605F14-EEA1-F443-94E9-93A21C55C460}"/>
              </a:ext>
            </a:extLst>
          </p:cNvPr>
          <p:cNvPicPr>
            <a:picLocks noChangeAspect="1"/>
          </p:cNvPicPr>
          <p:nvPr/>
        </p:nvPicPr>
        <p:blipFill rotWithShape="1">
          <a:blip r:embed="rId3">
            <a:extLst>
              <a:ext uri="{28A0092B-C50C-407E-A947-70E740481C1C}">
                <a14:useLocalDpi xmlns:a14="http://schemas.microsoft.com/office/drawing/2010/main" val="0"/>
              </a:ext>
            </a:extLst>
          </a:blip>
          <a:srcRect l="1155" t="7713" r="2154" b="72182"/>
          <a:stretch/>
        </p:blipFill>
        <p:spPr>
          <a:xfrm>
            <a:off x="6260490" y="1041874"/>
            <a:ext cx="5863724" cy="5087989"/>
          </a:xfrm>
          <a:prstGeom prst="rect">
            <a:avLst/>
          </a:prstGeom>
        </p:spPr>
      </p:pic>
      <p:sp>
        <p:nvSpPr>
          <p:cNvPr id="10" name="TextBox 9">
            <a:extLst>
              <a:ext uri="{FF2B5EF4-FFF2-40B4-BE49-F238E27FC236}">
                <a16:creationId xmlns:a16="http://schemas.microsoft.com/office/drawing/2014/main" id="{DFB69FD3-1413-0745-BE19-8EF37CDDED68}"/>
              </a:ext>
            </a:extLst>
          </p:cNvPr>
          <p:cNvSpPr txBox="1"/>
          <p:nvPr/>
        </p:nvSpPr>
        <p:spPr>
          <a:xfrm>
            <a:off x="541593" y="451370"/>
            <a:ext cx="5195819" cy="1200329"/>
          </a:xfrm>
          <a:prstGeom prst="rect">
            <a:avLst/>
          </a:prstGeom>
          <a:noFill/>
        </p:spPr>
        <p:txBody>
          <a:bodyPr wrap="square" rtlCol="0" anchor="t">
            <a:spAutoFit/>
          </a:bodyPr>
          <a:lstStyle/>
          <a:p>
            <a:pPr>
              <a:defRPr/>
            </a:pPr>
            <a:r>
              <a:rPr lang="en-US" sz="3600" b="1" dirty="0">
                <a:solidFill>
                  <a:srgbClr val="FF0000"/>
                </a:solidFill>
              </a:rPr>
              <a:t>NEWS SPONSORSHIP ON MASSLIVE.COM</a:t>
            </a:r>
            <a:endParaRPr kumimoji="0" lang="en-US" sz="3600" b="1" u="none" strike="noStrike" kern="1200" cap="none" spc="0" normalizeH="0" baseline="0" noProof="0" dirty="0">
              <a:ln>
                <a:noFill/>
              </a:ln>
              <a:solidFill>
                <a:srgbClr val="FF0000"/>
              </a:solidFill>
              <a:effectLst/>
              <a:uLnTx/>
              <a:uFillTx/>
            </a:endParaRPr>
          </a:p>
        </p:txBody>
      </p:sp>
      <p:sp>
        <p:nvSpPr>
          <p:cNvPr id="11" name="Oval 10">
            <a:extLst>
              <a:ext uri="{FF2B5EF4-FFF2-40B4-BE49-F238E27FC236}">
                <a16:creationId xmlns:a16="http://schemas.microsoft.com/office/drawing/2014/main" id="{B9EF28FF-0EE7-E243-9693-D2D9F599EBC2}"/>
              </a:ext>
            </a:extLst>
          </p:cNvPr>
          <p:cNvSpPr/>
          <p:nvPr/>
        </p:nvSpPr>
        <p:spPr>
          <a:xfrm>
            <a:off x="7678071" y="1127237"/>
            <a:ext cx="3084920" cy="3787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E11A674-6FDD-834F-AC72-FC3D751F3A75}"/>
              </a:ext>
            </a:extLst>
          </p:cNvPr>
          <p:cNvCxnSpPr>
            <a:cxnSpLocks/>
          </p:cNvCxnSpPr>
          <p:nvPr/>
        </p:nvCxnSpPr>
        <p:spPr>
          <a:xfrm>
            <a:off x="664107" y="1679393"/>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pic>
        <p:nvPicPr>
          <p:cNvPr id="13" name="Picture 12">
            <a:extLst>
              <a:ext uri="{FF2B5EF4-FFF2-40B4-BE49-F238E27FC236}">
                <a16:creationId xmlns:a16="http://schemas.microsoft.com/office/drawing/2014/main" id="{715B9EBD-FB7A-544E-B3FE-1D3590394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Tree>
    <p:extLst>
      <p:ext uri="{BB962C8B-B14F-4D97-AF65-F5344CB8AC3E}">
        <p14:creationId xmlns:p14="http://schemas.microsoft.com/office/powerpoint/2010/main" val="538448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ssLive Media2">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sLive Media2" id="{31BF836E-AAA5-374F-BB11-7E76A6346D92}" vid="{155002C4-4C4F-C141-B032-4591DEE4C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76A8AA14F3A747847679959FC4639A" ma:contentTypeVersion="4" ma:contentTypeDescription="Create a new document." ma:contentTypeScope="" ma:versionID="3d25bf18f0cd28d1f39a4b423bfe3003">
  <xsd:schema xmlns:xsd="http://www.w3.org/2001/XMLSchema" xmlns:xs="http://www.w3.org/2001/XMLSchema" xmlns:p="http://schemas.microsoft.com/office/2006/metadata/properties" xmlns:ns2="7982428d-9a59-4839-ae0c-13cb4f3d2ff6" targetNamespace="http://schemas.microsoft.com/office/2006/metadata/properties" ma:root="true" ma:fieldsID="84586fc68ee51c3bfe8e0dc8747a33da" ns2:_="">
    <xsd:import namespace="7982428d-9a59-4839-ae0c-13cb4f3d2ff6"/>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2428d-9a59-4839-ae0c-13cb4f3d2f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FC4D86-9AF6-4E69-A528-6209B7A642B6}">
  <ds:schemaRefs>
    <ds:schemaRef ds:uri="http://schemas.microsoft.com/sharepoint/v3/contenttype/forms"/>
  </ds:schemaRefs>
</ds:datastoreItem>
</file>

<file path=customXml/itemProps2.xml><?xml version="1.0" encoding="utf-8"?>
<ds:datastoreItem xmlns:ds="http://schemas.openxmlformats.org/officeDocument/2006/customXml" ds:itemID="{279E0AB8-C0FF-4A41-94A8-674B78D17263}">
  <ds:schemaRefs>
    <ds:schemaRef ds:uri="7982428d-9a59-4839-ae0c-13cb4f3d2f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F1EA3C-3BC0-428B-827E-19BBB62C1253}">
  <ds:schemaRefs>
    <ds:schemaRef ds:uri="7982428d-9a59-4839-ae0c-13cb4f3d2f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1388</TotalTime>
  <Words>4462</Words>
  <Application>Microsoft Macintosh PowerPoint</Application>
  <PresentationFormat>Widescreen</PresentationFormat>
  <Paragraphs>655</Paragraphs>
  <Slides>73</Slides>
  <Notes>56</Notes>
  <HiddenSlides>0</HiddenSlides>
  <MMClips>2</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73</vt:i4>
      </vt:variant>
    </vt:vector>
  </HeadingPairs>
  <TitlesOfParts>
    <vt:vector size="95" baseType="lpstr">
      <vt:lpstr>Arial</vt:lpstr>
      <vt:lpstr>Arial Black</vt:lpstr>
      <vt:lpstr>Arial Narrow</vt:lpstr>
      <vt:lpstr>Arial,Sans-Serif</vt:lpstr>
      <vt:lpstr>BentonSans Medium</vt:lpstr>
      <vt:lpstr>BentonSans Regular</vt:lpstr>
      <vt:lpstr>Calibri</vt:lpstr>
      <vt:lpstr>Calibri Light</vt:lpstr>
      <vt:lpstr>Century Gothic</vt:lpstr>
      <vt:lpstr>Courier New</vt:lpstr>
      <vt:lpstr>Helvetica</vt:lpstr>
      <vt:lpstr>Lato</vt:lpstr>
      <vt:lpstr>Montserrat</vt:lpstr>
      <vt:lpstr>Roboto</vt:lpstr>
      <vt:lpstr>Rockwell</vt:lpstr>
      <vt:lpstr>Segoe UI</vt:lpstr>
      <vt:lpstr>Tahoma</vt:lpstr>
      <vt:lpstr>Times</vt:lpstr>
      <vt:lpstr>Times New Roman</vt:lpstr>
      <vt:lpstr>Office Theme</vt:lpstr>
      <vt:lpstr>Custom Design</vt:lpstr>
      <vt:lpstr>MassLive Media2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 Brown</dc:creator>
  <cp:lastModifiedBy>Zoe Eckert</cp:lastModifiedBy>
  <cp:revision>22</cp:revision>
  <dcterms:created xsi:type="dcterms:W3CDTF">2019-06-05T12:57:16Z</dcterms:created>
  <dcterms:modified xsi:type="dcterms:W3CDTF">2021-05-06T18:24:26Z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0x0101002A76A8AA14F3A747847679959FC4639A</vt:lpwstr>
  </property>
</Properties>
</file>