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12" y="-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Murphy" userId="92b7b250-5ddb-483b-bc29-7791962e5c8e" providerId="ADAL" clId="{B9389A94-5AAC-4447-84CB-7F8B746CB37C}"/>
    <pc:docChg chg="modSld">
      <pc:chgData name="Ryan Murphy" userId="92b7b250-5ddb-483b-bc29-7791962e5c8e" providerId="ADAL" clId="{B9389A94-5AAC-4447-84CB-7F8B746CB37C}" dt="2023-03-22T13:47:08.709" v="60" actId="20577"/>
      <pc:docMkLst>
        <pc:docMk/>
      </pc:docMkLst>
      <pc:sldChg chg="modSp mod">
        <pc:chgData name="Ryan Murphy" userId="92b7b250-5ddb-483b-bc29-7791962e5c8e" providerId="ADAL" clId="{B9389A94-5AAC-4447-84CB-7F8B746CB37C}" dt="2023-03-22T13:47:08.709" v="60" actId="20577"/>
        <pc:sldMkLst>
          <pc:docMk/>
          <pc:sldMk cId="530316140" sldId="256"/>
        </pc:sldMkLst>
        <pc:spChg chg="mod">
          <ac:chgData name="Ryan Murphy" userId="92b7b250-5ddb-483b-bc29-7791962e5c8e" providerId="ADAL" clId="{B9389A94-5AAC-4447-84CB-7F8B746CB37C}" dt="2023-03-22T13:47:08.709" v="60" actId="20577"/>
          <ac:spMkLst>
            <pc:docMk/>
            <pc:sldMk cId="530316140" sldId="256"/>
            <ac:spMk id="7" creationId="{E8BF2BA6-6B2B-896A-7721-051BF2D73A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932E-F1FB-ADFB-225E-C70ED6EFD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09ED48-33F6-7444-E428-7D3504F07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14AF9-D543-F2DD-D261-901BBD45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8AB8E-A322-1783-0E8E-669E67AC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F7D1-E658-9192-000A-9F0E3636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C0BC-6EDE-DA7B-FBAC-E92EC1F9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E1E88-FD3D-EA06-C0BA-4C2E8F806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FA89B-2C5E-4E58-2A9E-6A741E5B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B6FF9-DFF1-84EA-D995-D94851BC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DF535-F649-83DA-21FE-BA1E82F2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6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C050-76B5-8194-FD3F-4775196BC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481E7-FBE3-BB42-02EF-75F80F127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34825-3509-D714-2292-AEAE7611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10BF1-0638-0DC1-AB92-2B507494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7954F-112A-2B91-7EBD-1B484F29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BFE4C-E2F8-403A-25C4-25D212427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9B6C-33A0-6956-87C6-87D97AD8D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90DB7-BFE8-A1B4-0774-09AD9A20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66B83-0CB3-5F62-F142-D83B446D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FE52B-1277-2024-D3CE-292A725E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3F7D7-2A9A-B1B3-5764-0B8DD592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BB9BB-CC5B-49A2-B3FE-5ACAC36AE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C5C11-EBA1-2639-4A1A-7577FE623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B11FE-61CE-154C-DBB1-4AAEF4E1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36F11-3164-6005-F6BC-15FB48D6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4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CC4E5-1D46-2861-FBE8-DF7F8BC4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D2CFE-8E3E-25D8-39DB-2FB292DDB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BE570-6412-A9D2-533B-0FBC4D29D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0A61B-2094-03DB-9D1B-C77479423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D3E6C-A3B2-14D7-4976-06F948C9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64736-09C0-B5EA-D27E-EE577C4E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805A1-76A0-E4CD-943C-CC4F092A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D4E8C-B62F-25D0-5D11-CB2FB97A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E9BD1-F432-F0F8-3FEB-532DB854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AE979-E561-57F8-0A64-BFF74C5A6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09990-42B7-CD4A-DD54-84AB4786F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9D80E-25B1-FF62-81AE-58573101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697FD8-9718-8202-915B-E2E62190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34B4E2-BF1B-8818-50AD-7589A215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E26B-B379-D166-B90E-095E7C25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E41E1-95F8-F286-E9BE-ABC0A629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3F257-FFA8-ED98-F050-7A34F1C7E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EA9E7B-D92F-C4FA-2064-8C6E3923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5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0395F-BB98-5A58-F0FA-B68213F9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6E0F89-44D1-9ADD-71AC-6506C2409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36F77-A07D-2C9C-984E-98EC9A63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2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9AB4-CB55-0154-86C6-A757621A2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9FF57-A317-94C0-568D-A61904DA4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A3940-E9EF-DEA7-7028-DC397BE9D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611EA-9650-7A98-E48B-1BACE1EE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69493-EC1E-3E25-5E8C-A6983490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2066F-AFBA-F3EA-8297-EF10B06B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A24BD-8004-52FF-1BAA-24CC668F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53179-4D02-99C1-FA31-597A35CBA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DF0F3-7D57-141B-9476-D75B681BF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2F76A-7831-7B8F-9DBB-DCFCA347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35199-19A9-9350-5CD5-DE2AE4ED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7255E-1D1E-6A2A-817B-FEAE1EA9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2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678072-52B1-AA70-258F-E96FFBF12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9E913-2A7D-9714-20CF-CE073DD56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2E691-0B1E-319C-6A6E-7490F83AB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D74-BDA2-45DA-8610-F272F91744F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90C9C-EB9F-7FD2-0BAB-48D7A5127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92546-35AD-4991-9BFA-1961021E7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7C93F4-EE35-5D0E-C684-9FC49138CB8B}"/>
              </a:ext>
            </a:extLst>
          </p:cNvPr>
          <p:cNvSpPr txBox="1">
            <a:spLocks/>
          </p:cNvSpPr>
          <p:nvPr/>
        </p:nvSpPr>
        <p:spPr>
          <a:xfrm>
            <a:off x="597979" y="381650"/>
            <a:ext cx="11839685" cy="834488"/>
          </a:xfrm>
          <a:prstGeom prst="rect">
            <a:avLst/>
          </a:prstGeom>
        </p:spPr>
        <p:txBody>
          <a:bodyPr vert="horz" lIns="85725" tIns="42863" rIns="85725" bIns="42863" rtlCol="0" anchor="b">
            <a:noAutofit/>
          </a:bodyPr>
          <a:lstStyle>
            <a:lvl1pPr algn="ctr" defTabSz="975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00" b="1" kern="1200">
                <a:solidFill>
                  <a:srgbClr val="3C3C3C"/>
                </a:solidFill>
                <a:latin typeface="BentonSans Bold" charset="0"/>
                <a:ea typeface="BentonSans Bold" charset="0"/>
                <a:cs typeface="BentonSans Bold" charset="0"/>
              </a:defRPr>
            </a:lvl1pPr>
          </a:lstStyle>
          <a:p>
            <a:pPr marL="0" marR="0" lvl="0" indent="0" algn="l" defTabSz="97539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D252E"/>
                </a:solidFill>
                <a:effectLst/>
                <a:uLnTx/>
                <a:uFillTx/>
                <a:latin typeface="BentonSans Black" charset="0"/>
                <a:ea typeface="BentonSans Black" charset="0"/>
                <a:cs typeface="BentonSans Black" charset="0"/>
              </a:rPr>
              <a:t>A Sense of Audience Scale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DC8636F-96A8-0B32-C5ED-899A8339A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43" y="1190084"/>
            <a:ext cx="2493545" cy="574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BF2BA6-6B2B-896A-7721-051BF2D73AF4}"/>
              </a:ext>
            </a:extLst>
          </p:cNvPr>
          <p:cNvSpPr txBox="1"/>
          <p:nvPr/>
        </p:nvSpPr>
        <p:spPr>
          <a:xfrm>
            <a:off x="8657423" y="2185512"/>
            <a:ext cx="325778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more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unique visitors in </a:t>
            </a:r>
            <a:r>
              <a:rPr lang="en-US" sz="1400" dirty="0">
                <a:solidFill>
                  <a:prstClr val="black"/>
                </a:solidFill>
                <a:latin typeface="BentonSans Light" panose="02000503000000020004" pitchFamily="50" charset="0"/>
                <a:cs typeface="Helvetica"/>
              </a:rPr>
              <a:t>February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than BostonGlobe.com.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ntonSans Light" panose="0200050300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more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unique visitors in </a:t>
            </a:r>
            <a:r>
              <a:rPr lang="en-US" sz="1400" dirty="0">
                <a:solidFill>
                  <a:prstClr val="black"/>
                </a:solidFill>
                <a:latin typeface="BentonSans Light" panose="02000503000000020004" pitchFamily="50" charset="0"/>
                <a:cs typeface="Helvetica"/>
              </a:rPr>
              <a:t>February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than Boston.com.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ntonSans Light" panose="0200050300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five</a:t>
            </a:r>
            <a:r>
              <a:rPr lang="en-US" sz="1400" dirty="0">
                <a:solidFill>
                  <a:srgbClr val="ED1C24"/>
                </a:solidFill>
                <a:latin typeface="BentonSans Black" panose="02000503000000020004" pitchFamily="50" charset="0"/>
                <a:cs typeface="Helvetica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times more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unique visitors in </a:t>
            </a:r>
            <a:r>
              <a:rPr lang="en-US" sz="1400">
                <a:solidFill>
                  <a:prstClr val="black"/>
                </a:solidFill>
                <a:latin typeface="BentonSans Light" panose="02000503000000020004" pitchFamily="50" charset="0"/>
                <a:cs typeface="Helvetica"/>
              </a:rPr>
              <a:t>February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than the Hartford Courant.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ntonSans Light" panose="0200050300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lang="en-US" sz="1400" dirty="0">
                <a:solidFill>
                  <a:srgbClr val="ED1C24"/>
                </a:solidFill>
                <a:latin typeface="BentonSans Black" panose="02000503000000020004" pitchFamily="50" charset="0"/>
                <a:cs typeface="Helvetica"/>
              </a:rPr>
              <a:t>twelve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 times more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unique visitors in February than the Worcester Telegram.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54577D-2394-DAF9-B743-B9918F580DA0}"/>
              </a:ext>
            </a:extLst>
          </p:cNvPr>
          <p:cNvSpPr txBox="1"/>
          <p:nvPr/>
        </p:nvSpPr>
        <p:spPr>
          <a:xfrm>
            <a:off x="531304" y="6368286"/>
            <a:ext cx="9955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ea typeface="+mn-ea"/>
                <a:cs typeface="+mn-cs"/>
              </a:rPr>
              <a:t>ComScore Media Trend, Multi Platform 13+, Sept. 2022 – Feb.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9D143-186E-AE69-5AC3-54611AAC7799}"/>
              </a:ext>
            </a:extLst>
          </p:cNvPr>
          <p:cNvSpPr txBox="1"/>
          <p:nvPr/>
        </p:nvSpPr>
        <p:spPr>
          <a:xfrm>
            <a:off x="531304" y="5982342"/>
            <a:ext cx="62210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ea typeface="+mn-ea"/>
                <a:cs typeface="+mn-cs"/>
              </a:rPr>
              <a:t>Unique Visitors in Millions</a:t>
            </a:r>
            <a:endParaRPr lang="en-US" sz="1200" dirty="0"/>
          </a:p>
        </p:txBody>
      </p:sp>
      <p:pic>
        <p:nvPicPr>
          <p:cNvPr id="11" name="Picture 10" descr="A red and white sign&#10;&#10;Description automatically generated with low confidence">
            <a:extLst>
              <a:ext uri="{FF2B5EF4-FFF2-40B4-BE49-F238E27FC236}">
                <a16:creationId xmlns:a16="http://schemas.microsoft.com/office/drawing/2014/main" id="{C6573F5E-E94C-02B3-83A3-7451CA0C2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025" y="5846392"/>
            <a:ext cx="1305840" cy="783504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ACE0C8-530C-5983-D1D0-87AD0F49E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53405"/>
              </p:ext>
            </p:extLst>
          </p:nvPr>
        </p:nvGraphicFramePr>
        <p:xfrm>
          <a:off x="622043" y="2077501"/>
          <a:ext cx="7617080" cy="3592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5755">
                  <a:extLst>
                    <a:ext uri="{9D8B030D-6E8A-4147-A177-3AD203B41FA5}">
                      <a16:colId xmlns:a16="http://schemas.microsoft.com/office/drawing/2014/main" val="2861943360"/>
                    </a:ext>
                  </a:extLst>
                </a:gridCol>
                <a:gridCol w="766820">
                  <a:extLst>
                    <a:ext uri="{9D8B030D-6E8A-4147-A177-3AD203B41FA5}">
                      <a16:colId xmlns:a16="http://schemas.microsoft.com/office/drawing/2014/main" val="3381433691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758033714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4209773851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3699454807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2117675455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4043212512"/>
                    </a:ext>
                  </a:extLst>
                </a:gridCol>
              </a:tblGrid>
              <a:tr h="3789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BentonSans Light" panose="02000503000000020004" pitchFamily="50" charset="0"/>
                        </a:rPr>
                        <a:t>Media/Measures</a:t>
                      </a:r>
                      <a:endParaRPr lang="en-US" sz="1200" b="0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Sep-2022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Oct-2022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Nov-2022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Dec-2022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Jan-2023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Feb-2023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14417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MASSLIVE.COM Sites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4,797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4,999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5,230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5,175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5,181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BentonSans Light" panose="02000503000000020004" pitchFamily="50" charset="0"/>
                        </a:rPr>
                        <a:t>4,979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305506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BOSTONGLOBE.COM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5,432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4,302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4,555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4,204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4,620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3,798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098631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BOSTON.COM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3,429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3,408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3,717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3,883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4,570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4,186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3001900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WCVB.COM 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3,341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4,214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4,238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4,119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7,180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4,863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988238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NESN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3,371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4,542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3,978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3,927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4,467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3,444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111293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NBCBOSTON.COM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2,408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2,852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2,345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1,944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2,698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2,418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03335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BOSTON25NEWS.COM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1,275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1,806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1,793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1,861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2,666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2,252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34813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COURANT.COM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1,601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911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882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807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894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1,015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655419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WWLP.COM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742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792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779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858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1,067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1,141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368441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Providence Journal Company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950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781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612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733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659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740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525423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TELEGRAM.COM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507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616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507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554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395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630145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BOSTONHERALD.COM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911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1,038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1,094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969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1,705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1,113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078878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WICKEDLOCAL.COM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399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409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400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351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353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290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416775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BentonSans Light" panose="02000503000000020004" pitchFamily="50" charset="0"/>
                        </a:rPr>
                        <a:t>WESTERNMASSNEWS.COM</a:t>
                      </a:r>
                      <a:endParaRPr lang="en-US" sz="1050" b="1" i="0" u="none" strike="noStrike" dirty="0">
                        <a:effectLst/>
                        <a:latin typeface="BentonSans Light" panose="02000503000000020004" pitchFamily="50" charset="0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69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98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338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137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BentonSans Light" panose="02000503000000020004" pitchFamily="50" charset="0"/>
                        </a:rPr>
                        <a:t>350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BentonSans Light" panose="02000503000000020004" pitchFamily="50" charset="0"/>
                        </a:rPr>
                        <a:t>115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741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316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fe62945-74e6-4203-848f-b9b82929f9d4}" enabled="0" method="" siteId="{1fe62945-74e6-4203-848f-b9b82929f9d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218</Words>
  <Application>Microsoft Office PowerPoint</Application>
  <PresentationFormat>Widescreen</PresentationFormat>
  <Paragraphs>115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BentonSans Black</vt:lpstr>
      <vt:lpstr>BentonSans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Murphy</dc:creator>
  <cp:lastModifiedBy>Ryan Murphy</cp:lastModifiedBy>
  <cp:revision>3</cp:revision>
  <dcterms:created xsi:type="dcterms:W3CDTF">2022-12-08T17:01:18Z</dcterms:created>
  <dcterms:modified xsi:type="dcterms:W3CDTF">2023-03-22T13:47:10Z</dcterms:modified>
</cp:coreProperties>
</file>