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4C837B-7BE8-4D04-B98F-29BBDB1118A9}" v="3" dt="2023-06-27T15:45:43.1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A932E-F1FB-ADFB-225E-C70ED6EFDF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09ED48-33F6-7444-E428-7D3504F073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514AF9-D543-F2DD-D261-901BBD457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D74-BDA2-45DA-8610-F272F91744FD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08AB8E-A322-1783-0E8E-669E67AC1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46F7D1-E658-9192-000A-9F0E36365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9DDB-16F1-4C40-AEB7-7993F9762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56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9C0BC-6EDE-DA7B-FBAC-E92EC1F98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DE1E88-FD3D-EA06-C0BA-4C2E8F806C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6FA89B-2C5E-4E58-2A9E-6A741E5B8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D74-BDA2-45DA-8610-F272F91744FD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EB6FF9-DFF1-84EA-D995-D94851BCB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6DF535-F649-83DA-21FE-BA1E82F25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9DDB-16F1-4C40-AEB7-7993F9762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663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11C050-76B5-8194-FD3F-4775196BCC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E481E7-FBE3-BB42-02EF-75F80F1277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34825-3509-D714-2292-AEAE76112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D74-BDA2-45DA-8610-F272F91744FD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A10BF1-0638-0DC1-AB92-2B5074947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17954F-112A-2B91-7EBD-1B484F294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9DDB-16F1-4C40-AEB7-7993F9762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825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BFE4C-E2F8-403A-25C4-25D212427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E9B6C-33A0-6956-87C6-87D97AD8D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D90DB7-BFE8-A1B4-0774-09AD9A20E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D74-BDA2-45DA-8610-F272F91744FD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866B83-0CB3-5F62-F142-D83B446D3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DFE52B-1277-2024-D3CE-292A725EB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9DDB-16F1-4C40-AEB7-7993F9762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090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3F7D7-2A9A-B1B3-5764-0B8DD592B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9BB9BB-CC5B-49A2-B3FE-5ACAC36AEC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C5C11-EBA1-2639-4A1A-7577FE623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D74-BDA2-45DA-8610-F272F91744FD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EB11FE-61CE-154C-DBB1-4AAEF4E12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36F11-3164-6005-F6BC-15FB48D67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9DDB-16F1-4C40-AEB7-7993F9762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346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CC4E5-1D46-2861-FBE8-DF7F8BC4B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9D2CFE-8E3E-25D8-39DB-2FB292DDBA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0BE570-6412-A9D2-533B-0FBC4D29D1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C0A61B-2094-03DB-9D1B-C77479423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D74-BDA2-45DA-8610-F272F91744FD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6D3E6C-A3B2-14D7-4976-06F948C9D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A64736-09C0-B5EA-D27E-EE577C4E0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9DDB-16F1-4C40-AEB7-7993F9762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00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805A1-76A0-E4CD-943C-CC4F092A6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CD4E8C-B62F-25D0-5D11-CB2FB97AD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1E9BD1-F432-F0F8-3FEB-532DB8549B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3AE979-E561-57F8-0A64-BFF74C5A64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E09990-42B7-CD4A-DD54-84AB4786F7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89D80E-25B1-FF62-81AE-585731014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D74-BDA2-45DA-8610-F272F91744FD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697FD8-9718-8202-915B-E2E621907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34B4E2-BF1B-8818-50AD-7589A215B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9DDB-16F1-4C40-AEB7-7993F9762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15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3E26B-B379-D166-B90E-095E7C25D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AE41E1-95F8-F286-E9BE-ABC0A6299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D74-BDA2-45DA-8610-F272F91744FD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C3F257-FFA8-ED98-F050-7A34F1C7E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EA9E7B-D92F-C4FA-2064-8C6E39230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9DDB-16F1-4C40-AEB7-7993F9762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45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60395F-BB98-5A58-F0FA-B68213F97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D74-BDA2-45DA-8610-F272F91744FD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6E0F89-44D1-9ADD-71AC-6506C2409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C36F77-A07D-2C9C-984E-98EC9A633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9DDB-16F1-4C40-AEB7-7993F9762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527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B9AB4-CB55-0154-86C6-A757621A2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59FF57-A317-94C0-568D-A61904DA4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A3940-E9EF-DEA7-7028-DC397BE9D1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3611EA-9650-7A98-E48B-1BACE1EEC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D74-BDA2-45DA-8610-F272F91744FD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E69493-EC1E-3E25-5E8C-A69834907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32066F-AFBA-F3EA-8297-EF10B06B1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9DDB-16F1-4C40-AEB7-7993F9762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828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A24BD-8004-52FF-1BAA-24CC668FB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F53179-4D02-99C1-FA31-597A35CBA4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EDF0F3-7D57-141B-9476-D75B681BF8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E2F76A-7831-7B8F-9DBB-DCFCA3478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D74-BDA2-45DA-8610-F272F91744FD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035199-19A9-9350-5CD5-DE2AE4ED7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D7255E-1D1E-6A2A-817B-FEAE1EA9E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9DDB-16F1-4C40-AEB7-7993F9762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024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678072-52B1-AA70-258F-E96FFBF12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09E913-2A7D-9714-20CF-CE073DD56A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22E691-0B1E-319C-6A6E-7490F83ABF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22D74-BDA2-45DA-8610-F272F91744FD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590C9C-EB9F-7FD2-0BAB-48D7A5127F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92546-35AD-4991-9BFA-1961021E73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D9DDB-16F1-4C40-AEB7-7993F9762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65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C7C93F4-EE35-5D0E-C684-9FC49138CB8B}"/>
              </a:ext>
            </a:extLst>
          </p:cNvPr>
          <p:cNvSpPr txBox="1">
            <a:spLocks/>
          </p:cNvSpPr>
          <p:nvPr/>
        </p:nvSpPr>
        <p:spPr>
          <a:xfrm>
            <a:off x="597979" y="381650"/>
            <a:ext cx="11839685" cy="834488"/>
          </a:xfrm>
          <a:prstGeom prst="rect">
            <a:avLst/>
          </a:prstGeom>
        </p:spPr>
        <p:txBody>
          <a:bodyPr vert="horz" lIns="85725" tIns="42863" rIns="85725" bIns="42863" rtlCol="0" anchor="b">
            <a:noAutofit/>
          </a:bodyPr>
          <a:lstStyle>
            <a:lvl1pPr algn="ctr" defTabSz="97539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400" b="1" kern="1200">
                <a:solidFill>
                  <a:srgbClr val="3C3C3C"/>
                </a:solidFill>
                <a:latin typeface="BentonSans Bold" charset="0"/>
                <a:ea typeface="BentonSans Bold" charset="0"/>
                <a:cs typeface="BentonSans Bold" charset="0"/>
              </a:defRPr>
            </a:lvl1pPr>
          </a:lstStyle>
          <a:p>
            <a:pPr marL="0" marR="0" lvl="0" indent="0" algn="l" defTabSz="97539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ED252E"/>
                </a:solidFill>
                <a:effectLst/>
                <a:uLnTx/>
                <a:uFillTx/>
                <a:latin typeface="BentonSans Black" charset="0"/>
                <a:ea typeface="BentonSans Black" charset="0"/>
                <a:cs typeface="BentonSans Black" charset="0"/>
              </a:rPr>
              <a:t>A Sense of Audience Scale</a:t>
            </a: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3DC8636F-96A8-0B32-C5ED-899A8339A4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043" y="1190084"/>
            <a:ext cx="2493545" cy="57487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8BF2BA6-6B2B-896A-7721-051BF2D73AF4}"/>
              </a:ext>
            </a:extLst>
          </p:cNvPr>
          <p:cNvSpPr txBox="1"/>
          <p:nvPr/>
        </p:nvSpPr>
        <p:spPr>
          <a:xfrm>
            <a:off x="8657423" y="2185512"/>
            <a:ext cx="3257783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ntonSans Light" panose="02000503000000020004" pitchFamily="50" charset="0"/>
                <a:cs typeface="Helvetica"/>
              </a:rPr>
              <a:t>MassLive.com had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D1C24"/>
                </a:solidFill>
                <a:effectLst/>
                <a:uLnTx/>
                <a:uFillTx/>
                <a:latin typeface="BentonSans Black" panose="02000503000000020004" pitchFamily="50" charset="0"/>
                <a:cs typeface="Helvetica"/>
              </a:rPr>
              <a:t>more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ntonSans Light" panose="02000503000000020004" pitchFamily="50" charset="0"/>
                <a:cs typeface="Helvetica"/>
              </a:rPr>
              <a:t> unique visitors in May than BostonGlobe.com.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ntonSans Light" panose="02000503000000020004" pitchFamily="50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ntonSans Light" panose="02000503000000020004" pitchFamily="50" charset="0"/>
                <a:cs typeface="Helvetica"/>
              </a:rPr>
              <a:t>MassLive.com had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D1C24"/>
                </a:solidFill>
                <a:effectLst/>
                <a:uLnTx/>
                <a:uFillTx/>
                <a:latin typeface="BentonSans Black" panose="02000503000000020004" pitchFamily="50" charset="0"/>
                <a:cs typeface="Helvetica"/>
              </a:rPr>
              <a:t>more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ntonSans Light" panose="02000503000000020004" pitchFamily="50" charset="0"/>
                <a:cs typeface="Helvetica"/>
              </a:rPr>
              <a:t> unique visitors in May than Boston.com.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ntonSans Light" panose="02000503000000020004" pitchFamily="50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ntonSans Light" panose="02000503000000020004" pitchFamily="50" charset="0"/>
                <a:cs typeface="Helvetica"/>
              </a:rPr>
              <a:t>MassLive.com had </a:t>
            </a:r>
            <a:r>
              <a:rPr lang="en-US" sz="1400" dirty="0">
                <a:solidFill>
                  <a:srgbClr val="ED1C24"/>
                </a:solidFill>
                <a:latin typeface="BentonSans Black" panose="02000503000000020004" pitchFamily="50" charset="0"/>
                <a:cs typeface="Helvetica"/>
              </a:rPr>
              <a:t>six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D1C24"/>
                </a:solidFill>
                <a:effectLst/>
                <a:uLnTx/>
                <a:uFillTx/>
                <a:latin typeface="BentonSans Black" panose="02000503000000020004" pitchFamily="50" charset="0"/>
                <a:cs typeface="Helvetica"/>
              </a:rPr>
              <a:t>times more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ntonSans Light" panose="02000503000000020004" pitchFamily="50" charset="0"/>
                <a:cs typeface="Helvetica"/>
              </a:rPr>
              <a:t>unique visitors in May than the Hartford Courant.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ntonSans Light" panose="02000503000000020004" pitchFamily="50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ntonSans Light" panose="02000503000000020004" pitchFamily="50" charset="0"/>
                <a:cs typeface="Helvetica"/>
              </a:rPr>
              <a:t>MassLive.com had </a:t>
            </a:r>
            <a:r>
              <a:rPr lang="en-US" sz="1400" dirty="0">
                <a:solidFill>
                  <a:srgbClr val="ED1C24"/>
                </a:solidFill>
                <a:latin typeface="BentonSans Black" panose="02000503000000020004" pitchFamily="50" charset="0"/>
                <a:cs typeface="Helvetica"/>
              </a:rPr>
              <a:t>thirteen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D1C24"/>
                </a:solidFill>
                <a:effectLst/>
                <a:uLnTx/>
                <a:uFillTx/>
                <a:latin typeface="BentonSans Black" panose="02000503000000020004" pitchFamily="50" charset="0"/>
                <a:cs typeface="Helvetica"/>
              </a:rPr>
              <a:t> times more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ntonSans Light" panose="02000503000000020004" pitchFamily="50" charset="0"/>
                <a:cs typeface="Helvetica"/>
              </a:rPr>
              <a:t>unique visitors in </a:t>
            </a:r>
            <a:r>
              <a:rPr lang="en-US" sz="1400" dirty="0">
                <a:solidFill>
                  <a:prstClr val="black"/>
                </a:solidFill>
                <a:latin typeface="BentonSans Light" panose="02000503000000020004" pitchFamily="50" charset="0"/>
                <a:cs typeface="Helvetica"/>
              </a:rPr>
              <a:t>May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ntonSans Light" panose="02000503000000020004" pitchFamily="50" charset="0"/>
                <a:cs typeface="Helvetica"/>
              </a:rPr>
              <a:t> than the Worcester Telegram.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54577D-2394-DAF9-B743-B9918F580DA0}"/>
              </a:ext>
            </a:extLst>
          </p:cNvPr>
          <p:cNvSpPr txBox="1"/>
          <p:nvPr/>
        </p:nvSpPr>
        <p:spPr>
          <a:xfrm>
            <a:off x="531304" y="6368286"/>
            <a:ext cx="99557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ntonSans Light" panose="02000503000000020004" pitchFamily="50" charset="0"/>
                <a:ea typeface="+mn-ea"/>
                <a:cs typeface="+mn-cs"/>
              </a:rPr>
              <a:t>ComScore Media Trend, Multi Platform 13+, Dec. 2022 – </a:t>
            </a:r>
            <a:r>
              <a:rPr lang="en-US" sz="1100" i="1" dirty="0">
                <a:solidFill>
                  <a:prstClr val="black"/>
                </a:solidFill>
                <a:latin typeface="BentonSans Light" panose="02000503000000020004" pitchFamily="50" charset="0"/>
              </a:rPr>
              <a:t>May</a:t>
            </a:r>
            <a:r>
              <a:rPr kumimoji="0" lang="en-US" sz="11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ntonSans Light" panose="02000503000000020004" pitchFamily="50" charset="0"/>
                <a:ea typeface="+mn-ea"/>
                <a:cs typeface="+mn-cs"/>
              </a:rPr>
              <a:t> 2023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009D143-186E-AE69-5AC3-54611AAC7799}"/>
              </a:ext>
            </a:extLst>
          </p:cNvPr>
          <p:cNvSpPr txBox="1"/>
          <p:nvPr/>
        </p:nvSpPr>
        <p:spPr>
          <a:xfrm>
            <a:off x="531304" y="5982342"/>
            <a:ext cx="622100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ntonSans Light" panose="02000503000000020004" pitchFamily="50" charset="0"/>
                <a:ea typeface="+mn-ea"/>
                <a:cs typeface="+mn-cs"/>
              </a:rPr>
              <a:t>Unique Visitors in Millions</a:t>
            </a:r>
            <a:endParaRPr lang="en-US" sz="1200" dirty="0"/>
          </a:p>
        </p:txBody>
      </p:sp>
      <p:pic>
        <p:nvPicPr>
          <p:cNvPr id="11" name="Picture 10" descr="A red and white sign&#10;&#10;Description automatically generated with low confidence">
            <a:extLst>
              <a:ext uri="{FF2B5EF4-FFF2-40B4-BE49-F238E27FC236}">
                <a16:creationId xmlns:a16="http://schemas.microsoft.com/office/drawing/2014/main" id="{C6573F5E-E94C-02B3-83A3-7451CA0C23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7025" y="5846392"/>
            <a:ext cx="1305840" cy="783504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7ACE0C8-530C-5983-D1D0-87AD0F49ED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403502"/>
              </p:ext>
            </p:extLst>
          </p:nvPr>
        </p:nvGraphicFramePr>
        <p:xfrm>
          <a:off x="622043" y="2077501"/>
          <a:ext cx="7617080" cy="35922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45755">
                  <a:extLst>
                    <a:ext uri="{9D8B030D-6E8A-4147-A177-3AD203B41FA5}">
                      <a16:colId xmlns:a16="http://schemas.microsoft.com/office/drawing/2014/main" val="2861943360"/>
                    </a:ext>
                  </a:extLst>
                </a:gridCol>
                <a:gridCol w="766820">
                  <a:extLst>
                    <a:ext uri="{9D8B030D-6E8A-4147-A177-3AD203B41FA5}">
                      <a16:colId xmlns:a16="http://schemas.microsoft.com/office/drawing/2014/main" val="3381433691"/>
                    </a:ext>
                  </a:extLst>
                </a:gridCol>
                <a:gridCol w="800901">
                  <a:extLst>
                    <a:ext uri="{9D8B030D-6E8A-4147-A177-3AD203B41FA5}">
                      <a16:colId xmlns:a16="http://schemas.microsoft.com/office/drawing/2014/main" val="758033714"/>
                    </a:ext>
                  </a:extLst>
                </a:gridCol>
                <a:gridCol w="800901">
                  <a:extLst>
                    <a:ext uri="{9D8B030D-6E8A-4147-A177-3AD203B41FA5}">
                      <a16:colId xmlns:a16="http://schemas.microsoft.com/office/drawing/2014/main" val="4209773851"/>
                    </a:ext>
                  </a:extLst>
                </a:gridCol>
                <a:gridCol w="800901">
                  <a:extLst>
                    <a:ext uri="{9D8B030D-6E8A-4147-A177-3AD203B41FA5}">
                      <a16:colId xmlns:a16="http://schemas.microsoft.com/office/drawing/2014/main" val="3699454807"/>
                    </a:ext>
                  </a:extLst>
                </a:gridCol>
                <a:gridCol w="800901">
                  <a:extLst>
                    <a:ext uri="{9D8B030D-6E8A-4147-A177-3AD203B41FA5}">
                      <a16:colId xmlns:a16="http://schemas.microsoft.com/office/drawing/2014/main" val="2117675455"/>
                    </a:ext>
                  </a:extLst>
                </a:gridCol>
                <a:gridCol w="800901">
                  <a:extLst>
                    <a:ext uri="{9D8B030D-6E8A-4147-A177-3AD203B41FA5}">
                      <a16:colId xmlns:a16="http://schemas.microsoft.com/office/drawing/2014/main" val="4043212512"/>
                    </a:ext>
                  </a:extLst>
                </a:gridCol>
              </a:tblGrid>
              <a:tr h="3789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Media/Measures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Dec-2022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Jan-2023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Feb-2023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Apr-2023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May-2023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614417"/>
                  </a:ext>
                </a:extLst>
              </a:tr>
              <a:tr h="2295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MASSLIVE.COM Sites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5,175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5,181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4,979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4,391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4,520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4,981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7305506"/>
                  </a:ext>
                </a:extLst>
              </a:tr>
              <a:tr h="2295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effectLst/>
                          <a:latin typeface="Arial" panose="020B0604020202020204" pitchFamily="34" charset="0"/>
                        </a:rPr>
                        <a:t>BOSTONGLOBE.COM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4,204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4,620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3,798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3,864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3,992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3,651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9098631"/>
                  </a:ext>
                </a:extLst>
              </a:tr>
              <a:tr h="2295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effectLst/>
                          <a:latin typeface="Arial" panose="020B0604020202020204" pitchFamily="34" charset="0"/>
                        </a:rPr>
                        <a:t>BOSTON.COM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3,883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4,570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4,186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4,134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4,374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3,326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3001900"/>
                  </a:ext>
                </a:extLst>
              </a:tr>
              <a:tr h="2295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effectLst/>
                          <a:latin typeface="Arial" panose="020B0604020202020204" pitchFamily="34" charset="0"/>
                        </a:rPr>
                        <a:t>WCVB.COM 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4,119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7,180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4,863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4,191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3,383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3,496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0988238"/>
                  </a:ext>
                </a:extLst>
              </a:tr>
              <a:tr h="2295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effectLst/>
                          <a:latin typeface="Arial" panose="020B0604020202020204" pitchFamily="34" charset="0"/>
                        </a:rPr>
                        <a:t>NESN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3,927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4,467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3,444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3,783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3,146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4,539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4111293"/>
                  </a:ext>
                </a:extLst>
              </a:tr>
              <a:tr h="2295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effectLst/>
                          <a:latin typeface="Arial" panose="020B0604020202020204" pitchFamily="34" charset="0"/>
                        </a:rPr>
                        <a:t>NBCBOSTON.COM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1,944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2,698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2,418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1,979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1,698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1,858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203335"/>
                  </a:ext>
                </a:extLst>
              </a:tr>
              <a:tr h="2295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effectLst/>
                          <a:latin typeface="Arial" panose="020B0604020202020204" pitchFamily="34" charset="0"/>
                        </a:rPr>
                        <a:t>BOSTON25NEWS.COM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1,861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2,666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2,252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2,484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2,033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1,928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834813"/>
                  </a:ext>
                </a:extLst>
              </a:tr>
              <a:tr h="2295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effectLst/>
                          <a:latin typeface="Arial" panose="020B0604020202020204" pitchFamily="34" charset="0"/>
                        </a:rPr>
                        <a:t>COURANT.COM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807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894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1,015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1,180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789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845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1655419"/>
                  </a:ext>
                </a:extLst>
              </a:tr>
              <a:tr h="2295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effectLst/>
                          <a:latin typeface="Arial" panose="020B0604020202020204" pitchFamily="34" charset="0"/>
                        </a:rPr>
                        <a:t>WWLP.COM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858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1,067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1,141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1,071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847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910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8368441"/>
                  </a:ext>
                </a:extLst>
              </a:tr>
              <a:tr h="2295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effectLst/>
                          <a:latin typeface="Arial" panose="020B0604020202020204" pitchFamily="34" charset="0"/>
                        </a:rPr>
                        <a:t>Providence Journal Company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733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659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740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691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719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714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2525423"/>
                  </a:ext>
                </a:extLst>
              </a:tr>
              <a:tr h="2295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effectLst/>
                          <a:latin typeface="Arial" panose="020B0604020202020204" pitchFamily="34" charset="0"/>
                        </a:rPr>
                        <a:t>TELEGRAM.COM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444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554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395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502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937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383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3630145"/>
                  </a:ext>
                </a:extLst>
              </a:tr>
              <a:tr h="2295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effectLst/>
                          <a:latin typeface="Arial" panose="020B0604020202020204" pitchFamily="34" charset="0"/>
                        </a:rPr>
                        <a:t>BOSTONHERALD.COM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969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1,705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1,113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966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1,437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965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7078878"/>
                  </a:ext>
                </a:extLst>
              </a:tr>
              <a:tr h="2295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effectLst/>
                          <a:latin typeface="Arial" panose="020B0604020202020204" pitchFamily="34" charset="0"/>
                        </a:rPr>
                        <a:t>WICKEDLOCAL.COM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351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353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290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377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372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378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7416775"/>
                  </a:ext>
                </a:extLst>
              </a:tr>
              <a:tr h="2295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effectLst/>
                          <a:latin typeface="Arial" panose="020B0604020202020204" pitchFamily="34" charset="0"/>
                        </a:rPr>
                        <a:t>WESTERNMASSNEWS.COM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137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350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115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376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112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160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87416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0316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fe62945-74e6-4203-848f-b9b82929f9d4}" enabled="0" method="" siteId="{1fe62945-74e6-4203-848f-b9b82929f9d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217</Words>
  <Application>Microsoft Office PowerPoint</Application>
  <PresentationFormat>Widescreen</PresentationFormat>
  <Paragraphs>115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BentonSans Black</vt:lpstr>
      <vt:lpstr>BentonSans Light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Ryan Murphy</dc:creator>
  <cp:lastModifiedBy>Ryan Murphy</cp:lastModifiedBy>
  <cp:revision>4</cp:revision>
  <dcterms:created xsi:type="dcterms:W3CDTF">2022-12-08T17:01:18Z</dcterms:created>
  <dcterms:modified xsi:type="dcterms:W3CDTF">2023-06-27T15:51:25Z</dcterms:modified>
</cp:coreProperties>
</file>